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86" r:id="rId6"/>
    <p:sldId id="278" r:id="rId7"/>
    <p:sldId id="279" r:id="rId8"/>
    <p:sldId id="281" r:id="rId9"/>
    <p:sldId id="282" r:id="rId10"/>
    <p:sldId id="283" r:id="rId11"/>
    <p:sldId id="284" r:id="rId12"/>
    <p:sldId id="287" r:id="rId13"/>
    <p:sldId id="285" r:id="rId14"/>
    <p:sldId id="261" r:id="rId1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31611"/>
    <a:srgbClr val="FFCC99"/>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2" d="100"/>
          <a:sy n="102" d="100"/>
        </p:scale>
        <p:origin x="-1248" y="-76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1CBF86-3CE0-40EE-A9F8-23ABD78C2162}" type="datetimeFigureOut">
              <a:rPr lang="ru-RU" smtClean="0"/>
              <a:pPr/>
              <a:t>31.10.2022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19F6AC-91DC-4563-9726-B42AE2403816}" type="slidenum">
              <a:rPr lang="ru-RU" smtClean="0"/>
              <a:pPr/>
              <a:t>‹#›</a:t>
            </a:fld>
            <a:endParaRPr lang="ru-RU"/>
          </a:p>
        </p:txBody>
      </p:sp>
    </p:spTree>
    <p:extLst>
      <p:ext uri="{BB962C8B-B14F-4D97-AF65-F5344CB8AC3E}">
        <p14:creationId xmlns:p14="http://schemas.microsoft.com/office/powerpoint/2010/main" xmlns="" val="3377200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9CFC61-C16A-43A5-89C6-2C1A281587B3}" type="datetimeFigureOut">
              <a:rPr lang="ru-RU" smtClean="0"/>
              <a:pPr/>
              <a:t>31.10.2022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C1C21-9043-4C70-ADDF-6B2BC39E9948}" type="slidenum">
              <a:rPr lang="ru-RU" smtClean="0"/>
              <a:pPr/>
              <a:t>‹#›</a:t>
            </a:fld>
            <a:endParaRPr lang="ru-RU"/>
          </a:p>
        </p:txBody>
      </p:sp>
    </p:spTree>
    <p:extLst>
      <p:ext uri="{BB962C8B-B14F-4D97-AF65-F5344CB8AC3E}">
        <p14:creationId xmlns:p14="http://schemas.microsoft.com/office/powerpoint/2010/main" xmlns="" val="3169196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84C1C21-9043-4C70-ADDF-6B2BC39E9948}"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84C1C21-9043-4C70-ADDF-6B2BC39E9948}"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84C1C21-9043-4C70-ADDF-6B2BC39E9948}"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84C1C21-9043-4C70-ADDF-6B2BC39E9948}"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84C1C21-9043-4C70-ADDF-6B2BC39E9948}"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7" name="Рисунок 6" descr="wm-_8ngy3O0.jpg"/>
          <p:cNvPicPr>
            <a:picLocks noChangeAspect="1"/>
          </p:cNvPicPr>
          <p:nvPr userDrawn="1"/>
        </p:nvPicPr>
        <p:blipFill>
          <a:blip r:embed="rId2" cstate="print">
            <a:lum bright="10000" contrast="10000"/>
          </a:blip>
          <a:stretch>
            <a:fillRect/>
          </a:stretch>
        </p:blipFill>
        <p:spPr>
          <a:xfrm>
            <a:off x="0" y="0"/>
            <a:ext cx="3968329" cy="5143500"/>
          </a:xfrm>
          <a:prstGeom prst="ellipse">
            <a:avLst/>
          </a:prstGeom>
          <a:effectLst>
            <a:softEdge rad="635000"/>
          </a:effectLst>
        </p:spPr>
      </p:pic>
      <p:pic>
        <p:nvPicPr>
          <p:cNvPr id="12290" name="Picture 2" descr="http://s1.pic4you.ru/allimage/y2012/09-01/12216/2393889.png"/>
          <p:cNvPicPr>
            <a:picLocks noChangeAspect="1" noChangeArrowheads="1"/>
          </p:cNvPicPr>
          <p:nvPr userDrawn="1"/>
        </p:nvPicPr>
        <p:blipFill>
          <a:blip r:embed="rId3" cstate="print">
            <a:lum bright="-10000" contrast="10000"/>
          </a:blip>
          <a:srcRect/>
          <a:stretch>
            <a:fillRect/>
          </a:stretch>
        </p:blipFill>
        <p:spPr bwMode="auto">
          <a:xfrm flipH="1">
            <a:off x="6336785" y="1714494"/>
            <a:ext cx="2807215" cy="3429006"/>
          </a:xfrm>
          <a:prstGeom prst="rect">
            <a:avLst/>
          </a:prstGeom>
          <a:noFill/>
        </p:spPr>
      </p:pic>
      <p:pic>
        <p:nvPicPr>
          <p:cNvPr id="12292" name="Picture 4" descr="http://s1.pic4you.ru/allimage/y2012/09-01/12216/2393834.png"/>
          <p:cNvPicPr>
            <a:picLocks noChangeAspect="1" noChangeArrowheads="1"/>
          </p:cNvPicPr>
          <p:nvPr userDrawn="1"/>
        </p:nvPicPr>
        <p:blipFill>
          <a:blip r:embed="rId4" cstate="print">
            <a:lum bright="-10000" contrast="10000"/>
          </a:blip>
          <a:srcRect/>
          <a:stretch>
            <a:fillRect/>
          </a:stretch>
        </p:blipFill>
        <p:spPr bwMode="auto">
          <a:xfrm rot="10481453">
            <a:off x="421201" y="-75491"/>
            <a:ext cx="3071834" cy="1526699"/>
          </a:xfrm>
          <a:prstGeom prst="rect">
            <a:avLst/>
          </a:prstGeom>
          <a:noFill/>
        </p:spPr>
      </p:pic>
      <p:pic>
        <p:nvPicPr>
          <p:cNvPr id="12294" name="Picture 6" descr="http://s1.pic4you.ru/allimage/y2012/09-01/12216/2393829.png"/>
          <p:cNvPicPr>
            <a:picLocks noChangeAspect="1" noChangeArrowheads="1"/>
          </p:cNvPicPr>
          <p:nvPr userDrawn="1"/>
        </p:nvPicPr>
        <p:blipFill>
          <a:blip r:embed="rId5" cstate="print">
            <a:lum bright="-10000" contrast="10000"/>
          </a:blip>
          <a:srcRect/>
          <a:stretch>
            <a:fillRect/>
          </a:stretch>
        </p:blipFill>
        <p:spPr bwMode="auto">
          <a:xfrm rot="20091711">
            <a:off x="626504" y="2336852"/>
            <a:ext cx="2962743" cy="293768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00151"/>
            <a:ext cx="8229600" cy="3394472"/>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4767263"/>
            <a:ext cx="2133600" cy="273844"/>
          </a:xfrm>
          <a:prstGeom prst="rect">
            <a:avLst/>
          </a:prstGeom>
        </p:spPr>
        <p:txBody>
          <a:bodyPr/>
          <a:lstStyle/>
          <a:p>
            <a:fld id="{081FEAA2-E190-4385-B75D-87C4A8556E21}" type="datetimeFigureOut">
              <a:rPr lang="ru-RU" smtClean="0"/>
              <a:pPr/>
              <a:t>31.10.2022</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ED2F0E7D-657D-4856-95E0-5EEF1382B7D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4767263"/>
            <a:ext cx="2133600" cy="273844"/>
          </a:xfrm>
          <a:prstGeom prst="rect">
            <a:avLst/>
          </a:prstGeom>
        </p:spPr>
        <p:txBody>
          <a:bodyPr/>
          <a:lstStyle/>
          <a:p>
            <a:fld id="{081FEAA2-E190-4385-B75D-87C4A8556E21}" type="datetimeFigureOut">
              <a:rPr lang="ru-RU" smtClean="0"/>
              <a:pPr/>
              <a:t>31.10.2022</a:t>
            </a:fld>
            <a:endParaRPr lang="ru-RU"/>
          </a:p>
        </p:txBody>
      </p:sp>
      <p:sp>
        <p:nvSpPr>
          <p:cNvPr id="5" name="Нижний колонтитул 4"/>
          <p:cNvSpPr>
            <a:spLocks noGrp="1"/>
          </p:cNvSpPr>
          <p:nvPr>
            <p:ph type="ftr" sz="quarter" idx="11"/>
          </p:nvPr>
        </p:nvSpPr>
        <p:spPr>
          <a:xfrm>
            <a:off x="3124200" y="4767263"/>
            <a:ext cx="2895600" cy="273844"/>
          </a:xfrm>
          <a:prstGeom prst="rect">
            <a:avLst/>
          </a:prstGeom>
        </p:spPr>
        <p:txBody>
          <a:bodyPr/>
          <a:lstStyle/>
          <a:p>
            <a:endParaRPr lang="ru-RU"/>
          </a:p>
        </p:txBody>
      </p:sp>
      <p:sp>
        <p:nvSpPr>
          <p:cNvPr id="6" name="Номер слайда 5"/>
          <p:cNvSpPr>
            <a:spLocks noGrp="1"/>
          </p:cNvSpPr>
          <p:nvPr>
            <p:ph type="sldNum" sz="quarter" idx="12"/>
          </p:nvPr>
        </p:nvSpPr>
        <p:spPr>
          <a:xfrm>
            <a:off x="6553200" y="4767263"/>
            <a:ext cx="2133600" cy="273844"/>
          </a:xfrm>
          <a:prstGeom prst="rect">
            <a:avLst/>
          </a:prstGeom>
        </p:spPr>
        <p:txBody>
          <a:bodyPr/>
          <a:lstStyle/>
          <a:p>
            <a:fld id="{ED2F0E7D-657D-4856-95E0-5EEF1382B7D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7" name="Рисунок 6" descr="wm-_8ngy3O0.jpg"/>
          <p:cNvPicPr>
            <a:picLocks noChangeAspect="1"/>
          </p:cNvPicPr>
          <p:nvPr userDrawn="1"/>
        </p:nvPicPr>
        <p:blipFill>
          <a:blip r:embed="rId2" cstate="print">
            <a:lum bright="10000" contrast="10000"/>
          </a:blip>
          <a:stretch>
            <a:fillRect/>
          </a:stretch>
        </p:blipFill>
        <p:spPr>
          <a:xfrm>
            <a:off x="214282" y="785799"/>
            <a:ext cx="3071834" cy="3981519"/>
          </a:xfrm>
          <a:prstGeom prst="ellipse">
            <a:avLst/>
          </a:prstGeom>
          <a:effectLst>
            <a:softEdge rad="635000"/>
          </a:effectLst>
        </p:spPr>
      </p:pic>
      <p:pic>
        <p:nvPicPr>
          <p:cNvPr id="8" name="Picture 4" descr="http://s1.pic4you.ru/allimage/y2012/09-01/12216/2393834.png"/>
          <p:cNvPicPr>
            <a:picLocks noChangeAspect="1" noChangeArrowheads="1"/>
          </p:cNvPicPr>
          <p:nvPr userDrawn="1"/>
        </p:nvPicPr>
        <p:blipFill>
          <a:blip r:embed="rId3" cstate="print">
            <a:lum bright="-10000" contrast="10000"/>
          </a:blip>
          <a:srcRect/>
          <a:stretch>
            <a:fillRect/>
          </a:stretch>
        </p:blipFill>
        <p:spPr bwMode="auto">
          <a:xfrm>
            <a:off x="500034" y="642924"/>
            <a:ext cx="2357454" cy="1171653"/>
          </a:xfrm>
          <a:prstGeom prst="rect">
            <a:avLst/>
          </a:prstGeom>
          <a:noFill/>
        </p:spPr>
      </p:pic>
      <p:pic>
        <p:nvPicPr>
          <p:cNvPr id="9" name="Picture 6" descr="http://s1.pic4you.ru/allimage/y2012/09-01/12216/2393829.png"/>
          <p:cNvPicPr>
            <a:picLocks noChangeAspect="1" noChangeArrowheads="1"/>
          </p:cNvPicPr>
          <p:nvPr userDrawn="1"/>
        </p:nvPicPr>
        <p:blipFill>
          <a:blip r:embed="rId4" cstate="print">
            <a:lum bright="-10000" contrast="10000"/>
          </a:blip>
          <a:srcRect/>
          <a:stretch>
            <a:fillRect/>
          </a:stretch>
        </p:blipFill>
        <p:spPr bwMode="auto">
          <a:xfrm rot="19842431">
            <a:off x="658751" y="2807356"/>
            <a:ext cx="2088259" cy="207059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9" name="Picture 4" descr="http://s1.pic4you.ru/allimage/y2012/09-01/12216/2393834.png"/>
          <p:cNvPicPr>
            <a:picLocks noChangeAspect="1" noChangeArrowheads="1"/>
          </p:cNvPicPr>
          <p:nvPr userDrawn="1"/>
        </p:nvPicPr>
        <p:blipFill>
          <a:blip r:embed="rId2" cstate="print">
            <a:lum bright="-10000" contrast="10000"/>
          </a:blip>
          <a:srcRect/>
          <a:stretch>
            <a:fillRect/>
          </a:stretch>
        </p:blipFill>
        <p:spPr bwMode="auto">
          <a:xfrm rot="16200000">
            <a:off x="-478101" y="1835403"/>
            <a:ext cx="1900991" cy="944792"/>
          </a:xfrm>
          <a:prstGeom prst="rect">
            <a:avLst/>
          </a:prstGeom>
          <a:noFill/>
        </p:spPr>
      </p:pic>
      <p:pic>
        <p:nvPicPr>
          <p:cNvPr id="7" name="Picture 2" descr="http://s1.pic4you.ru/allimage/y2012/09-01/12216/2393889.png"/>
          <p:cNvPicPr>
            <a:picLocks noChangeAspect="1" noChangeArrowheads="1"/>
          </p:cNvPicPr>
          <p:nvPr userDrawn="1"/>
        </p:nvPicPr>
        <p:blipFill>
          <a:blip r:embed="rId3" cstate="print">
            <a:lum bright="-10000" contrast="10000"/>
          </a:blip>
          <a:srcRect/>
          <a:stretch>
            <a:fillRect/>
          </a:stretch>
        </p:blipFill>
        <p:spPr bwMode="auto">
          <a:xfrm>
            <a:off x="0" y="2571750"/>
            <a:ext cx="2163892" cy="2643188"/>
          </a:xfrm>
          <a:prstGeom prst="rect">
            <a:avLst/>
          </a:prstGeom>
          <a:noFill/>
        </p:spPr>
      </p:pic>
      <p:pic>
        <p:nvPicPr>
          <p:cNvPr id="8" name="Picture 6" descr="http://s1.pic4you.ru/allimage/y2012/09-01/12216/2393829.png"/>
          <p:cNvPicPr>
            <a:picLocks noChangeAspect="1" noChangeArrowheads="1"/>
          </p:cNvPicPr>
          <p:nvPr userDrawn="1"/>
        </p:nvPicPr>
        <p:blipFill>
          <a:blip r:embed="rId4" cstate="print">
            <a:lum bright="-10000" contrast="10000"/>
          </a:blip>
          <a:srcRect/>
          <a:stretch>
            <a:fillRect/>
          </a:stretch>
        </p:blipFill>
        <p:spPr bwMode="auto">
          <a:xfrm rot="12241493" flipH="1">
            <a:off x="358093" y="-280150"/>
            <a:ext cx="2258846" cy="2239739"/>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pic>
        <p:nvPicPr>
          <p:cNvPr id="9" name="Picture 4" descr="http://s1.pic4you.ru/allimage/y2012/09-01/12216/2393834.png"/>
          <p:cNvPicPr>
            <a:picLocks noChangeAspect="1" noChangeArrowheads="1"/>
          </p:cNvPicPr>
          <p:nvPr userDrawn="1"/>
        </p:nvPicPr>
        <p:blipFill>
          <a:blip r:embed="rId2" cstate="print">
            <a:lum bright="-10000" contrast="10000"/>
          </a:blip>
          <a:srcRect/>
          <a:stretch>
            <a:fillRect/>
          </a:stretch>
        </p:blipFill>
        <p:spPr bwMode="auto">
          <a:xfrm rot="10431202">
            <a:off x="4696432" y="3671958"/>
            <a:ext cx="2461488" cy="1223359"/>
          </a:xfrm>
          <a:prstGeom prst="rect">
            <a:avLst/>
          </a:prstGeom>
          <a:noFill/>
        </p:spPr>
      </p:pic>
      <p:pic>
        <p:nvPicPr>
          <p:cNvPr id="8" name="Picture 2" descr="http://s1.pic4you.ru/allimage/y2012/09-01/12216/2393889.png"/>
          <p:cNvPicPr>
            <a:picLocks noChangeAspect="1" noChangeArrowheads="1"/>
          </p:cNvPicPr>
          <p:nvPr userDrawn="1"/>
        </p:nvPicPr>
        <p:blipFill>
          <a:blip r:embed="rId3" cstate="print">
            <a:lum bright="-10000" contrast="10000"/>
          </a:blip>
          <a:srcRect/>
          <a:stretch>
            <a:fillRect/>
          </a:stretch>
        </p:blipFill>
        <p:spPr bwMode="auto">
          <a:xfrm flipH="1">
            <a:off x="6643702" y="2143122"/>
            <a:ext cx="2357422" cy="2879585"/>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4767263"/>
            <a:ext cx="2133600" cy="273844"/>
          </a:xfrm>
          <a:prstGeom prst="rect">
            <a:avLst/>
          </a:prstGeom>
        </p:spPr>
        <p:txBody>
          <a:bodyPr/>
          <a:lstStyle/>
          <a:p>
            <a:fld id="{081FEAA2-E190-4385-B75D-87C4A8556E21}" type="datetimeFigureOut">
              <a:rPr lang="ru-RU" smtClean="0"/>
              <a:pPr/>
              <a:t>31.10.2022</a:t>
            </a:fld>
            <a:endParaRPr lang="ru-RU"/>
          </a:p>
        </p:txBody>
      </p:sp>
      <p:sp>
        <p:nvSpPr>
          <p:cNvPr id="8" name="Нижний колонтитул 7"/>
          <p:cNvSpPr>
            <a:spLocks noGrp="1"/>
          </p:cNvSpPr>
          <p:nvPr>
            <p:ph type="ftr" sz="quarter" idx="11"/>
          </p:nvPr>
        </p:nvSpPr>
        <p:spPr>
          <a:xfrm>
            <a:off x="3124200" y="4767263"/>
            <a:ext cx="2895600" cy="273844"/>
          </a:xfrm>
          <a:prstGeom prst="rect">
            <a:avLst/>
          </a:prstGeom>
        </p:spPr>
        <p:txBody>
          <a:bodyPr/>
          <a:lstStyle/>
          <a:p>
            <a:endParaRPr lang="ru-RU"/>
          </a:p>
        </p:txBody>
      </p:sp>
      <p:sp>
        <p:nvSpPr>
          <p:cNvPr id="9" name="Номер слайда 8"/>
          <p:cNvSpPr>
            <a:spLocks noGrp="1"/>
          </p:cNvSpPr>
          <p:nvPr>
            <p:ph type="sldNum" sz="quarter" idx="12"/>
          </p:nvPr>
        </p:nvSpPr>
        <p:spPr>
          <a:xfrm>
            <a:off x="6553200" y="4767263"/>
            <a:ext cx="2133600" cy="273844"/>
          </a:xfrm>
          <a:prstGeom prst="rect">
            <a:avLst/>
          </a:prstGeom>
        </p:spPr>
        <p:txBody>
          <a:bodyPr/>
          <a:lstStyle/>
          <a:p>
            <a:fld id="{ED2F0E7D-657D-4856-95E0-5EEF1382B7D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4767263"/>
            <a:ext cx="2133600" cy="273844"/>
          </a:xfrm>
          <a:prstGeom prst="rect">
            <a:avLst/>
          </a:prstGeom>
        </p:spPr>
        <p:txBody>
          <a:bodyPr/>
          <a:lstStyle/>
          <a:p>
            <a:fld id="{081FEAA2-E190-4385-B75D-87C4A8556E21}" type="datetimeFigureOut">
              <a:rPr lang="ru-RU" smtClean="0"/>
              <a:pPr/>
              <a:t>31.10.2022</a:t>
            </a:fld>
            <a:endParaRPr lang="ru-RU"/>
          </a:p>
        </p:txBody>
      </p:sp>
      <p:sp>
        <p:nvSpPr>
          <p:cNvPr id="4" name="Нижний колонтитул 3"/>
          <p:cNvSpPr>
            <a:spLocks noGrp="1"/>
          </p:cNvSpPr>
          <p:nvPr>
            <p:ph type="ftr" sz="quarter" idx="11"/>
          </p:nvPr>
        </p:nvSpPr>
        <p:spPr>
          <a:xfrm>
            <a:off x="3124200" y="4767263"/>
            <a:ext cx="2895600" cy="273844"/>
          </a:xfrm>
          <a:prstGeom prst="rect">
            <a:avLst/>
          </a:prstGeom>
        </p:spPr>
        <p:txBody>
          <a:bodyPr/>
          <a:lstStyle/>
          <a:p>
            <a:endParaRPr lang="ru-RU"/>
          </a:p>
        </p:txBody>
      </p:sp>
      <p:sp>
        <p:nvSpPr>
          <p:cNvPr id="5" name="Номер слайда 4"/>
          <p:cNvSpPr>
            <a:spLocks noGrp="1"/>
          </p:cNvSpPr>
          <p:nvPr>
            <p:ph type="sldNum" sz="quarter" idx="12"/>
          </p:nvPr>
        </p:nvSpPr>
        <p:spPr>
          <a:xfrm>
            <a:off x="6553200" y="4767263"/>
            <a:ext cx="2133600" cy="273844"/>
          </a:xfrm>
          <a:prstGeom prst="rect">
            <a:avLst/>
          </a:prstGeom>
        </p:spPr>
        <p:txBody>
          <a:bodyPr/>
          <a:lstStyle/>
          <a:p>
            <a:fld id="{ED2F0E7D-657D-4856-95E0-5EEF1382B7D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4767263"/>
            <a:ext cx="2133600" cy="273844"/>
          </a:xfrm>
          <a:prstGeom prst="rect">
            <a:avLst/>
          </a:prstGeom>
        </p:spPr>
        <p:txBody>
          <a:bodyPr/>
          <a:lstStyle/>
          <a:p>
            <a:fld id="{081FEAA2-E190-4385-B75D-87C4A8556E21}" type="datetimeFigureOut">
              <a:rPr lang="ru-RU" smtClean="0"/>
              <a:pPr/>
              <a:t>31.10.2022</a:t>
            </a:fld>
            <a:endParaRPr lang="ru-RU"/>
          </a:p>
        </p:txBody>
      </p:sp>
      <p:sp>
        <p:nvSpPr>
          <p:cNvPr id="3" name="Нижний колонтитул 2"/>
          <p:cNvSpPr>
            <a:spLocks noGrp="1"/>
          </p:cNvSpPr>
          <p:nvPr>
            <p:ph type="ftr" sz="quarter" idx="11"/>
          </p:nvPr>
        </p:nvSpPr>
        <p:spPr>
          <a:xfrm>
            <a:off x="3124200" y="4767263"/>
            <a:ext cx="2895600" cy="273844"/>
          </a:xfrm>
          <a:prstGeom prst="rect">
            <a:avLst/>
          </a:prstGeom>
        </p:spPr>
        <p:txBody>
          <a:bodyPr/>
          <a:lstStyle/>
          <a:p>
            <a:endParaRPr lang="ru-RU"/>
          </a:p>
        </p:txBody>
      </p:sp>
      <p:sp>
        <p:nvSpPr>
          <p:cNvPr id="4" name="Номер слайда 3"/>
          <p:cNvSpPr>
            <a:spLocks noGrp="1"/>
          </p:cNvSpPr>
          <p:nvPr>
            <p:ph type="sldNum" sz="quarter" idx="12"/>
          </p:nvPr>
        </p:nvSpPr>
        <p:spPr>
          <a:xfrm>
            <a:off x="6553200" y="4767263"/>
            <a:ext cx="2133600" cy="273844"/>
          </a:xfrm>
          <a:prstGeom prst="rect">
            <a:avLst/>
          </a:prstGeom>
        </p:spPr>
        <p:txBody>
          <a:bodyPr/>
          <a:lstStyle/>
          <a:p>
            <a:fld id="{ED2F0E7D-657D-4856-95E0-5EEF1382B7D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4767263"/>
            <a:ext cx="2133600" cy="273844"/>
          </a:xfrm>
          <a:prstGeom prst="rect">
            <a:avLst/>
          </a:prstGeom>
        </p:spPr>
        <p:txBody>
          <a:bodyPr/>
          <a:lstStyle/>
          <a:p>
            <a:fld id="{081FEAA2-E190-4385-B75D-87C4A8556E21}" type="datetimeFigureOut">
              <a:rPr lang="ru-RU" smtClean="0"/>
              <a:pPr/>
              <a:t>31.10.2022</a:t>
            </a:fld>
            <a:endParaRPr lang="ru-RU"/>
          </a:p>
        </p:txBody>
      </p:sp>
      <p:sp>
        <p:nvSpPr>
          <p:cNvPr id="6" name="Нижний колонтитул 5"/>
          <p:cNvSpPr>
            <a:spLocks noGrp="1"/>
          </p:cNvSpPr>
          <p:nvPr>
            <p:ph type="ftr" sz="quarter" idx="11"/>
          </p:nvPr>
        </p:nvSpPr>
        <p:spPr>
          <a:xfrm>
            <a:off x="3124200" y="4767263"/>
            <a:ext cx="2895600" cy="273844"/>
          </a:xfrm>
          <a:prstGeom prst="rect">
            <a:avLst/>
          </a:prstGeom>
        </p:spPr>
        <p:txBody>
          <a:bodyPr/>
          <a:lstStyle/>
          <a:p>
            <a:endParaRPr lang="ru-RU"/>
          </a:p>
        </p:txBody>
      </p:sp>
      <p:sp>
        <p:nvSpPr>
          <p:cNvPr id="7" name="Номер слайда 6"/>
          <p:cNvSpPr>
            <a:spLocks noGrp="1"/>
          </p:cNvSpPr>
          <p:nvPr>
            <p:ph type="sldNum" sz="quarter" idx="12"/>
          </p:nvPr>
        </p:nvSpPr>
        <p:spPr>
          <a:xfrm>
            <a:off x="6553200" y="4767263"/>
            <a:ext cx="2133600" cy="273844"/>
          </a:xfrm>
          <a:prstGeom prst="rect">
            <a:avLst/>
          </a:prstGeom>
        </p:spPr>
        <p:txBody>
          <a:bodyPr/>
          <a:lstStyle/>
          <a:p>
            <a:fld id="{ED2F0E7D-657D-4856-95E0-5EEF1382B7D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4767263"/>
            <a:ext cx="2133600" cy="273844"/>
          </a:xfrm>
          <a:prstGeom prst="rect">
            <a:avLst/>
          </a:prstGeom>
        </p:spPr>
        <p:txBody>
          <a:bodyPr/>
          <a:lstStyle/>
          <a:p>
            <a:fld id="{081FEAA2-E190-4385-B75D-87C4A8556E21}" type="datetimeFigureOut">
              <a:rPr lang="ru-RU" smtClean="0"/>
              <a:pPr/>
              <a:t>31.10.2022</a:t>
            </a:fld>
            <a:endParaRPr lang="ru-RU"/>
          </a:p>
        </p:txBody>
      </p:sp>
      <p:sp>
        <p:nvSpPr>
          <p:cNvPr id="6" name="Нижний колонтитул 5"/>
          <p:cNvSpPr>
            <a:spLocks noGrp="1"/>
          </p:cNvSpPr>
          <p:nvPr>
            <p:ph type="ftr" sz="quarter" idx="11"/>
          </p:nvPr>
        </p:nvSpPr>
        <p:spPr>
          <a:xfrm>
            <a:off x="3124200" y="4767263"/>
            <a:ext cx="2895600" cy="273844"/>
          </a:xfrm>
          <a:prstGeom prst="rect">
            <a:avLst/>
          </a:prstGeom>
        </p:spPr>
        <p:txBody>
          <a:bodyPr/>
          <a:lstStyle/>
          <a:p>
            <a:endParaRPr lang="ru-RU"/>
          </a:p>
        </p:txBody>
      </p:sp>
      <p:sp>
        <p:nvSpPr>
          <p:cNvPr id="7" name="Номер слайда 6"/>
          <p:cNvSpPr>
            <a:spLocks noGrp="1"/>
          </p:cNvSpPr>
          <p:nvPr>
            <p:ph type="sldNum" sz="quarter" idx="12"/>
          </p:nvPr>
        </p:nvSpPr>
        <p:spPr>
          <a:xfrm>
            <a:off x="6553200" y="4767263"/>
            <a:ext cx="2133600" cy="273844"/>
          </a:xfrm>
          <a:prstGeom prst="rect">
            <a:avLst/>
          </a:prstGeom>
        </p:spPr>
        <p:txBody>
          <a:bodyPr/>
          <a:lstStyle/>
          <a:p>
            <a:fld id="{ED2F0E7D-657D-4856-95E0-5EEF1382B7D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314" name="Picture 2" descr="http://abali.ru/wp-content/uploads/2013/03/vintazhnaya_ramka_starij_list.jpg"/>
          <p:cNvPicPr>
            <a:picLocks noChangeAspect="1" noChangeArrowheads="1"/>
          </p:cNvPicPr>
          <p:nvPr userDrawn="1"/>
        </p:nvPicPr>
        <p:blipFill>
          <a:blip r:embed="rId13" cstate="print"/>
          <a:srcRect/>
          <a:stretch>
            <a:fillRect/>
          </a:stretch>
        </p:blipFill>
        <p:spPr bwMode="auto">
          <a:xfrm rot="5400000">
            <a:off x="2000250" y="-2000248"/>
            <a:ext cx="5143501" cy="914400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audio" Target="file:///E:\&#1057;&#1077;&#1084;&#1080;&#1085;&#1072;&#1088;%2031.10.2022\uspokaivayuschiy-monotonnyiy-nejnyiy-shum-voln-s-nejnyim-otdalnnyim-peniem-ptits.mp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7865" y="1176273"/>
            <a:ext cx="4464496" cy="1631216"/>
          </a:xfrm>
          <a:prstGeom prst="rect">
            <a:avLst/>
          </a:prstGeom>
          <a:noFill/>
        </p:spPr>
        <p:txBody>
          <a:bodyPr wrap="square" rtlCol="0">
            <a:spAutoFit/>
          </a:bodyPr>
          <a:lstStyle/>
          <a:p>
            <a:pPr algn="ctr"/>
            <a:r>
              <a:rPr lang="ru-RU" sz="2000" b="1" dirty="0" smtClean="0">
                <a:ln w="18000">
                  <a:solidFill>
                    <a:schemeClr val="accent2">
                      <a:lumMod val="75000"/>
                    </a:schemeClr>
                  </a:solidFill>
                  <a:prstDash val="solid"/>
                  <a:miter lim="800000"/>
                </a:ln>
                <a:solidFill>
                  <a:schemeClr val="accent2">
                    <a:lumMod val="50000"/>
                  </a:schemeClr>
                </a:solidFill>
                <a:latin typeface="Bookman Old Style" panose="02050604050505020204" pitchFamily="18" charset="0"/>
              </a:rPr>
              <a:t>Формирование </a:t>
            </a:r>
            <a:r>
              <a:rPr lang="ru-RU" altLang="ru-RU" sz="2000" b="1" dirty="0">
                <a:ln w="18000">
                  <a:solidFill>
                    <a:schemeClr val="accent2">
                      <a:lumMod val="75000"/>
                    </a:schemeClr>
                  </a:solidFill>
                  <a:prstDash val="solid"/>
                  <a:miter lim="800000"/>
                </a:ln>
                <a:solidFill>
                  <a:schemeClr val="accent2">
                    <a:lumMod val="50000"/>
                  </a:schemeClr>
                </a:solidFill>
                <a:latin typeface="Bookman Old Style" panose="02050604050505020204" pitchFamily="18" charset="0"/>
                <a:ea typeface="Times New Roman" pitchFamily="18" charset="0"/>
                <a:cs typeface="Courier New" pitchFamily="49" charset="0"/>
              </a:rPr>
              <a:t>читательской компетенции </a:t>
            </a:r>
            <a:r>
              <a:rPr lang="ru-RU" altLang="ru-RU" sz="2000" b="1" dirty="0" smtClean="0">
                <a:ln w="18000">
                  <a:solidFill>
                    <a:schemeClr val="accent2">
                      <a:lumMod val="75000"/>
                    </a:schemeClr>
                  </a:solidFill>
                  <a:prstDash val="solid"/>
                  <a:miter lim="800000"/>
                </a:ln>
                <a:solidFill>
                  <a:schemeClr val="accent2">
                    <a:lumMod val="50000"/>
                  </a:schemeClr>
                </a:solidFill>
                <a:latin typeface="Bookman Old Style" panose="02050604050505020204" pitchFamily="18" charset="0"/>
                <a:ea typeface="Times New Roman" pitchFamily="18" charset="0"/>
                <a:cs typeface="Courier New" pitchFamily="49" charset="0"/>
              </a:rPr>
              <a:t> младших школьников средствами</a:t>
            </a:r>
            <a:r>
              <a:rPr lang="ru-RU" altLang="ru-RU" sz="2000" b="1" dirty="0">
                <a:ln w="18000">
                  <a:solidFill>
                    <a:schemeClr val="accent2">
                      <a:lumMod val="75000"/>
                    </a:schemeClr>
                  </a:solidFill>
                  <a:prstDash val="solid"/>
                  <a:miter lim="800000"/>
                </a:ln>
                <a:solidFill>
                  <a:schemeClr val="accent2">
                    <a:lumMod val="50000"/>
                  </a:schemeClr>
                </a:solidFill>
                <a:latin typeface="Bookman Old Style" panose="02050604050505020204" pitchFamily="18" charset="0"/>
                <a:ea typeface="Times New Roman" pitchFamily="18" charset="0"/>
                <a:cs typeface="Courier New" pitchFamily="49" charset="0"/>
              </a:rPr>
              <a:t> </a:t>
            </a:r>
            <a:r>
              <a:rPr lang="ru-RU" altLang="ru-RU" sz="2000" b="1" dirty="0" smtClean="0">
                <a:ln w="18000">
                  <a:solidFill>
                    <a:schemeClr val="accent2">
                      <a:lumMod val="75000"/>
                    </a:schemeClr>
                  </a:solidFill>
                  <a:prstDash val="solid"/>
                  <a:miter lim="800000"/>
                </a:ln>
                <a:solidFill>
                  <a:schemeClr val="accent2">
                    <a:lumMod val="50000"/>
                  </a:schemeClr>
                </a:solidFill>
                <a:latin typeface="Bookman Old Style" panose="02050604050505020204" pitchFamily="18" charset="0"/>
                <a:ea typeface="Times New Roman" pitchFamily="18" charset="0"/>
                <a:cs typeface="Courier New" pitchFamily="49" charset="0"/>
              </a:rPr>
              <a:t> современных технологий</a:t>
            </a:r>
          </a:p>
        </p:txBody>
      </p:sp>
      <p:sp>
        <p:nvSpPr>
          <p:cNvPr id="2" name="Прямоугольник 1"/>
          <p:cNvSpPr/>
          <p:nvPr/>
        </p:nvSpPr>
        <p:spPr>
          <a:xfrm>
            <a:off x="2529601" y="624142"/>
            <a:ext cx="6480720" cy="307777"/>
          </a:xfrm>
          <a:prstGeom prst="rect">
            <a:avLst/>
          </a:prstGeom>
        </p:spPr>
        <p:txBody>
          <a:bodyPr wrap="square">
            <a:spAutoFit/>
          </a:bodyPr>
          <a:lstStyle/>
          <a:p>
            <a:pPr algn="ctr"/>
            <a:r>
              <a:rPr lang="ru-RU" altLang="ru-RU" sz="1400" b="1" dirty="0" smtClean="0">
                <a:solidFill>
                  <a:srgbClr val="531611"/>
                </a:solidFill>
                <a:latin typeface="Bookman Old Style" panose="02050604050505020204" pitchFamily="18" charset="0"/>
              </a:rPr>
              <a:t>МКОУ ЗИМНЯЦКАЯ СОШ </a:t>
            </a:r>
            <a:endParaRPr lang="ru-RU" altLang="ru-RU" sz="1400" b="1" dirty="0">
              <a:solidFill>
                <a:srgbClr val="531611"/>
              </a:solidFill>
              <a:latin typeface="Bookman Old Style" panose="02050604050505020204" pitchFamily="18" charset="0"/>
            </a:endParaRPr>
          </a:p>
        </p:txBody>
      </p:sp>
      <p:sp>
        <p:nvSpPr>
          <p:cNvPr id="5" name="Подзаголовок 4"/>
          <p:cNvSpPr txBox="1">
            <a:spLocks/>
          </p:cNvSpPr>
          <p:nvPr/>
        </p:nvSpPr>
        <p:spPr bwMode="auto">
          <a:xfrm>
            <a:off x="2987823" y="3579862"/>
            <a:ext cx="3888433" cy="80429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ru-RU" altLang="ru-RU" sz="1600" b="1" dirty="0" smtClean="0">
                <a:solidFill>
                  <a:srgbClr val="531611"/>
                </a:solidFill>
                <a:latin typeface="Bookman Old Style" panose="02050604050505020204" pitchFamily="18" charset="0"/>
              </a:rPr>
              <a:t>Учитель начальных классов Котельникова Н.В.</a:t>
            </a:r>
          </a:p>
        </p:txBody>
      </p:sp>
      <p:sp>
        <p:nvSpPr>
          <p:cNvPr id="3" name="Прямоугольник 2"/>
          <p:cNvSpPr/>
          <p:nvPr/>
        </p:nvSpPr>
        <p:spPr>
          <a:xfrm>
            <a:off x="4932039" y="2807489"/>
            <a:ext cx="1493999" cy="276999"/>
          </a:xfrm>
          <a:prstGeom prst="rect">
            <a:avLst/>
          </a:prstGeom>
        </p:spPr>
        <p:txBody>
          <a:bodyPr wrap="none">
            <a:spAutoFit/>
          </a:bodyPr>
          <a:lstStyle/>
          <a:p>
            <a:r>
              <a:rPr lang="ru-RU" sz="1200" b="1" dirty="0">
                <a:ln w="18000">
                  <a:solidFill>
                    <a:schemeClr val="accent2">
                      <a:lumMod val="75000"/>
                    </a:schemeClr>
                  </a:solidFill>
                  <a:prstDash val="solid"/>
                  <a:miter lim="800000"/>
                </a:ln>
                <a:blipFill>
                  <a:blip r:embed="rId3"/>
                  <a:tile tx="0" ty="0" sx="100000" sy="100000" flip="none" algn="tl"/>
                </a:blipFill>
                <a:latin typeface="Arial" panose="020B0604020202020204" pitchFamily="34" charset="0"/>
                <a:cs typeface="Arial" panose="020B0604020202020204" pitchFamily="34" charset="0"/>
              </a:rPr>
              <a:t>МАСТЕР - КЛАСС</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699543"/>
            <a:ext cx="6912768" cy="3416320"/>
          </a:xfrm>
          <a:prstGeom prst="rect">
            <a:avLst/>
          </a:prstGeom>
        </p:spPr>
        <p:txBody>
          <a:bodyPr wrap="square">
            <a:spAutoFit/>
          </a:bodyPr>
          <a:lstStyle/>
          <a:p>
            <a:pPr lvl="0"/>
            <a:r>
              <a:rPr lang="ru-RU" b="1" dirty="0" smtClean="0">
                <a:solidFill>
                  <a:srgbClr val="C0504D">
                    <a:lumMod val="50000"/>
                  </a:srgbClr>
                </a:solidFill>
                <a:effectLst>
                  <a:outerShdw blurRad="38100" dist="38100" dir="2700000" algn="tl">
                    <a:srgbClr val="000000">
                      <a:alpha val="43137"/>
                    </a:srgbClr>
                  </a:outerShdw>
                </a:effectLst>
              </a:rPr>
              <a:t>        Таким </a:t>
            </a:r>
            <a:r>
              <a:rPr lang="ru-RU" b="1" dirty="0">
                <a:solidFill>
                  <a:srgbClr val="C0504D">
                    <a:lumMod val="50000"/>
                  </a:srgbClr>
                </a:solidFill>
                <a:effectLst>
                  <a:outerShdw blurRad="38100" dist="38100" dir="2700000" algn="tl">
                    <a:srgbClr val="000000">
                      <a:alpha val="43137"/>
                    </a:srgbClr>
                  </a:outerShdw>
                </a:effectLst>
              </a:rPr>
              <a:t>образом, формирование читательской грамотности на уроках осуществляется в процессе работы с разными источниками информации</a:t>
            </a:r>
          </a:p>
          <a:p>
            <a:pPr lvl="0"/>
            <a:r>
              <a:rPr lang="ru-RU" b="1" dirty="0">
                <a:solidFill>
                  <a:srgbClr val="C0504D">
                    <a:lumMod val="50000"/>
                  </a:srgbClr>
                </a:solidFill>
                <a:effectLst>
                  <a:outerShdw blurRad="38100" dist="38100" dir="2700000" algn="tl">
                    <a:srgbClr val="000000">
                      <a:alpha val="43137"/>
                    </a:srgbClr>
                  </a:outerShdw>
                </a:effectLst>
              </a:rPr>
              <a:t>- текст учебника</a:t>
            </a:r>
          </a:p>
          <a:p>
            <a:pPr lvl="0"/>
            <a:r>
              <a:rPr lang="ru-RU" b="1" dirty="0">
                <a:solidFill>
                  <a:srgbClr val="C0504D">
                    <a:lumMod val="50000"/>
                  </a:srgbClr>
                </a:solidFill>
                <a:effectLst>
                  <a:outerShdw blurRad="38100" dist="38100" dir="2700000" algn="tl">
                    <a:srgbClr val="000000">
                      <a:alpha val="43137"/>
                    </a:srgbClr>
                  </a:outerShdw>
                </a:effectLst>
              </a:rPr>
              <a:t>-справочный материал</a:t>
            </a:r>
          </a:p>
          <a:p>
            <a:pPr lvl="0"/>
            <a:r>
              <a:rPr lang="ru-RU" b="1" dirty="0">
                <a:solidFill>
                  <a:srgbClr val="C0504D">
                    <a:lumMod val="50000"/>
                  </a:srgbClr>
                </a:solidFill>
                <a:effectLst>
                  <a:outerShdw blurRad="38100" dist="38100" dir="2700000" algn="tl">
                    <a:srgbClr val="000000">
                      <a:alpha val="43137"/>
                    </a:srgbClr>
                  </a:outerShdw>
                </a:effectLst>
              </a:rPr>
              <a:t>-</a:t>
            </a:r>
            <a:r>
              <a:rPr lang="ru-RU" b="1" dirty="0" err="1">
                <a:solidFill>
                  <a:srgbClr val="C0504D">
                    <a:lumMod val="50000"/>
                  </a:srgbClr>
                </a:solidFill>
                <a:effectLst>
                  <a:outerShdw blurRad="38100" dist="38100" dir="2700000" algn="tl">
                    <a:srgbClr val="000000">
                      <a:alpha val="43137"/>
                    </a:srgbClr>
                  </a:outerShdw>
                </a:effectLst>
              </a:rPr>
              <a:t>интернет-ресурсы</a:t>
            </a:r>
            <a:r>
              <a:rPr lang="ru-RU" b="1" dirty="0">
                <a:solidFill>
                  <a:srgbClr val="C0504D">
                    <a:lumMod val="50000"/>
                  </a:srgbClr>
                </a:solidFill>
                <a:effectLst>
                  <a:outerShdw blurRad="38100" dist="38100" dir="2700000" algn="tl">
                    <a:srgbClr val="000000">
                      <a:alpha val="43137"/>
                    </a:srgbClr>
                  </a:outerShdw>
                </a:effectLst>
              </a:rPr>
              <a:t>.</a:t>
            </a:r>
          </a:p>
          <a:p>
            <a:pPr lvl="0"/>
            <a:r>
              <a:rPr lang="ru-RU" b="1" dirty="0" smtClean="0">
                <a:solidFill>
                  <a:srgbClr val="C0504D">
                    <a:lumMod val="50000"/>
                  </a:srgbClr>
                </a:solidFill>
                <a:effectLst>
                  <a:outerShdw blurRad="38100" dist="38100" dir="2700000" algn="tl">
                    <a:srgbClr val="000000">
                      <a:alpha val="43137"/>
                    </a:srgbClr>
                  </a:outerShdw>
                </a:effectLst>
              </a:rPr>
              <a:t>         И </a:t>
            </a:r>
            <a:r>
              <a:rPr lang="ru-RU" b="1" dirty="0">
                <a:solidFill>
                  <a:srgbClr val="C0504D">
                    <a:lumMod val="50000"/>
                  </a:srgbClr>
                </a:solidFill>
                <a:effectLst>
                  <a:outerShdw blurRad="38100" dist="38100" dir="2700000" algn="tl">
                    <a:srgbClr val="000000">
                      <a:alpha val="43137"/>
                    </a:srgbClr>
                  </a:outerShdw>
                </a:effectLst>
              </a:rPr>
              <a:t>может быть представлена в виде таблиц, иллюстраций, памяток</a:t>
            </a:r>
            <a:r>
              <a:rPr lang="ru-RU" b="1" dirty="0" smtClean="0">
                <a:solidFill>
                  <a:srgbClr val="C0504D">
                    <a:lumMod val="50000"/>
                  </a:srgbClr>
                </a:solidFill>
                <a:effectLst>
                  <a:outerShdw blurRad="38100" dist="38100" dir="2700000" algn="tl">
                    <a:srgbClr val="000000">
                      <a:alpha val="43137"/>
                    </a:srgbClr>
                  </a:outerShdw>
                </a:effectLst>
              </a:rPr>
              <a:t>.  Представление </a:t>
            </a:r>
            <a:r>
              <a:rPr lang="ru-RU" b="1" dirty="0">
                <a:solidFill>
                  <a:srgbClr val="C0504D">
                    <a:lumMod val="50000"/>
                  </a:srgbClr>
                </a:solidFill>
                <a:effectLst>
                  <a:outerShdw blurRad="38100" dist="38100" dir="2700000" algn="tl">
                    <a:srgbClr val="000000">
                      <a:alpha val="43137"/>
                    </a:srgbClr>
                  </a:outerShdw>
                </a:effectLst>
              </a:rPr>
              <a:t>знаково-символической информации в виде высказывания</a:t>
            </a:r>
            <a:r>
              <a:rPr lang="ru-RU" b="1" dirty="0" smtClean="0">
                <a:solidFill>
                  <a:srgbClr val="C0504D">
                    <a:lumMod val="50000"/>
                  </a:srgbClr>
                </a:solidFill>
                <a:effectLst>
                  <a:outerShdw blurRad="38100" dist="38100" dir="2700000" algn="tl">
                    <a:srgbClr val="000000">
                      <a:alpha val="43137"/>
                    </a:srgbClr>
                  </a:outerShdw>
                </a:effectLst>
              </a:rPr>
              <a:t>.   Такая </a:t>
            </a:r>
            <a:r>
              <a:rPr lang="ru-RU" b="1" dirty="0">
                <a:solidFill>
                  <a:srgbClr val="C0504D">
                    <a:lumMod val="50000"/>
                  </a:srgbClr>
                </a:solidFill>
                <a:effectLst>
                  <a:outerShdw blurRad="38100" dist="38100" dir="2700000" algn="tl">
                    <a:srgbClr val="000000">
                      <a:alpha val="43137"/>
                    </a:srgbClr>
                  </a:outerShdw>
                </a:effectLst>
              </a:rPr>
              <a:t>систематическая работа помогает детям научиться разбираться в инструкциях, планировать свою деятельность, выделять главную мысль в большом объёме информации, уметь выразить своё мнение.</a:t>
            </a:r>
          </a:p>
        </p:txBody>
      </p:sp>
    </p:spTree>
    <p:extLst>
      <p:ext uri="{BB962C8B-B14F-4D97-AF65-F5344CB8AC3E}">
        <p14:creationId xmlns:p14="http://schemas.microsoft.com/office/powerpoint/2010/main" xmlns="" val="3784993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99542"/>
            <a:ext cx="6408712" cy="3416320"/>
          </a:xfrm>
          <a:prstGeom prst="rect">
            <a:avLst/>
          </a:prstGeom>
        </p:spPr>
        <p:txBody>
          <a:bodyPr wrap="square">
            <a:spAutoFit/>
          </a:bodyPr>
          <a:lstStyle/>
          <a:p>
            <a:r>
              <a:rPr lang="ru-RU" b="1" dirty="0">
                <a:solidFill>
                  <a:schemeClr val="accent2">
                    <a:lumMod val="50000"/>
                  </a:schemeClr>
                </a:solidFill>
                <a:effectLst>
                  <a:outerShdw blurRad="38100" dist="38100" dir="2700000" algn="tl">
                    <a:srgbClr val="000000">
                      <a:alpha val="43137"/>
                    </a:srgbClr>
                  </a:outerShdw>
                </a:effectLst>
              </a:rPr>
              <a:t>Применяя в работе данные типы заданий, я отмечаю следующие преимущества: </a:t>
            </a:r>
          </a:p>
          <a:p>
            <a:pPr marL="285750" indent="-285750">
              <a:buFontTx/>
              <a:buChar char="-"/>
            </a:pPr>
            <a:r>
              <a:rPr lang="ru-RU" b="1" dirty="0" smtClean="0">
                <a:solidFill>
                  <a:schemeClr val="accent2">
                    <a:lumMod val="50000"/>
                  </a:schemeClr>
                </a:solidFill>
                <a:effectLst>
                  <a:outerShdw blurRad="38100" dist="38100" dir="2700000" algn="tl">
                    <a:srgbClr val="000000">
                      <a:alpha val="43137"/>
                    </a:srgbClr>
                  </a:outerShdw>
                </a:effectLst>
              </a:rPr>
              <a:t>учащиеся </a:t>
            </a:r>
            <a:r>
              <a:rPr lang="ru-RU" b="1" dirty="0">
                <a:solidFill>
                  <a:schemeClr val="accent2">
                    <a:lumMod val="50000"/>
                  </a:schemeClr>
                </a:solidFill>
                <a:effectLst>
                  <a:outerShdw blurRad="38100" dist="38100" dir="2700000" algn="tl">
                    <a:srgbClr val="000000">
                      <a:alpha val="43137"/>
                    </a:srgbClr>
                  </a:outerShdw>
                </a:effectLst>
              </a:rPr>
              <a:t>учатся слушать друг друга, несут ответственность за совместный способ познания; </a:t>
            </a:r>
            <a:endParaRPr lang="ru-RU" b="1" dirty="0" smtClean="0">
              <a:solidFill>
                <a:schemeClr val="accent2">
                  <a:lumMod val="50000"/>
                </a:schemeClr>
              </a:solidFill>
              <a:effectLst>
                <a:outerShdw blurRad="38100" dist="38100" dir="2700000" algn="tl">
                  <a:srgbClr val="000000">
                    <a:alpha val="43137"/>
                  </a:srgbClr>
                </a:outerShdw>
              </a:effectLst>
            </a:endParaRPr>
          </a:p>
          <a:p>
            <a:pPr marL="285750" indent="-285750">
              <a:buFontTx/>
              <a:buChar char="-"/>
            </a:pPr>
            <a:r>
              <a:rPr lang="ru-RU" b="1" dirty="0" smtClean="0">
                <a:solidFill>
                  <a:schemeClr val="accent2">
                    <a:lumMod val="50000"/>
                  </a:schemeClr>
                </a:solidFill>
                <a:effectLst>
                  <a:outerShdw blurRad="38100" dist="38100" dir="2700000" algn="tl">
                    <a:srgbClr val="000000">
                      <a:alpha val="43137"/>
                    </a:srgbClr>
                  </a:outerShdw>
                </a:effectLst>
              </a:rPr>
              <a:t>увеличивается </a:t>
            </a:r>
            <a:r>
              <a:rPr lang="ru-RU" b="1" dirty="0">
                <a:solidFill>
                  <a:schemeClr val="accent2">
                    <a:lumMod val="50000"/>
                  </a:schemeClr>
                </a:solidFill>
                <a:effectLst>
                  <a:outerShdw blurRad="38100" dist="38100" dir="2700000" algn="tl">
                    <a:srgbClr val="000000">
                      <a:alpha val="43137"/>
                    </a:srgbClr>
                  </a:outerShdw>
                </a:effectLst>
              </a:rPr>
              <a:t>интеллектуальный потенциал учащихся, расширяется их словарный запас; </a:t>
            </a:r>
          </a:p>
          <a:p>
            <a:r>
              <a:rPr lang="ru-RU" b="1" dirty="0" smtClean="0">
                <a:solidFill>
                  <a:schemeClr val="accent2">
                    <a:lumMod val="50000"/>
                  </a:schemeClr>
                </a:solidFill>
                <a:effectLst>
                  <a:outerShdw blurRad="38100" dist="38100" dir="2700000" algn="tl">
                    <a:srgbClr val="000000">
                      <a:alpha val="43137"/>
                    </a:srgbClr>
                  </a:outerShdw>
                </a:effectLst>
              </a:rPr>
              <a:t>-  </a:t>
            </a:r>
            <a:r>
              <a:rPr lang="ru-RU" b="1" dirty="0">
                <a:solidFill>
                  <a:schemeClr val="accent2">
                    <a:lumMod val="50000"/>
                  </a:schemeClr>
                </a:solidFill>
                <a:effectLst>
                  <a:outerShdw blurRad="38100" dist="38100" dir="2700000" algn="tl">
                    <a:srgbClr val="000000">
                      <a:alpha val="43137"/>
                    </a:srgbClr>
                  </a:outerShdw>
                </a:effectLst>
              </a:rPr>
              <a:t>совместная работа способствует лучшему пониманию трудного, информационно насыщенного текста; </a:t>
            </a:r>
          </a:p>
          <a:p>
            <a:r>
              <a:rPr lang="ru-RU" b="1" dirty="0" smtClean="0">
                <a:solidFill>
                  <a:schemeClr val="accent2">
                    <a:lumMod val="50000"/>
                  </a:schemeClr>
                </a:solidFill>
                <a:effectLst>
                  <a:outerShdw blurRad="38100" dist="38100" dir="2700000" algn="tl">
                    <a:srgbClr val="000000">
                      <a:alpha val="43137"/>
                    </a:srgbClr>
                  </a:outerShdw>
                </a:effectLst>
              </a:rPr>
              <a:t>- </a:t>
            </a:r>
            <a:r>
              <a:rPr lang="ru-RU" b="1" dirty="0">
                <a:solidFill>
                  <a:schemeClr val="accent2">
                    <a:lumMod val="50000"/>
                  </a:schemeClr>
                </a:solidFill>
                <a:effectLst>
                  <a:outerShdw blurRad="38100" dist="38100" dir="2700000" algn="tl">
                    <a:srgbClr val="000000">
                      <a:alpha val="43137"/>
                    </a:srgbClr>
                  </a:outerShdw>
                </a:effectLst>
              </a:rPr>
              <a:t>вырабатывается уважение к собственным мыслям и опыту; </a:t>
            </a:r>
          </a:p>
          <a:p>
            <a:r>
              <a:rPr lang="ru-RU" b="1" dirty="0" smtClean="0">
                <a:solidFill>
                  <a:schemeClr val="accent2">
                    <a:lumMod val="50000"/>
                  </a:schemeClr>
                </a:solidFill>
                <a:effectLst>
                  <a:outerShdw blurRad="38100" dist="38100" dir="2700000" algn="tl">
                    <a:srgbClr val="000000">
                      <a:alpha val="43137"/>
                    </a:srgbClr>
                  </a:outerShdw>
                </a:effectLst>
              </a:rPr>
              <a:t>-</a:t>
            </a:r>
            <a:r>
              <a:rPr lang="ru-RU" b="1" dirty="0">
                <a:solidFill>
                  <a:schemeClr val="accent2">
                    <a:lumMod val="50000"/>
                  </a:schemeClr>
                </a:solidFill>
                <a:effectLst>
                  <a:outerShdw blurRad="38100" dist="38100" dir="2700000" algn="tl">
                    <a:srgbClr val="000000">
                      <a:alpha val="43137"/>
                    </a:srgbClr>
                  </a:outerShdw>
                </a:effectLst>
              </a:rPr>
              <a:t> </a:t>
            </a:r>
            <a:r>
              <a:rPr lang="ru-RU" b="1" dirty="0" smtClean="0">
                <a:solidFill>
                  <a:schemeClr val="accent2">
                    <a:lumMod val="50000"/>
                  </a:schemeClr>
                </a:solidFill>
                <a:effectLst>
                  <a:outerShdw blurRad="38100" dist="38100" dir="2700000" algn="tl">
                    <a:srgbClr val="000000">
                      <a:alpha val="43137"/>
                    </a:srgbClr>
                  </a:outerShdw>
                </a:effectLst>
              </a:rPr>
              <a:t>обостряется </a:t>
            </a:r>
            <a:r>
              <a:rPr lang="ru-RU" b="1" dirty="0">
                <a:solidFill>
                  <a:schemeClr val="accent2">
                    <a:lumMod val="50000"/>
                  </a:schemeClr>
                </a:solidFill>
                <a:effectLst>
                  <a:outerShdw blurRad="38100" dist="38100" dir="2700000" algn="tl">
                    <a:srgbClr val="000000">
                      <a:alpha val="43137"/>
                    </a:srgbClr>
                  </a:outerShdw>
                </a:effectLst>
              </a:rPr>
              <a:t>любознательность, наблюдательность; </a:t>
            </a:r>
          </a:p>
          <a:p>
            <a:r>
              <a:rPr lang="ru-RU" b="1" dirty="0">
                <a:solidFill>
                  <a:schemeClr val="accent2">
                    <a:lumMod val="50000"/>
                  </a:schemeClr>
                </a:solidFill>
                <a:effectLst>
                  <a:outerShdw blurRad="38100" dist="38100" dir="2700000" algn="tl">
                    <a:srgbClr val="000000">
                      <a:alpha val="43137"/>
                    </a:srgbClr>
                  </a:outerShdw>
                </a:effectLst>
              </a:rPr>
              <a:t>-</a:t>
            </a:r>
            <a:r>
              <a:rPr lang="ru-RU" b="1" dirty="0" smtClean="0">
                <a:solidFill>
                  <a:schemeClr val="accent2">
                    <a:lumMod val="50000"/>
                  </a:schemeClr>
                </a:solidFill>
                <a:effectLst>
                  <a:outerShdw blurRad="38100" dist="38100" dir="2700000" algn="tl">
                    <a:srgbClr val="000000">
                      <a:alpha val="43137"/>
                    </a:srgbClr>
                  </a:outerShdw>
                </a:effectLst>
              </a:rPr>
              <a:t> </a:t>
            </a:r>
            <a:r>
              <a:rPr lang="ru-RU" b="1" dirty="0">
                <a:solidFill>
                  <a:schemeClr val="accent2">
                    <a:lumMod val="50000"/>
                  </a:schemeClr>
                </a:solidFill>
                <a:effectLst>
                  <a:outerShdw blurRad="38100" dist="38100" dir="2700000" algn="tl">
                    <a:srgbClr val="000000">
                      <a:alpha val="43137"/>
                    </a:srgbClr>
                  </a:outerShdw>
                </a:effectLst>
              </a:rPr>
              <a:t>развивает активное слушание; </a:t>
            </a:r>
          </a:p>
          <a:p>
            <a:r>
              <a:rPr lang="ru-RU" b="1" dirty="0" smtClean="0">
                <a:solidFill>
                  <a:schemeClr val="accent2">
                    <a:lumMod val="50000"/>
                  </a:schemeClr>
                </a:solidFill>
                <a:effectLst>
                  <a:outerShdw blurRad="38100" dist="38100" dir="2700000" algn="tl">
                    <a:srgbClr val="000000">
                      <a:alpha val="43137"/>
                    </a:srgbClr>
                  </a:outerShdw>
                </a:effectLst>
              </a:rPr>
              <a:t>- повышается </a:t>
            </a:r>
            <a:r>
              <a:rPr lang="ru-RU" b="1" dirty="0">
                <a:solidFill>
                  <a:schemeClr val="accent2">
                    <a:lumMod val="50000"/>
                  </a:schemeClr>
                </a:solidFill>
                <a:effectLst>
                  <a:outerShdw blurRad="38100" dist="38100" dir="2700000" algn="tl">
                    <a:srgbClr val="000000">
                      <a:alpha val="43137"/>
                    </a:srgbClr>
                  </a:outerShdw>
                </a:effectLst>
              </a:rPr>
              <a:t>самооценка</a:t>
            </a:r>
            <a:r>
              <a:rPr lang="ru-RU" dirty="0"/>
              <a:t>. </a:t>
            </a:r>
          </a:p>
        </p:txBody>
      </p:sp>
    </p:spTree>
    <p:extLst>
      <p:ext uri="{BB962C8B-B14F-4D97-AF65-F5344CB8AC3E}">
        <p14:creationId xmlns:p14="http://schemas.microsoft.com/office/powerpoint/2010/main" xmlns="" val="171321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279089"/>
            <a:ext cx="6840760" cy="1754326"/>
          </a:xfrm>
          <a:prstGeom prst="rect">
            <a:avLst/>
          </a:prstGeom>
        </p:spPr>
        <p:txBody>
          <a:bodyPr wrap="square">
            <a:spAutoFit/>
          </a:bodyPr>
          <a:lstStyle/>
          <a:p>
            <a:r>
              <a:rPr lang="ru-RU" dirty="0"/>
              <a:t> </a:t>
            </a:r>
            <a:r>
              <a:rPr lang="ru-RU" b="1" dirty="0">
                <a:solidFill>
                  <a:schemeClr val="accent2">
                    <a:lumMod val="50000"/>
                  </a:schemeClr>
                </a:solidFill>
                <a:effectLst>
                  <a:outerShdw blurRad="38100" dist="38100" dir="2700000" algn="tl">
                    <a:srgbClr val="000000">
                      <a:alpha val="43137"/>
                    </a:srgbClr>
                  </a:outerShdw>
                </a:effectLst>
              </a:rPr>
              <a:t>Использование различных </a:t>
            </a:r>
            <a:r>
              <a:rPr lang="ru-RU" b="1" dirty="0" smtClean="0">
                <a:solidFill>
                  <a:schemeClr val="accent2">
                    <a:lumMod val="50000"/>
                  </a:schemeClr>
                </a:solidFill>
                <a:effectLst>
                  <a:outerShdw blurRad="38100" dist="38100" dir="2700000" algn="tl">
                    <a:srgbClr val="000000">
                      <a:alpha val="43137"/>
                    </a:srgbClr>
                  </a:outerShdw>
                </a:effectLst>
              </a:rPr>
              <a:t>средств современных технологий способствует </a:t>
            </a:r>
            <a:r>
              <a:rPr lang="ru-RU" b="1" dirty="0">
                <a:solidFill>
                  <a:schemeClr val="accent2">
                    <a:lumMod val="50000"/>
                  </a:schemeClr>
                </a:solidFill>
                <a:effectLst>
                  <a:outerShdw blurRad="38100" dist="38100" dir="2700000" algn="tl">
                    <a:srgbClr val="000000">
                      <a:alpha val="43137"/>
                    </a:srgbClr>
                  </a:outerShdw>
                </a:effectLst>
              </a:rPr>
              <a:t>формированию читательской грамотности, уроки окружающего мира становятся более интересными, живыми. Разнообразие заданий привлекает внимание детей, а главное развивает интерес к научно-познавательным текстам, с которым они перейдут в старшие классы. </a:t>
            </a:r>
          </a:p>
        </p:txBody>
      </p:sp>
    </p:spTree>
    <p:extLst>
      <p:ext uri="{BB962C8B-B14F-4D97-AF65-F5344CB8AC3E}">
        <p14:creationId xmlns:p14="http://schemas.microsoft.com/office/powerpoint/2010/main" xmlns="" val="1814950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15566"/>
            <a:ext cx="7560840" cy="2677656"/>
          </a:xfrm>
          <a:prstGeom prst="rect">
            <a:avLst/>
          </a:prstGeom>
        </p:spPr>
        <p:txBody>
          <a:bodyPr wrap="square">
            <a:spAutoFit/>
          </a:bodyPr>
          <a:lstStyle/>
          <a:p>
            <a:pPr algn="ctr"/>
            <a:r>
              <a:rPr lang="ru-RU" sz="2400" b="1" u="sng" dirty="0" smtClean="0">
                <a:solidFill>
                  <a:schemeClr val="accent2">
                    <a:lumMod val="50000"/>
                  </a:schemeClr>
                </a:solidFill>
                <a:effectLst>
                  <a:outerShdw blurRad="38100" dist="38100" dir="2700000" algn="tl">
                    <a:srgbClr val="000000">
                      <a:alpha val="43137"/>
                    </a:srgbClr>
                  </a:outerShdw>
                </a:effectLst>
              </a:rPr>
              <a:t>РЕФЛЕКСИЯ</a:t>
            </a:r>
          </a:p>
          <a:p>
            <a:pPr algn="ctr"/>
            <a:endParaRPr lang="ru-RU" sz="2400" b="1" u="sng" dirty="0">
              <a:solidFill>
                <a:schemeClr val="accent2">
                  <a:lumMod val="50000"/>
                </a:schemeClr>
              </a:solidFill>
              <a:effectLst>
                <a:outerShdw blurRad="38100" dist="38100" dir="2700000" algn="tl">
                  <a:srgbClr val="000000">
                    <a:alpha val="43137"/>
                  </a:srgbClr>
                </a:outerShdw>
              </a:effectLst>
            </a:endParaRPr>
          </a:p>
          <a:p>
            <a:r>
              <a:rPr lang="ru-RU" sz="2400" b="1" dirty="0" smtClean="0">
                <a:solidFill>
                  <a:schemeClr val="accent2">
                    <a:lumMod val="50000"/>
                  </a:schemeClr>
                </a:solidFill>
                <a:effectLst>
                  <a:outerShdw blurRad="38100" dist="38100" dir="2700000" algn="tl">
                    <a:srgbClr val="000000">
                      <a:alpha val="43137"/>
                    </a:srgbClr>
                  </a:outerShdw>
                </a:effectLst>
              </a:rPr>
              <a:t>	Напишите на листочках по одному прилагательному, характеризующему сегодняшний  мастер-класс.</a:t>
            </a:r>
          </a:p>
          <a:p>
            <a:pPr algn="ctr"/>
            <a:endParaRPr lang="ru-RU" sz="2400" b="1" u="sng" dirty="0">
              <a:solidFill>
                <a:schemeClr val="accent2">
                  <a:lumMod val="50000"/>
                </a:schemeClr>
              </a:solidFill>
              <a:effectLst>
                <a:outerShdw blurRad="38100" dist="38100" dir="2700000" algn="tl">
                  <a:srgbClr val="000000">
                    <a:alpha val="43137"/>
                  </a:srgbClr>
                </a:outerShdw>
              </a:effectLst>
            </a:endParaRPr>
          </a:p>
          <a:p>
            <a:r>
              <a:rPr lang="ru-RU" sz="2400" b="1" u="sng" dirty="0" smtClean="0">
                <a:solidFill>
                  <a:schemeClr val="accent2">
                    <a:lumMod val="50000"/>
                  </a:schemeClr>
                </a:solidFill>
                <a:effectLst>
                  <a:outerShdw blurRad="38100" dist="38100" dir="2700000" algn="tl">
                    <a:srgbClr val="000000">
                      <a:alpha val="43137"/>
                    </a:srgbClr>
                  </a:outerShdw>
                </a:effectLst>
              </a:rPr>
              <a:t> </a:t>
            </a:r>
            <a:endParaRPr lang="ru-RU" sz="2400" b="1" u="sng"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77249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0528" y="771550"/>
            <a:ext cx="9588074" cy="2800767"/>
          </a:xfrm>
          <a:prstGeom prst="rect">
            <a:avLst/>
          </a:prstGeom>
          <a:noFill/>
          <a:scene3d>
            <a:camera prst="isometricOffAxis2Left"/>
            <a:lightRig rig="threePt" dir="t"/>
          </a:scene3d>
        </p:spPr>
        <p:txBody>
          <a:bodyPr wrap="none">
            <a:spAutoFit/>
          </a:bodyPr>
          <a:lstStyle/>
          <a:p>
            <a:pPr algn="ctr">
              <a:defRPr/>
            </a:pPr>
            <a:r>
              <a:rPr lang="ru-RU" sz="8800" b="1" dirty="0">
                <a:ln w="31550" cmpd="sng">
                  <a:solidFill>
                    <a:srgbClr val="002060"/>
                  </a:solidFill>
                  <a:prstDash val="solid"/>
                </a:ln>
                <a:solidFill>
                  <a:srgbClr val="00B050"/>
                </a:solidFill>
                <a:effectLst>
                  <a:glow rad="228600">
                    <a:schemeClr val="accent4">
                      <a:satMod val="175000"/>
                      <a:alpha val="40000"/>
                    </a:schemeClr>
                  </a:glow>
                  <a:outerShdw blurRad="41275" dist="12700" dir="12000000" algn="tl" rotWithShape="0">
                    <a:srgbClr val="000000">
                      <a:alpha val="40000"/>
                    </a:srgbClr>
                  </a:outerShdw>
                  <a:reflection blurRad="6350" stA="60000" endA="900" endPos="60000" dist="29997" dir="5400000" sy="-100000" algn="bl" rotWithShape="0"/>
                </a:effectLst>
              </a:rPr>
              <a:t>Спасибо за</a:t>
            </a:r>
          </a:p>
          <a:p>
            <a:pPr algn="ctr">
              <a:defRPr/>
            </a:pPr>
            <a:r>
              <a:rPr lang="ru-RU" sz="8800" b="1" dirty="0">
                <a:ln w="31550" cmpd="sng">
                  <a:solidFill>
                    <a:srgbClr val="002060"/>
                  </a:solidFill>
                  <a:prstDash val="solid"/>
                </a:ln>
                <a:solidFill>
                  <a:srgbClr val="00B050"/>
                </a:solidFill>
                <a:effectLst>
                  <a:glow rad="228600">
                    <a:schemeClr val="accent4">
                      <a:satMod val="175000"/>
                      <a:alpha val="40000"/>
                    </a:schemeClr>
                  </a:glow>
                  <a:outerShdw blurRad="41275" dist="12700" dir="12000000" algn="tl" rotWithShape="0">
                    <a:srgbClr val="000000">
                      <a:alpha val="40000"/>
                    </a:srgbClr>
                  </a:outerShdw>
                  <a:reflection blurRad="6350" stA="60000" endA="900" endPos="60000" dist="29997" dir="5400000" sy="-100000" algn="bl" rotWithShape="0"/>
                </a:effectLst>
              </a:rPr>
              <a:t>сотрудничество!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1500" autoRev="1" fill="hold">
                                          <p:stCondLst>
                                            <p:cond delay="0"/>
                                          </p:stCondLst>
                                        </p:cTn>
                                        <p:tgtEl>
                                          <p:spTgt spid="4"/>
                                        </p:tgtEl>
                                      </p:cBhvr>
                                      <p:to x="80000" y="100000"/>
                                    </p:animScale>
                                    <p:anim by="(#ppt_w*0.10)" calcmode="lin" valueType="num">
                                      <p:cBhvr>
                                        <p:cTn id="7" dur="1500" autoRev="1" fill="hold">
                                          <p:stCondLst>
                                            <p:cond delay="0"/>
                                          </p:stCondLst>
                                        </p:cTn>
                                        <p:tgtEl>
                                          <p:spTgt spid="4"/>
                                        </p:tgtEl>
                                        <p:attrNameLst>
                                          <p:attrName>ppt_x</p:attrName>
                                        </p:attrNameLst>
                                      </p:cBhvr>
                                    </p:anim>
                                    <p:anim by="(-#ppt_w*0.10)" calcmode="lin" valueType="num">
                                      <p:cBhvr>
                                        <p:cTn id="8" dur="1500" autoRev="1" fill="hold">
                                          <p:stCondLst>
                                            <p:cond delay="0"/>
                                          </p:stCondLst>
                                        </p:cTn>
                                        <p:tgtEl>
                                          <p:spTgt spid="4"/>
                                        </p:tgtEl>
                                        <p:attrNameLst>
                                          <p:attrName>ppt_y</p:attrName>
                                        </p:attrNameLst>
                                      </p:cBhvr>
                                    </p:anim>
                                    <p:animRot by="-480000">
                                      <p:cBhvr>
                                        <p:cTn id="9" dur="150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43808" y="1082232"/>
            <a:ext cx="5256584" cy="1569660"/>
          </a:xfrm>
          <a:prstGeom prst="rect">
            <a:avLst/>
          </a:prstGeom>
        </p:spPr>
        <p:txBody>
          <a:bodyPr wrap="square">
            <a:spAutoFit/>
          </a:bodyPr>
          <a:lstStyle/>
          <a:p>
            <a:r>
              <a:rPr lang="ru-RU" sz="2400" b="1" dirty="0">
                <a:solidFill>
                  <a:schemeClr val="accent2">
                    <a:lumMod val="50000"/>
                  </a:schemeClr>
                </a:solidFill>
                <a:effectLst>
                  <a:outerShdw blurRad="38100" dist="38100" dir="2700000" algn="tl">
                    <a:srgbClr val="000000">
                      <a:alpha val="43137"/>
                    </a:srgbClr>
                  </a:outerShdw>
                </a:effectLst>
              </a:rPr>
              <a:t>Читать – это еще ничего не значит, </a:t>
            </a:r>
          </a:p>
          <a:p>
            <a:r>
              <a:rPr lang="ru-RU" sz="2400" b="1" dirty="0">
                <a:solidFill>
                  <a:schemeClr val="accent2">
                    <a:lumMod val="50000"/>
                  </a:schemeClr>
                </a:solidFill>
                <a:effectLst>
                  <a:outerShdw blurRad="38100" dist="38100" dir="2700000" algn="tl">
                    <a:srgbClr val="000000">
                      <a:alpha val="43137"/>
                    </a:srgbClr>
                  </a:outerShdw>
                </a:effectLst>
              </a:rPr>
              <a:t>что читать и как понимать прочитанное – вот в чем главное.</a:t>
            </a:r>
          </a:p>
          <a:p>
            <a:r>
              <a:rPr lang="ru-RU" sz="2400" b="1" dirty="0" smtClean="0">
                <a:solidFill>
                  <a:schemeClr val="accent2">
                    <a:lumMod val="50000"/>
                  </a:schemeClr>
                </a:solidFill>
                <a:effectLst>
                  <a:outerShdw blurRad="38100" dist="38100" dir="2700000" algn="tl">
                    <a:srgbClr val="000000">
                      <a:alpha val="43137"/>
                    </a:srgbClr>
                  </a:outerShdw>
                </a:effectLst>
              </a:rPr>
              <a:t>                                           К</a:t>
            </a:r>
            <a:r>
              <a:rPr lang="ru-RU" sz="2400" b="1" dirty="0">
                <a:solidFill>
                  <a:schemeClr val="accent2">
                    <a:lumMod val="50000"/>
                  </a:schemeClr>
                </a:solidFill>
                <a:effectLst>
                  <a:outerShdw blurRad="38100" dist="38100" dir="2700000" algn="tl">
                    <a:srgbClr val="000000">
                      <a:alpha val="43137"/>
                    </a:srgbClr>
                  </a:outerShdw>
                </a:effectLst>
              </a:rPr>
              <a:t>. Д. Ушинский</a:t>
            </a:r>
            <a:endParaRPr lang="ru-RU" sz="2400" b="1" i="1" dirty="0">
              <a:solidFill>
                <a:schemeClr val="accent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3"/>
          <p:cNvSpPr txBox="1">
            <a:spLocks/>
          </p:cNvSpPr>
          <p:nvPr/>
        </p:nvSpPr>
        <p:spPr>
          <a:xfrm>
            <a:off x="899592" y="404664"/>
            <a:ext cx="7704856" cy="3010055"/>
          </a:xfrm>
          <a:prstGeom prst="rect">
            <a:avLst/>
          </a:prstGeom>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2400" b="1" dirty="0" smtClean="0">
                <a:ln w="11430"/>
                <a:effectLst>
                  <a:outerShdw blurRad="50800" dist="39000" dir="5460000" algn="tl">
                    <a:srgbClr val="000000">
                      <a:alpha val="38000"/>
                    </a:srgbClr>
                  </a:outerShdw>
                </a:effectLst>
                <a:latin typeface="Georgia" pitchFamily="18" charset="0"/>
              </a:rPr>
              <a:t>                   </a:t>
            </a:r>
          </a:p>
          <a:p>
            <a:pPr marL="0" indent="0">
              <a:buNone/>
            </a:pPr>
            <a:r>
              <a:rPr lang="ru-RU" sz="1800" dirty="0" smtClean="0"/>
              <a:t>	</a:t>
            </a:r>
            <a:r>
              <a:rPr lang="ru-RU" sz="1800" dirty="0" smtClean="0">
                <a:solidFill>
                  <a:schemeClr val="accent2">
                    <a:lumMod val="50000"/>
                  </a:schemeClr>
                </a:solidFill>
              </a:rPr>
              <a:t>Читательская </a:t>
            </a:r>
            <a:r>
              <a:rPr lang="ru-RU" sz="1800" dirty="0">
                <a:solidFill>
                  <a:schemeClr val="accent2">
                    <a:lumMod val="50000"/>
                  </a:schemeClr>
                </a:solidFill>
              </a:rPr>
              <a:t>грамотность сегодня анализируется как один из самых значительных параметров готовности к жизни в современном обществе. Особенное место среди </a:t>
            </a:r>
            <a:r>
              <a:rPr lang="ru-RU" sz="1800" dirty="0" err="1">
                <a:solidFill>
                  <a:schemeClr val="accent2">
                    <a:lumMod val="50000"/>
                  </a:schemeClr>
                </a:solidFill>
              </a:rPr>
              <a:t>метапредметных</a:t>
            </a:r>
            <a:r>
              <a:rPr lang="ru-RU" sz="1800" dirty="0">
                <a:solidFill>
                  <a:schemeClr val="accent2">
                    <a:lumMod val="50000"/>
                  </a:schemeClr>
                </a:solidFill>
              </a:rPr>
              <a:t> </a:t>
            </a:r>
            <a:r>
              <a:rPr lang="en-US" sz="1800" dirty="0">
                <a:solidFill>
                  <a:schemeClr val="accent2">
                    <a:lumMod val="50000"/>
                  </a:schemeClr>
                </a:solidFill>
              </a:rPr>
              <a:t> </a:t>
            </a:r>
            <a:r>
              <a:rPr lang="ru-RU" sz="1800" dirty="0" smtClean="0">
                <a:solidFill>
                  <a:schemeClr val="accent2">
                    <a:lumMod val="50000"/>
                  </a:schemeClr>
                </a:solidFill>
              </a:rPr>
              <a:t>УУД  занимает </a:t>
            </a:r>
            <a:r>
              <a:rPr lang="ru-RU" sz="1800" dirty="0">
                <a:solidFill>
                  <a:schemeClr val="accent2">
                    <a:lumMod val="50000"/>
                  </a:schemeClr>
                </a:solidFill>
              </a:rPr>
              <a:t>чтение и работа с информацией. Эффективное обучение в </a:t>
            </a:r>
            <a:r>
              <a:rPr lang="ru-RU" sz="1800" dirty="0" smtClean="0">
                <a:solidFill>
                  <a:schemeClr val="accent2">
                    <a:lumMod val="50000"/>
                  </a:schemeClr>
                </a:solidFill>
              </a:rPr>
              <a:t>школе невозможно </a:t>
            </a:r>
            <a:r>
              <a:rPr lang="ru-RU" sz="1800" dirty="0">
                <a:solidFill>
                  <a:schemeClr val="accent2">
                    <a:lumMod val="50000"/>
                  </a:schemeClr>
                </a:solidFill>
              </a:rPr>
              <a:t>без </a:t>
            </a:r>
            <a:r>
              <a:rPr lang="ru-RU" sz="1800" dirty="0" err="1">
                <a:solidFill>
                  <a:schemeClr val="accent2">
                    <a:lumMod val="50000"/>
                  </a:schemeClr>
                </a:solidFill>
              </a:rPr>
              <a:t>сформированности</a:t>
            </a:r>
            <a:r>
              <a:rPr lang="ru-RU" sz="1800" dirty="0">
                <a:solidFill>
                  <a:schemeClr val="accent2">
                    <a:lumMod val="50000"/>
                  </a:schemeClr>
                </a:solidFill>
              </a:rPr>
              <a:t> у учащихся </a:t>
            </a:r>
            <a:r>
              <a:rPr lang="ru-RU" sz="1800" dirty="0" smtClean="0">
                <a:solidFill>
                  <a:schemeClr val="accent2">
                    <a:lumMod val="50000"/>
                  </a:schemeClr>
                </a:solidFill>
              </a:rPr>
              <a:t>читательской   грамотности</a:t>
            </a:r>
            <a:r>
              <a:rPr lang="ru-RU" sz="1800" dirty="0">
                <a:solidFill>
                  <a:schemeClr val="accent2">
                    <a:lumMod val="50000"/>
                  </a:schemeClr>
                </a:solidFill>
              </a:rPr>
              <a:t>. Несмотря на то, что проблемам обучения чтению в образовании всегда придавалось немалое значение, задача развития читательской грамотности является новой сферой для современной школы, решающей задачи осуществления требований </a:t>
            </a:r>
            <a:r>
              <a:rPr lang="ru-RU" sz="1800" dirty="0" smtClean="0">
                <a:solidFill>
                  <a:schemeClr val="accent2">
                    <a:lumMod val="50000"/>
                  </a:schemeClr>
                </a:solidFill>
              </a:rPr>
              <a:t>ФГОС.</a:t>
            </a:r>
            <a:endParaRPr lang="ru-RU" sz="18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0479" y="555525"/>
            <a:ext cx="6627832" cy="2585323"/>
          </a:xfrm>
          <a:prstGeom prst="rect">
            <a:avLst/>
          </a:prstGeom>
        </p:spPr>
        <p:txBody>
          <a:bodyPr wrap="square">
            <a:spAutoFit/>
          </a:bodyPr>
          <a:lstStyle/>
          <a:p>
            <a:pPr algn="just"/>
            <a:r>
              <a:rPr lang="ru-RU" b="1" dirty="0" smtClean="0">
                <a:solidFill>
                  <a:schemeClr val="accent2">
                    <a:lumMod val="50000"/>
                  </a:schemeClr>
                </a:solidFill>
              </a:rPr>
              <a:t>	В </a:t>
            </a:r>
            <a:r>
              <a:rPr lang="ru-RU" b="1" dirty="0">
                <a:solidFill>
                  <a:schemeClr val="accent2">
                    <a:lumMod val="50000"/>
                  </a:schemeClr>
                </a:solidFill>
              </a:rPr>
              <a:t>последние годы усиливается тенденция отказа детей от чтения книг и отдается предпочтение другим источникам информации. Экранная зависимость приводит к неспособности ребенка концентрироваться на каком-либо занятии. Детям необходима постоянная внешняя стимуляция, которую они привыкли получать с экрана, им трудно воспринимать слышимое и читать, понимая отдельные слова и короткие предложения, они не могут связывать их, в результате не понимают текста в целом</a:t>
            </a:r>
            <a:r>
              <a:rPr lang="ru-RU" b="1" dirty="0" smtClean="0">
                <a:solidFill>
                  <a:schemeClr val="accent2">
                    <a:lumMod val="50000"/>
                  </a:schemeClr>
                </a:solidFill>
              </a:rPr>
              <a:t>.  </a:t>
            </a:r>
            <a:endParaRPr lang="ru-RU"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71551"/>
            <a:ext cx="8064896" cy="2862322"/>
          </a:xfrm>
          <a:prstGeom prst="rect">
            <a:avLst/>
          </a:prstGeom>
        </p:spPr>
        <p:txBody>
          <a:bodyPr wrap="square">
            <a:spAutoFit/>
          </a:bodyPr>
          <a:lstStyle/>
          <a:p>
            <a:pPr algn="just"/>
            <a:r>
              <a:rPr lang="ru-RU" b="1" dirty="0" smtClean="0">
                <a:solidFill>
                  <a:schemeClr val="accent2">
                    <a:lumMod val="50000"/>
                  </a:schemeClr>
                </a:solidFill>
              </a:rPr>
              <a:t>	И </a:t>
            </a:r>
            <a:r>
              <a:rPr lang="ru-RU" b="1" dirty="0">
                <a:solidFill>
                  <a:schemeClr val="accent2">
                    <a:lumMod val="50000"/>
                  </a:schemeClr>
                </a:solidFill>
              </a:rPr>
              <a:t>так возникает серьезное противоречие: с одной стороны, современный мир обрушивает на нас огромный объем информации, с другой стороны, наши дети мало читают, не обладают читательской </a:t>
            </a:r>
            <a:r>
              <a:rPr lang="ru-RU" b="1" dirty="0" smtClean="0">
                <a:solidFill>
                  <a:schemeClr val="accent2">
                    <a:lumMod val="50000"/>
                  </a:schemeClr>
                </a:solidFill>
              </a:rPr>
              <a:t>грамотностью.</a:t>
            </a:r>
          </a:p>
          <a:p>
            <a:pPr algn="just"/>
            <a:endParaRPr lang="ru-RU" b="1" dirty="0">
              <a:solidFill>
                <a:schemeClr val="accent2">
                  <a:lumMod val="50000"/>
                </a:schemeClr>
              </a:solidFill>
            </a:endParaRPr>
          </a:p>
          <a:p>
            <a:pPr algn="just"/>
            <a:endParaRPr lang="ru-RU" b="1" dirty="0" smtClean="0">
              <a:solidFill>
                <a:schemeClr val="accent2">
                  <a:lumMod val="50000"/>
                </a:schemeClr>
              </a:solidFill>
            </a:endParaRPr>
          </a:p>
          <a:p>
            <a:pPr algn="just"/>
            <a:endParaRPr lang="ru-RU" b="1" dirty="0">
              <a:solidFill>
                <a:schemeClr val="accent2">
                  <a:lumMod val="50000"/>
                </a:schemeClr>
              </a:solidFill>
            </a:endParaRPr>
          </a:p>
          <a:p>
            <a:pPr algn="just"/>
            <a:endParaRPr lang="ru-RU" b="1" dirty="0" smtClean="0">
              <a:solidFill>
                <a:schemeClr val="accent2">
                  <a:lumMod val="50000"/>
                </a:schemeClr>
              </a:solidFill>
            </a:endParaRPr>
          </a:p>
          <a:p>
            <a:pPr algn="just"/>
            <a:endParaRPr lang="ru-RU" b="1" dirty="0">
              <a:solidFill>
                <a:schemeClr val="accent2">
                  <a:lumMod val="50000"/>
                </a:schemeClr>
              </a:solidFill>
            </a:endParaRPr>
          </a:p>
          <a:p>
            <a:pPr algn="just"/>
            <a:endParaRPr lang="ru-RU" b="1" dirty="0" smtClean="0">
              <a:solidFill>
                <a:schemeClr val="accent2">
                  <a:lumMod val="50000"/>
                </a:schemeClr>
              </a:solidFill>
            </a:endParaRPr>
          </a:p>
          <a:p>
            <a:pPr algn="just"/>
            <a:endParaRPr lang="ru-RU" b="1" dirty="0">
              <a:solidFill>
                <a:schemeClr val="accent2">
                  <a:lumMod val="50000"/>
                </a:schemeClr>
              </a:solidFill>
            </a:endParaRPr>
          </a:p>
        </p:txBody>
      </p:sp>
    </p:spTree>
    <p:extLst>
      <p:ext uri="{BB962C8B-B14F-4D97-AF65-F5344CB8AC3E}">
        <p14:creationId xmlns:p14="http://schemas.microsoft.com/office/powerpoint/2010/main" xmlns="" val="100989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002090"/>
            <a:ext cx="6552728" cy="2308324"/>
          </a:xfrm>
          <a:prstGeom prst="rect">
            <a:avLst/>
          </a:prstGeom>
        </p:spPr>
        <p:txBody>
          <a:bodyPr wrap="square">
            <a:spAutoFit/>
          </a:bodyPr>
          <a:lstStyle/>
          <a:p>
            <a:r>
              <a:rPr lang="ru-RU" b="1" dirty="0" smtClean="0">
                <a:solidFill>
                  <a:srgbClr val="531611"/>
                </a:solidFill>
              </a:rPr>
              <a:t>	Читательская </a:t>
            </a:r>
            <a:r>
              <a:rPr lang="ru-RU" b="1" dirty="0">
                <a:solidFill>
                  <a:srgbClr val="531611"/>
                </a:solidFill>
              </a:rPr>
              <a:t>грамотность ― способность человека понимать и использовать письменные тексты, размышлять над содержанием, оценивать прочитанное и заниматься чтением для того, чтобы расширять свои знания и возможности, участвовать в социальной жизни. </a:t>
            </a:r>
          </a:p>
          <a:p>
            <a:r>
              <a:rPr lang="ru-RU" b="1" dirty="0">
                <a:solidFill>
                  <a:srgbClr val="531611"/>
                </a:solidFill>
              </a:rPr>
              <a:t>Научить детей правильному, беглому, осознанному, выразительному чтению, а главное любви к книге – одна из главных задач обучения. </a:t>
            </a:r>
          </a:p>
        </p:txBody>
      </p:sp>
    </p:spTree>
    <p:extLst>
      <p:ext uri="{BB962C8B-B14F-4D97-AF65-F5344CB8AC3E}">
        <p14:creationId xmlns:p14="http://schemas.microsoft.com/office/powerpoint/2010/main" xmlns="" val="2941648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55526"/>
            <a:ext cx="7560840" cy="3970318"/>
          </a:xfrm>
          <a:prstGeom prst="rect">
            <a:avLst/>
          </a:prstGeom>
        </p:spPr>
        <p:txBody>
          <a:bodyPr wrap="square">
            <a:spAutoFit/>
          </a:bodyPr>
          <a:lstStyle/>
          <a:p>
            <a:pPr fontAlgn="base"/>
            <a:r>
              <a:rPr lang="ru-RU" b="1" dirty="0" smtClean="0">
                <a:solidFill>
                  <a:srgbClr val="531611"/>
                </a:solidFill>
              </a:rPr>
              <a:t>	Практика </a:t>
            </a:r>
            <a:r>
              <a:rPr lang="ru-RU" b="1" dirty="0">
                <a:solidFill>
                  <a:srgbClr val="531611"/>
                </a:solidFill>
              </a:rPr>
              <a:t>показывает, что порой работа с текстом на уроках курса «Окружающий мир» сводится к беседе, вопросы которой повторяют содержание учебного материала знакомое ученикам. Это вызывает снижение интереса к изучению предмета, простое заучивание учебного материала, при котором применить знания, умения в практической деятельности, выполнить задания младшие школьники затрудняются. Оценка достижения планируемых результатов в начальной школе предусматривает выполнение учащимися итоговых комплексных работ, которые включают текст, на основе понимания прочитанного ученики должны выполнить задания по предмету «Окружающий мир». При этом осуществить поиск необходимой информации, преобразовать, представить ее в виде схемы, установить закономерность, обобщить, сделать речевое высказывание в письменной форме.</a:t>
            </a:r>
          </a:p>
        </p:txBody>
      </p:sp>
    </p:spTree>
    <p:extLst>
      <p:ext uri="{BB962C8B-B14F-4D97-AF65-F5344CB8AC3E}">
        <p14:creationId xmlns:p14="http://schemas.microsoft.com/office/powerpoint/2010/main" xmlns="" val="2188451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491630"/>
            <a:ext cx="6984776" cy="923330"/>
          </a:xfrm>
          <a:prstGeom prst="rect">
            <a:avLst/>
          </a:prstGeom>
        </p:spPr>
        <p:txBody>
          <a:bodyPr wrap="square">
            <a:spAutoFit/>
          </a:bodyPr>
          <a:lstStyle/>
          <a:p>
            <a:pPr algn="ctr"/>
            <a:r>
              <a:rPr lang="ru-RU" b="1" dirty="0" smtClean="0">
                <a:solidFill>
                  <a:srgbClr val="531611"/>
                </a:solidFill>
              </a:rPr>
              <a:t>Предлагаю </a:t>
            </a:r>
            <a:r>
              <a:rPr lang="ru-RU" b="1" dirty="0">
                <a:solidFill>
                  <a:srgbClr val="531611"/>
                </a:solidFill>
              </a:rPr>
              <a:t>Вашему вниманию фрагмент урока окружающего мира, на котором </a:t>
            </a:r>
            <a:r>
              <a:rPr lang="ru-RU" b="1" dirty="0" smtClean="0">
                <a:solidFill>
                  <a:srgbClr val="531611"/>
                </a:solidFill>
              </a:rPr>
              <a:t>используются средства для  формирования </a:t>
            </a:r>
            <a:r>
              <a:rPr lang="ru-RU" b="1" dirty="0">
                <a:solidFill>
                  <a:srgbClr val="531611"/>
                </a:solidFill>
              </a:rPr>
              <a:t>читательской грамотности.</a:t>
            </a:r>
          </a:p>
        </p:txBody>
      </p:sp>
      <p:pic>
        <p:nvPicPr>
          <p:cNvPr id="4" name="uspokaivayuschiy-monotonnyiy-nejnyiy-shum-voln-s-nejnyim-otdalnnyim-peniem-ptits.mp3">
            <a:hlinkClick r:id="" action="ppaction://media"/>
          </p:cNvPr>
          <p:cNvPicPr>
            <a:picLocks noRot="1" noChangeAspect="1"/>
          </p:cNvPicPr>
          <p:nvPr>
            <a:audioFile r:link="rId1"/>
          </p:nvPr>
        </p:nvPicPr>
        <p:blipFill>
          <a:blip r:embed="rId3"/>
          <a:stretch>
            <a:fillRect/>
          </a:stretch>
        </p:blipFill>
        <p:spPr>
          <a:xfrm>
            <a:off x="857224" y="4000510"/>
            <a:ext cx="714380" cy="571504"/>
          </a:xfrm>
          <a:prstGeom prst="rect">
            <a:avLst/>
          </a:prstGeom>
        </p:spPr>
      </p:pic>
    </p:spTree>
    <p:extLst>
      <p:ext uri="{BB962C8B-B14F-4D97-AF65-F5344CB8AC3E}">
        <p14:creationId xmlns:p14="http://schemas.microsoft.com/office/powerpoint/2010/main" xmlns="" val="34641086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71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002090"/>
            <a:ext cx="7560840" cy="2308324"/>
          </a:xfrm>
          <a:prstGeom prst="rect">
            <a:avLst/>
          </a:prstGeom>
        </p:spPr>
        <p:txBody>
          <a:bodyPr wrap="square">
            <a:spAutoFit/>
          </a:bodyPr>
          <a:lstStyle/>
          <a:p>
            <a:r>
              <a:rPr lang="ru-RU" b="1" dirty="0" smtClean="0">
                <a:solidFill>
                  <a:srgbClr val="531611"/>
                </a:solidFill>
              </a:rPr>
              <a:t>    В </a:t>
            </a:r>
            <a:r>
              <a:rPr lang="ru-RU" b="1" dirty="0">
                <a:solidFill>
                  <a:srgbClr val="531611"/>
                </a:solidFill>
              </a:rPr>
              <a:t>научную экспедицию по побережью Чёрного </a:t>
            </a:r>
            <a:r>
              <a:rPr lang="ru-RU" b="1" dirty="0" smtClean="0">
                <a:solidFill>
                  <a:srgbClr val="531611"/>
                </a:solidFill>
              </a:rPr>
              <a:t>моря</a:t>
            </a:r>
            <a:r>
              <a:rPr lang="ru-RU" b="1" dirty="0">
                <a:solidFill>
                  <a:srgbClr val="531611"/>
                </a:solidFill>
              </a:rPr>
              <a:t> </a:t>
            </a:r>
            <a:r>
              <a:rPr lang="ru-RU" b="1" dirty="0" smtClean="0">
                <a:solidFill>
                  <a:srgbClr val="531611"/>
                </a:solidFill>
              </a:rPr>
              <a:t> отправляются</a:t>
            </a:r>
            <a:r>
              <a:rPr lang="ru-RU" b="1" dirty="0">
                <a:solidFill>
                  <a:srgbClr val="531611"/>
                </a:solidFill>
              </a:rPr>
              <a:t>:</a:t>
            </a:r>
          </a:p>
          <a:p>
            <a:pPr algn="ctr"/>
            <a:r>
              <a:rPr lang="ru-RU" b="1" u="sng" dirty="0" smtClean="0">
                <a:solidFill>
                  <a:srgbClr val="531611"/>
                </a:solidFill>
              </a:rPr>
              <a:t>путешественники</a:t>
            </a:r>
            <a:endParaRPr lang="ru-RU" b="1" dirty="0">
              <a:solidFill>
                <a:srgbClr val="531611"/>
              </a:solidFill>
            </a:endParaRPr>
          </a:p>
          <a:p>
            <a:pPr algn="ctr"/>
            <a:r>
              <a:rPr lang="ru-RU" b="1" u="sng" dirty="0" smtClean="0">
                <a:solidFill>
                  <a:srgbClr val="531611"/>
                </a:solidFill>
              </a:rPr>
              <a:t>ботаники</a:t>
            </a:r>
            <a:endParaRPr lang="ru-RU" b="1" dirty="0">
              <a:solidFill>
                <a:srgbClr val="531611"/>
              </a:solidFill>
            </a:endParaRPr>
          </a:p>
          <a:p>
            <a:pPr algn="ctr"/>
            <a:r>
              <a:rPr lang="ru-RU" b="1" u="sng" dirty="0" smtClean="0">
                <a:solidFill>
                  <a:srgbClr val="531611"/>
                </a:solidFill>
              </a:rPr>
              <a:t>зоологи</a:t>
            </a:r>
            <a:endParaRPr lang="ru-RU" b="1" dirty="0">
              <a:solidFill>
                <a:srgbClr val="531611"/>
              </a:solidFill>
            </a:endParaRPr>
          </a:p>
          <a:p>
            <a:pPr algn="ctr"/>
            <a:r>
              <a:rPr lang="ru-RU" b="1" u="sng" dirty="0" smtClean="0">
                <a:solidFill>
                  <a:srgbClr val="531611"/>
                </a:solidFill>
              </a:rPr>
              <a:t>экологи</a:t>
            </a:r>
            <a:endParaRPr lang="ru-RU" b="1" dirty="0">
              <a:solidFill>
                <a:srgbClr val="531611"/>
              </a:solidFill>
            </a:endParaRPr>
          </a:p>
          <a:p>
            <a:pPr algn="ctr"/>
            <a:r>
              <a:rPr lang="ru-RU" b="1" u="sng" dirty="0" smtClean="0">
                <a:solidFill>
                  <a:srgbClr val="531611"/>
                </a:solidFill>
              </a:rPr>
              <a:t>спасатели</a:t>
            </a:r>
            <a:endParaRPr lang="ru-RU" b="1" dirty="0">
              <a:solidFill>
                <a:srgbClr val="531611"/>
              </a:solidFill>
            </a:endParaRPr>
          </a:p>
          <a:p>
            <a:r>
              <a:rPr lang="ru-RU" b="1" dirty="0" smtClean="0">
                <a:solidFill>
                  <a:srgbClr val="531611"/>
                </a:solidFill>
              </a:rPr>
              <a:t>        Каждая </a:t>
            </a:r>
            <a:r>
              <a:rPr lang="ru-RU" b="1" dirty="0">
                <a:solidFill>
                  <a:srgbClr val="531611"/>
                </a:solidFill>
              </a:rPr>
              <a:t>группа будет работать над своим научным мини-проектом.  </a:t>
            </a:r>
          </a:p>
          <a:p>
            <a:r>
              <a:rPr lang="ru-RU" b="1" dirty="0" smtClean="0">
                <a:solidFill>
                  <a:srgbClr val="531611"/>
                </a:solidFill>
              </a:rPr>
              <a:t>             У </a:t>
            </a:r>
            <a:r>
              <a:rPr lang="ru-RU" b="1" dirty="0">
                <a:solidFill>
                  <a:srgbClr val="531611"/>
                </a:solidFill>
              </a:rPr>
              <a:t>вас на столах «Рабочий лист – инструкция»</a:t>
            </a:r>
          </a:p>
        </p:txBody>
      </p:sp>
    </p:spTree>
    <p:extLst>
      <p:ext uri="{BB962C8B-B14F-4D97-AF65-F5344CB8AC3E}">
        <p14:creationId xmlns:p14="http://schemas.microsoft.com/office/powerpoint/2010/main" xmlns="" val="2412539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279</Words>
  <Application>Microsoft Office PowerPoint</Application>
  <PresentationFormat>Экран (16:9)</PresentationFormat>
  <Paragraphs>54</Paragraphs>
  <Slides>14</Slides>
  <Notes>5</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Master</dc:creator>
  <cp:lastModifiedBy>ккадыкова</cp:lastModifiedBy>
  <cp:revision>70</cp:revision>
  <cp:lastPrinted>2022-10-30T16:52:33Z</cp:lastPrinted>
  <dcterms:created xsi:type="dcterms:W3CDTF">2016-07-05T17:28:45Z</dcterms:created>
  <dcterms:modified xsi:type="dcterms:W3CDTF">2022-10-31T05:10:43Z</dcterms:modified>
</cp:coreProperties>
</file>