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09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9" r:id="rId40"/>
    <p:sldId id="297" r:id="rId41"/>
    <p:sldId id="298" r:id="rId42"/>
    <p:sldId id="301" r:id="rId43"/>
    <p:sldId id="300" r:id="rId44"/>
    <p:sldId id="302" r:id="rId45"/>
    <p:sldId id="303" r:id="rId46"/>
    <p:sldId id="304" r:id="rId47"/>
    <p:sldId id="305" r:id="rId48"/>
    <p:sldId id="306" r:id="rId49"/>
    <p:sldId id="308" r:id="rId50"/>
    <p:sldId id="307" r:id="rId51"/>
    <p:sldId id="310" r:id="rId52"/>
    <p:sldId id="311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9D653-E8BD-45EA-AFD3-EC227E9FD2A7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2EDC3-9EAA-49D3-95D6-FA49C8AB9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2EDC3-9EAA-49D3-95D6-FA49C8AB905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7025-9794-435A-AA15-938575DC311F}" type="datetimeFigureOut">
              <a:rPr lang="ru-RU" smtClean="0"/>
              <a:pPr/>
              <a:t>13.10.2012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3B0E-6112-4A84-919A-8958B90859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24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3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80.jpeg"/><Relationship Id="rId5" Type="http://schemas.openxmlformats.org/officeDocument/2006/relationships/image" Target="../media/image119.jpeg"/><Relationship Id="rId10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Путешествие по Тульскому краю</a:t>
            </a:r>
            <a:endParaRPr lang="ru-RU" b="1" i="1" dirty="0"/>
          </a:p>
        </p:txBody>
      </p:sp>
      <p:pic>
        <p:nvPicPr>
          <p:cNvPr id="10242" name="Picture 2" descr="D: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784975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Соборы </a:t>
            </a:r>
            <a:r>
              <a:rPr lang="ru-RU" dirty="0" smtClean="0"/>
              <a:t>Тульского </a:t>
            </a:r>
            <a:r>
              <a:rPr lang="ru-RU" dirty="0" smtClean="0"/>
              <a:t>Кремля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Успенский собор</a:t>
            </a:r>
            <a:endParaRPr lang="ru-RU" dirty="0"/>
          </a:p>
        </p:txBody>
      </p:sp>
      <p:pic>
        <p:nvPicPr>
          <p:cNvPr id="7" name="Содержимое 6" descr="95696957789686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2204864"/>
            <a:ext cx="4464496" cy="45365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Богоявленский собор</a:t>
            </a:r>
            <a:endParaRPr lang="ru-RU" dirty="0"/>
          </a:p>
        </p:txBody>
      </p:sp>
      <p:pic>
        <p:nvPicPr>
          <p:cNvPr id="12" name="Содержимое 11" descr="tula-bog-so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4320480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Башни Тульского кремля.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Спасская башня</a:t>
            </a:r>
            <a:endParaRPr lang="ru-RU" sz="3600" dirty="0"/>
          </a:p>
        </p:txBody>
      </p:sp>
      <p:pic>
        <p:nvPicPr>
          <p:cNvPr id="7" name="Содержимое 6" descr="0_65750_59925bdd_XL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2174874"/>
            <a:ext cx="4392487" cy="456649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Пыточная камера</a:t>
            </a:r>
            <a:endParaRPr lang="ru-RU" sz="3600" dirty="0"/>
          </a:p>
        </p:txBody>
      </p:sp>
      <p:pic>
        <p:nvPicPr>
          <p:cNvPr id="8" name="Содержимое 7" descr="0_69c1b_4146a072_XL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9" y="2204864"/>
            <a:ext cx="4392488" cy="4536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Парк имени П. П. Белоусова</a:t>
            </a:r>
            <a:endParaRPr lang="ru-RU" dirty="0"/>
          </a:p>
        </p:txBody>
      </p:sp>
      <p:pic>
        <p:nvPicPr>
          <p:cNvPr id="4" name="Содержимое 3" descr="62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784976" cy="5805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266928" cy="707678"/>
          </a:xfrm>
        </p:spPr>
        <p:txBody>
          <a:bodyPr>
            <a:noAutofit/>
          </a:bodyPr>
          <a:lstStyle/>
          <a:p>
            <a:r>
              <a:rPr lang="ru-RU" sz="4000" dirty="0" smtClean="0"/>
              <a:t>Живой уголок парка 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3056"/>
            <a:ext cx="2026568" cy="219310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Содержимое 6" descr="0_61056_c143fec4_XL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68144" y="116632"/>
            <a:ext cx="3168352" cy="3024336"/>
          </a:xfrm>
        </p:spPr>
      </p:pic>
      <p:pic>
        <p:nvPicPr>
          <p:cNvPr id="28674" name="Picture 2" descr="D:\f7fd91072ddfa2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12976"/>
            <a:ext cx="3168352" cy="3528392"/>
          </a:xfrm>
          <a:prstGeom prst="rect">
            <a:avLst/>
          </a:prstGeom>
          <a:noFill/>
        </p:spPr>
      </p:pic>
      <p:pic>
        <p:nvPicPr>
          <p:cNvPr id="28675" name="Picture 3" descr="D:\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980728"/>
            <a:ext cx="3240360" cy="5760640"/>
          </a:xfrm>
          <a:prstGeom prst="rect">
            <a:avLst/>
          </a:prstGeom>
          <a:noFill/>
        </p:spPr>
      </p:pic>
      <p:pic>
        <p:nvPicPr>
          <p:cNvPr id="28676" name="Picture 4" descr="D:\news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980728"/>
            <a:ext cx="2376264" cy="2880320"/>
          </a:xfrm>
          <a:prstGeom prst="rect">
            <a:avLst/>
          </a:prstGeom>
          <a:noFill/>
        </p:spPr>
      </p:pic>
      <p:pic>
        <p:nvPicPr>
          <p:cNvPr id="28678" name="Picture 6" descr="D:\2ec9ab4e11dd08b3ffe108b04502ae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933056"/>
            <a:ext cx="237626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768752" cy="92211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/>
              <a:t>Л. Н. Толстой ( 1828 – 1910)</a:t>
            </a:r>
            <a:endParaRPr lang="ru-RU" b="1" i="1" dirty="0"/>
          </a:p>
        </p:txBody>
      </p:sp>
      <p:pic>
        <p:nvPicPr>
          <p:cNvPr id="10" name="Содержимое 9" descr="0002-002-CHtoby-zhit-chestno-nado-rvatsja-putatsja-bitsja-oshibats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124744"/>
            <a:ext cx="8568952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575048"/>
          </a:xfrm>
        </p:spPr>
        <p:txBody>
          <a:bodyPr>
            <a:noAutofit/>
          </a:bodyPr>
          <a:lstStyle/>
          <a:p>
            <a:r>
              <a:rPr lang="ru-RU" sz="3600" dirty="0" smtClean="0"/>
              <a:t>«</a:t>
            </a:r>
            <a:r>
              <a:rPr lang="ru-RU" sz="3200" dirty="0"/>
              <a:t>Б</a:t>
            </a:r>
            <a:r>
              <a:rPr lang="ru-RU" sz="3200" dirty="0" smtClean="0"/>
              <a:t>ез </a:t>
            </a:r>
            <a:r>
              <a:rPr lang="ru-RU" sz="3200" dirty="0"/>
              <a:t>Я</a:t>
            </a:r>
            <a:r>
              <a:rPr lang="ru-RU" sz="3200" dirty="0" smtClean="0"/>
              <a:t>сной Поляны я трудно могу себе представить Россию и моё отношение к ней».       Л. Н. </a:t>
            </a:r>
            <a:r>
              <a:rPr lang="ru-RU" sz="3200" dirty="0"/>
              <a:t>Т</a:t>
            </a:r>
            <a:r>
              <a:rPr lang="ru-RU" sz="3200" dirty="0" smtClean="0"/>
              <a:t>олстой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2815"/>
            <a:ext cx="4040188" cy="40205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772815"/>
            <a:ext cx="4041775" cy="40205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8" name="Содержимое 7" descr="0_100ba_b5ffa54c_XL.jpe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772816"/>
            <a:ext cx="4041775" cy="4896544"/>
          </a:xfrm>
        </p:spPr>
      </p:pic>
      <p:pic>
        <p:nvPicPr>
          <p:cNvPr id="18" name="Содержимое 17" descr="0003-003-L.N.-Tolstoj-rodilsja-v-imenii-JAsnaja-Poljana-nedaleko-ot-g.-Tula-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72816"/>
            <a:ext cx="4040188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/>
              <a:t>Жизнь великого писателя в Ясной Поляне</a:t>
            </a:r>
            <a:endParaRPr lang="ru-RU" sz="36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40188" cy="5760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Любимая скамейка</a:t>
            </a:r>
            <a:endParaRPr lang="ru-RU" sz="2800" dirty="0"/>
          </a:p>
        </p:txBody>
      </p:sp>
      <p:pic>
        <p:nvPicPr>
          <p:cNvPr id="7" name="Содержимое 6" descr="jasnaja_13063962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4176464" cy="266429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40769"/>
            <a:ext cx="4041775" cy="5760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Дом Н. С. Волконского</a:t>
            </a:r>
            <a:endParaRPr lang="ru-RU" sz="2800" dirty="0"/>
          </a:p>
        </p:txBody>
      </p:sp>
      <p:pic>
        <p:nvPicPr>
          <p:cNvPr id="10" name="Содержимое 9" descr="0_569a3_623211d7_XL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23528" y="4581128"/>
            <a:ext cx="4176464" cy="2160240"/>
          </a:xfrm>
        </p:spPr>
      </p:pic>
      <p:pic>
        <p:nvPicPr>
          <p:cNvPr id="29698" name="Picture 2" descr="D:\p1040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248472" cy="2664296"/>
          </a:xfrm>
          <a:prstGeom prst="rect">
            <a:avLst/>
          </a:prstGeom>
          <a:noFill/>
        </p:spPr>
      </p:pic>
      <p:pic>
        <p:nvPicPr>
          <p:cNvPr id="29699" name="Picture 3" descr="D:\537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581128"/>
            <a:ext cx="424847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rykunova32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92488" cy="3312368"/>
          </a:xfrm>
          <a:prstGeom prst="rect">
            <a:avLst/>
          </a:prstGeom>
          <a:noFill/>
        </p:spPr>
      </p:pic>
      <p:pic>
        <p:nvPicPr>
          <p:cNvPr id="30723" name="Picture 3" descr="D:\0_51a71_dc10280b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73624"/>
            <a:ext cx="4320480" cy="3267744"/>
          </a:xfrm>
          <a:prstGeom prst="rect">
            <a:avLst/>
          </a:prstGeom>
          <a:noFill/>
        </p:spPr>
      </p:pic>
      <p:pic>
        <p:nvPicPr>
          <p:cNvPr id="30724" name="Picture 4" descr="D:\0_5e37a_f168b934_XL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6632"/>
            <a:ext cx="4320480" cy="3312368"/>
          </a:xfrm>
          <a:prstGeom prst="rect">
            <a:avLst/>
          </a:prstGeom>
          <a:noFill/>
        </p:spPr>
      </p:pic>
      <p:pic>
        <p:nvPicPr>
          <p:cNvPr id="30725" name="Picture 5" descr="D:\0020-018-JAsnaja-Poljana-Tolst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9"/>
            <a:ext cx="439248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13576" cy="1080120"/>
          </a:xfrm>
        </p:spPr>
        <p:txBody>
          <a:bodyPr/>
          <a:lstStyle/>
          <a:p>
            <a:r>
              <a:rPr lang="ru-RU" dirty="0" smtClean="0"/>
              <a:t>Тульский музей </a:t>
            </a:r>
            <a:r>
              <a:rPr lang="ru-RU" dirty="0" smtClean="0"/>
              <a:t>оружия</a:t>
            </a:r>
            <a:endParaRPr lang="ru-RU" dirty="0"/>
          </a:p>
        </p:txBody>
      </p:sp>
      <p:pic>
        <p:nvPicPr>
          <p:cNvPr id="7" name="Содержимое 6" descr="museum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556792"/>
            <a:ext cx="4644008" cy="5112568"/>
          </a:xfrm>
        </p:spPr>
      </p:pic>
      <p:pic>
        <p:nvPicPr>
          <p:cNvPr id="31746" name="Picture 2" descr="D:\pyk484hs_1263578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1001862" cy="1008112"/>
          </a:xfrm>
          <a:prstGeom prst="rect">
            <a:avLst/>
          </a:prstGeom>
          <a:noFill/>
        </p:spPr>
      </p:pic>
      <p:pic>
        <p:nvPicPr>
          <p:cNvPr id="31747" name="Picture 3" descr="D:\krbsobor-jpg_59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431628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stilet-kastet-1917-1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240360" cy="3096344"/>
          </a:xfrm>
          <a:prstGeom prst="rect">
            <a:avLst/>
          </a:prstGeom>
          <a:noFill/>
        </p:spPr>
      </p:pic>
      <p:pic>
        <p:nvPicPr>
          <p:cNvPr id="32771" name="Picture 3" descr="D:\Museum_weapon_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6632"/>
            <a:ext cx="3096344" cy="3096344"/>
          </a:xfrm>
          <a:prstGeom prst="rect">
            <a:avLst/>
          </a:prstGeom>
          <a:noFill/>
        </p:spPr>
      </p:pic>
      <p:pic>
        <p:nvPicPr>
          <p:cNvPr id="32772" name="Picture 4" descr="D:\800x600-89f8f98de9ac1cead1de636b4039d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84984"/>
            <a:ext cx="3168352" cy="3456384"/>
          </a:xfrm>
          <a:prstGeom prst="rect">
            <a:avLst/>
          </a:prstGeom>
          <a:noFill/>
        </p:spPr>
      </p:pic>
      <p:pic>
        <p:nvPicPr>
          <p:cNvPr id="32773" name="Picture 5" descr="D:\0_76e66_207b308a_X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84984"/>
            <a:ext cx="3312368" cy="3456384"/>
          </a:xfrm>
          <a:prstGeom prst="rect">
            <a:avLst/>
          </a:prstGeom>
          <a:noFill/>
        </p:spPr>
      </p:pic>
      <p:pic>
        <p:nvPicPr>
          <p:cNvPr id="32774" name="Picture 6" descr="D:\19973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16632"/>
            <a:ext cx="2592288" cy="3096344"/>
          </a:xfrm>
          <a:prstGeom prst="rect">
            <a:avLst/>
          </a:prstGeom>
          <a:noFill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284984"/>
            <a:ext cx="223224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Тулы</a:t>
            </a:r>
            <a:endParaRPr lang="ru-RU" dirty="0"/>
          </a:p>
        </p:txBody>
      </p:sp>
      <p:pic>
        <p:nvPicPr>
          <p:cNvPr id="7" name="Содержимое 6" descr="56660550_or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392488" cy="5472608"/>
          </a:xfrm>
        </p:spPr>
      </p:pic>
      <p:pic>
        <p:nvPicPr>
          <p:cNvPr id="9218" name="Picture 2" descr="D:\map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248472" cy="2448272"/>
          </a:xfrm>
          <a:prstGeom prst="rect">
            <a:avLst/>
          </a:prstGeom>
          <a:noFill/>
        </p:spPr>
      </p:pic>
      <p:pic>
        <p:nvPicPr>
          <p:cNvPr id="9219" name="Picture 3" descr="D:\63753268_kat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4248472" cy="2961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«В Тулу со своим самоваром не едут»</a:t>
            </a:r>
            <a:endParaRPr lang="ru-RU" b="1" i="1" dirty="0"/>
          </a:p>
        </p:txBody>
      </p:sp>
      <p:pic>
        <p:nvPicPr>
          <p:cNvPr id="33794" name="Picture 2" descr="D:\1_1286476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64096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D:\image1052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P9120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6632"/>
            <a:ext cx="2952328" cy="3096344"/>
          </a:xfrm>
          <a:prstGeom prst="rect">
            <a:avLst/>
          </a:prstGeom>
          <a:noFill/>
        </p:spPr>
      </p:pic>
      <p:pic>
        <p:nvPicPr>
          <p:cNvPr id="35843" name="Picture 3" descr="D:\DIM_0212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2952328" cy="3123728"/>
          </a:xfrm>
          <a:prstGeom prst="rect">
            <a:avLst/>
          </a:prstGeom>
          <a:noFill/>
        </p:spPr>
      </p:pic>
      <p:pic>
        <p:nvPicPr>
          <p:cNvPr id="35844" name="Picture 4" descr="D:\0b01432062e40ae88683ea624ff7d37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6632"/>
            <a:ext cx="3275856" cy="3096344"/>
          </a:xfrm>
          <a:prstGeom prst="rect">
            <a:avLst/>
          </a:prstGeom>
          <a:noFill/>
        </p:spPr>
      </p:pic>
      <p:pic>
        <p:nvPicPr>
          <p:cNvPr id="35845" name="Picture 5" descr="D:\1298249745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429000"/>
            <a:ext cx="2051720" cy="3429000"/>
          </a:xfrm>
          <a:prstGeom prst="rect">
            <a:avLst/>
          </a:prstGeom>
          <a:noFill/>
        </p:spPr>
      </p:pic>
      <p:pic>
        <p:nvPicPr>
          <p:cNvPr id="35846" name="Picture 6" descr="D:\samova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429000"/>
            <a:ext cx="4687987" cy="3429000"/>
          </a:xfrm>
          <a:prstGeom prst="rect">
            <a:avLst/>
          </a:prstGeom>
          <a:noFill/>
        </p:spPr>
      </p:pic>
      <p:pic>
        <p:nvPicPr>
          <p:cNvPr id="35847" name="Picture 7" descr="D:\1298249743_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19573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 Музей Тулы «Пряники тульские»</a:t>
            </a:r>
            <a:endParaRPr lang="ru-RU" sz="3600" b="1" dirty="0"/>
          </a:p>
        </p:txBody>
      </p:sp>
      <p:pic>
        <p:nvPicPr>
          <p:cNvPr id="36866" name="Picture 2" descr="D:\448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4752528" cy="5328592"/>
          </a:xfrm>
          <a:prstGeom prst="rect">
            <a:avLst/>
          </a:prstGeom>
          <a:noFill/>
        </p:spPr>
      </p:pic>
      <p:pic>
        <p:nvPicPr>
          <p:cNvPr id="36867" name="Picture 3" descr="D:\rfpigtr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408471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Тульский пряник – </a:t>
            </a:r>
            <a:r>
              <a:rPr lang="ru-RU" sz="4000" dirty="0" smtClean="0"/>
              <a:t>загляденье</a:t>
            </a:r>
            <a:endParaRPr lang="ru-RU" sz="4000" dirty="0"/>
          </a:p>
        </p:txBody>
      </p:sp>
      <p:pic>
        <p:nvPicPr>
          <p:cNvPr id="38914" name="Picture 2" descr="D:\0_50780_c53ef9c2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880320" cy="2160240"/>
          </a:xfrm>
          <a:prstGeom prst="rect">
            <a:avLst/>
          </a:prstGeom>
          <a:noFill/>
        </p:spPr>
      </p:pic>
      <p:pic>
        <p:nvPicPr>
          <p:cNvPr id="38915" name="Picture 3" descr="D:\tula_pr_notstd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196752"/>
            <a:ext cx="2232248" cy="2160240"/>
          </a:xfrm>
          <a:prstGeom prst="rect">
            <a:avLst/>
          </a:prstGeom>
          <a:noFill/>
        </p:spPr>
      </p:pic>
      <p:pic>
        <p:nvPicPr>
          <p:cNvPr id="38916" name="Picture 4" descr="D:\84579_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24744"/>
            <a:ext cx="3631952" cy="2304255"/>
          </a:xfrm>
          <a:prstGeom prst="rect">
            <a:avLst/>
          </a:prstGeom>
          <a:noFill/>
        </p:spPr>
      </p:pic>
      <p:pic>
        <p:nvPicPr>
          <p:cNvPr id="38917" name="Picture 5" descr="D:\77191641_3823178_pryaniki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429000"/>
            <a:ext cx="3600400" cy="3312368"/>
          </a:xfrm>
          <a:prstGeom prst="rect">
            <a:avLst/>
          </a:prstGeom>
          <a:noFill/>
        </p:spPr>
      </p:pic>
      <p:pic>
        <p:nvPicPr>
          <p:cNvPr id="38918" name="Picture 6" descr="D: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56992"/>
            <a:ext cx="2880320" cy="3384376"/>
          </a:xfrm>
          <a:prstGeom prst="rect">
            <a:avLst/>
          </a:prstGeom>
          <a:noFill/>
        </p:spPr>
      </p:pic>
      <p:pic>
        <p:nvPicPr>
          <p:cNvPr id="38919" name="Picture 7" descr="D:\0_55496_977f6001_XL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356992"/>
            <a:ext cx="2304256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/>
              <a:t>Музейно – выставочный центр «Тульские древности</a:t>
            </a:r>
            <a:r>
              <a:rPr lang="ru-RU" sz="3600" b="1" i="1" dirty="0" smtClean="0"/>
              <a:t>»</a:t>
            </a:r>
            <a:endParaRPr lang="ru-RU" sz="3600" b="1" i="1" dirty="0"/>
          </a:p>
        </p:txBody>
      </p:sp>
      <p:pic>
        <p:nvPicPr>
          <p:cNvPr id="4" name="Содержимое 3" descr="b77e0fca84ddecfd59bb1aeea99e95c7_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8784976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Два отдела в </a:t>
            </a:r>
            <a:r>
              <a:rPr lang="ru-RU" dirty="0" smtClean="0"/>
              <a:t>музее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Русская изба</a:t>
            </a:r>
            <a:endParaRPr lang="ru-RU" sz="3200" dirty="0"/>
          </a:p>
        </p:txBody>
      </p:sp>
      <p:pic>
        <p:nvPicPr>
          <p:cNvPr id="7" name="Содержимое 6" descr="gid_tula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4317876" cy="460851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Историко-археологический</a:t>
            </a:r>
            <a:endParaRPr lang="ru-RU" sz="3200" dirty="0"/>
          </a:p>
        </p:txBody>
      </p:sp>
      <p:pic>
        <p:nvPicPr>
          <p:cNvPr id="10" name="Содержимое 9" descr="0_81461_26e4223e_XL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1" y="2132856"/>
            <a:ext cx="4114800" cy="46085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Экскурсии в </a:t>
            </a:r>
            <a:r>
              <a:rPr lang="ru-RU" sz="3600" b="1" i="1" dirty="0" smtClean="0"/>
              <a:t>музее</a:t>
            </a:r>
            <a:endParaRPr lang="ru-RU" sz="3600" i="1" dirty="0"/>
          </a:p>
        </p:txBody>
      </p:sp>
      <p:pic>
        <p:nvPicPr>
          <p:cNvPr id="39938" name="Picture 2" descr="D:\0_5bc58_cfdbaece_XL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24744"/>
            <a:ext cx="4038600" cy="5472608"/>
          </a:xfrm>
          <a:prstGeom prst="rect">
            <a:avLst/>
          </a:prstGeom>
          <a:noFill/>
        </p:spPr>
      </p:pic>
      <p:pic>
        <p:nvPicPr>
          <p:cNvPr id="39939" name="Picture 3" descr="D:\3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24744"/>
            <a:ext cx="4038600" cy="5472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Тульский музей Изобразительных </a:t>
            </a:r>
            <a:r>
              <a:rPr lang="ru-RU" sz="3600" b="1" dirty="0" smtClean="0"/>
              <a:t>искусств</a:t>
            </a:r>
            <a:endParaRPr lang="ru-RU" sz="3600" b="1" dirty="0"/>
          </a:p>
        </p:txBody>
      </p:sp>
      <p:pic>
        <p:nvPicPr>
          <p:cNvPr id="40962" name="Picture 2" descr="D:\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96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priblijenie_buri__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3848" cy="2996952"/>
          </a:xfrm>
          <a:prstGeom prst="rect">
            <a:avLst/>
          </a:prstGeom>
          <a:noFill/>
        </p:spPr>
      </p:pic>
      <p:pic>
        <p:nvPicPr>
          <p:cNvPr id="41987" name="Picture 3" descr="D:\gid_tul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140968"/>
            <a:ext cx="3059832" cy="3717032"/>
          </a:xfrm>
          <a:prstGeom prst="rect">
            <a:avLst/>
          </a:prstGeom>
          <a:noFill/>
        </p:spPr>
      </p:pic>
      <p:pic>
        <p:nvPicPr>
          <p:cNvPr id="41988" name="Picture 4" descr="D:\pct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140968"/>
            <a:ext cx="2880320" cy="3717032"/>
          </a:xfrm>
          <a:prstGeom prst="rect">
            <a:avLst/>
          </a:prstGeom>
          <a:noFill/>
        </p:spPr>
      </p:pic>
      <p:pic>
        <p:nvPicPr>
          <p:cNvPr id="41989" name="Picture 5" descr="D:\0_71f2f_af5cb149_X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3203848" cy="3717033"/>
          </a:xfrm>
          <a:prstGeom prst="rect">
            <a:avLst/>
          </a:prstGeom>
          <a:noFill/>
        </p:spPr>
      </p:pic>
      <p:pic>
        <p:nvPicPr>
          <p:cNvPr id="41991" name="Picture 7" descr="D:\z12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2736304" cy="3020541"/>
          </a:xfrm>
          <a:prstGeom prst="rect">
            <a:avLst/>
          </a:prstGeom>
          <a:noFill/>
        </p:spPr>
      </p:pic>
      <p:pic>
        <p:nvPicPr>
          <p:cNvPr id="41992" name="Picture 8" descr="D:\54159140_zolotayaos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0"/>
            <a:ext cx="3059832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Тульский герб</a:t>
            </a:r>
            <a:endParaRPr lang="ru-RU" dirty="0"/>
          </a:p>
        </p:txBody>
      </p:sp>
      <p:pic>
        <p:nvPicPr>
          <p:cNvPr id="4" name="Содержимое 3" descr="getu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196752"/>
            <a:ext cx="5976664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788023" y="188640"/>
            <a:ext cx="4104454" cy="129614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Туль</a:t>
            </a:r>
            <a:r>
              <a:rPr lang="ru-RU" sz="3200" i="1" dirty="0" smtClean="0"/>
              <a:t>ский областной </a:t>
            </a:r>
            <a:r>
              <a:rPr lang="ru-RU" sz="3200" i="1" dirty="0" err="1" smtClean="0"/>
              <a:t>экзотариум</a:t>
            </a:r>
            <a:r>
              <a:rPr lang="ru-RU" sz="3200" i="1" dirty="0" smtClean="0"/>
              <a:t>.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3010" name="Picture 2" descr="D:\036e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464496" cy="64087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88024" y="1484785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Экзотариум</a:t>
            </a:r>
            <a:r>
              <a:rPr lang="ru-RU" dirty="0" smtClean="0"/>
              <a:t> был основан в 1987 году. В настоящее время, в нем собрана крупнейшая в мире коллекция змей. Мировую известность и признание </a:t>
            </a:r>
            <a:r>
              <a:rPr lang="ru-RU" dirty="0" err="1" smtClean="0"/>
              <a:t>экзотариум</a:t>
            </a:r>
            <a:r>
              <a:rPr lang="ru-RU" dirty="0" smtClean="0"/>
              <a:t> получил благодаря многочисленным случаям получения потомства от редчайших видов животных, многие из которых являются малоизученными.</a:t>
            </a:r>
          </a:p>
          <a:p>
            <a:pPr algn="just"/>
            <a:r>
              <a:rPr lang="ru-RU" dirty="0" smtClean="0"/>
              <a:t> Ежегодно мы получаем потомство от многих видов, которым уже грозит вымирание в природе и, таким образом, пытаемся сохранить их. </a:t>
            </a:r>
          </a:p>
          <a:p>
            <a:pPr algn="just"/>
            <a:r>
              <a:rPr lang="ru-RU" dirty="0" smtClean="0"/>
              <a:t> Немалый вклад вносят сотрудники </a:t>
            </a:r>
            <a:r>
              <a:rPr lang="ru-RU" dirty="0" err="1" smtClean="0"/>
              <a:t>экзотариума</a:t>
            </a:r>
            <a:r>
              <a:rPr lang="ru-RU" dirty="0" smtClean="0"/>
              <a:t> в изучение мировой фауны пресмыкающихся и земноводных, в первую очередь, Юго-Восточной Азии. </a:t>
            </a:r>
          </a:p>
          <a:p>
            <a:pPr algn="just"/>
            <a:r>
              <a:rPr lang="ru-RU" dirty="0" smtClean="0"/>
              <a:t> </a:t>
            </a:r>
            <a:r>
              <a:rPr lang="ru-RU" dirty="0" err="1" smtClean="0"/>
              <a:t>Экзотариум</a:t>
            </a:r>
            <a:r>
              <a:rPr lang="ru-RU" dirty="0" smtClean="0"/>
              <a:t> является одним из самых посещаемых музеев Тулы.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fotowork41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104456" cy="3024336"/>
          </a:xfrm>
          <a:prstGeom prst="rect">
            <a:avLst/>
          </a:prstGeom>
          <a:noFill/>
        </p:spPr>
      </p:pic>
      <p:pic>
        <p:nvPicPr>
          <p:cNvPr id="44035" name="Picture 3" descr="D:\kartinki24ru_enot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680520" cy="3528392"/>
          </a:xfrm>
          <a:prstGeom prst="rect">
            <a:avLst/>
          </a:prstGeom>
          <a:noFill/>
        </p:spPr>
      </p:pic>
      <p:pic>
        <p:nvPicPr>
          <p:cNvPr id="44036" name="Picture 4" descr="D:\1263297384_2zme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12976"/>
            <a:ext cx="4104456" cy="3528392"/>
          </a:xfrm>
          <a:prstGeom prst="rect">
            <a:avLst/>
          </a:prstGeom>
          <a:noFill/>
        </p:spPr>
      </p:pic>
      <p:pic>
        <p:nvPicPr>
          <p:cNvPr id="44037" name="Picture 5" descr="D:\AK_Tula-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16632"/>
            <a:ext cx="4680520" cy="3051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anim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04456" cy="3240360"/>
          </a:xfrm>
          <a:prstGeom prst="rect">
            <a:avLst/>
          </a:prstGeom>
          <a:noFill/>
        </p:spPr>
      </p:pic>
      <p:pic>
        <p:nvPicPr>
          <p:cNvPr id="45059" name="Picture 3" descr="D:\50306f24c1bb4365a2eb7262ec07ac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4727848" cy="3312368"/>
          </a:xfrm>
          <a:prstGeom prst="rect">
            <a:avLst/>
          </a:prstGeom>
          <a:noFill/>
        </p:spPr>
      </p:pic>
      <p:pic>
        <p:nvPicPr>
          <p:cNvPr id="45061" name="Picture 5" descr="D:\94df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8640"/>
            <a:ext cx="4752528" cy="3240360"/>
          </a:xfrm>
          <a:prstGeom prst="rect">
            <a:avLst/>
          </a:prstGeom>
          <a:noFill/>
        </p:spPr>
      </p:pic>
      <p:pic>
        <p:nvPicPr>
          <p:cNvPr id="45062" name="Picture 6" descr="D:\rfeqmnn-tffr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4104456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Тульская </a:t>
            </a:r>
            <a:r>
              <a:rPr lang="ru-RU" dirty="0" smtClean="0"/>
              <a:t>гармошка</a:t>
            </a:r>
            <a:endParaRPr lang="ru-RU" dirty="0"/>
          </a:p>
        </p:txBody>
      </p:sp>
      <p:pic>
        <p:nvPicPr>
          <p:cNvPr id="4" name="Содержимое 3" descr="2011-04-12-11-29-07_larg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4392488" cy="3744416"/>
          </a:xfrm>
        </p:spPr>
      </p:pic>
      <p:pic>
        <p:nvPicPr>
          <p:cNvPr id="46084" name="Picture 4" descr="D:\161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7"/>
            <a:ext cx="4320480" cy="3744416"/>
          </a:xfrm>
          <a:prstGeom prst="rect">
            <a:avLst/>
          </a:prstGeom>
          <a:noFill/>
        </p:spPr>
      </p:pic>
      <p:pic>
        <p:nvPicPr>
          <p:cNvPr id="46086" name="Picture 6" descr="D:\picture-300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97152"/>
            <a:ext cx="4320480" cy="1944216"/>
          </a:xfrm>
          <a:prstGeom prst="rect">
            <a:avLst/>
          </a:prstGeom>
          <a:noFill/>
        </p:spPr>
      </p:pic>
      <p:pic>
        <p:nvPicPr>
          <p:cNvPr id="46087" name="Picture 7" descr="D:\b_72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97152"/>
            <a:ext cx="432048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466728" cy="17157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Музей  «</a:t>
            </a:r>
            <a:r>
              <a:rPr lang="ru-RU" sz="3200" dirty="0" err="1" smtClean="0"/>
              <a:t>Филимоновская</a:t>
            </a:r>
            <a:r>
              <a:rPr lang="ru-RU" sz="3200" dirty="0" smtClean="0"/>
              <a:t> игрушка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5" name="Содержимое 4" descr="FILIMONOVO_nakleyka_krug_say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36912"/>
            <a:ext cx="3826768" cy="319057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420888"/>
            <a:ext cx="3960440" cy="3744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8640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Филимо́новская</a:t>
            </a:r>
            <a:r>
              <a:rPr lang="ru-RU" dirty="0" smtClean="0"/>
              <a:t> </a:t>
            </a:r>
            <a:r>
              <a:rPr lang="ru-RU" dirty="0" err="1" smtClean="0"/>
              <a:t>игру́шка</a:t>
            </a:r>
            <a:r>
              <a:rPr lang="ru-RU" dirty="0" smtClean="0"/>
              <a:t> — русский художественный промысел, сформировавшийся в Одоевском районе Тульской области. Своё название получил от деревни Филимоново, где жили в 1960-х годах последние мастерицы, возродившие забытое ремесло.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2492896"/>
            <a:ext cx="4104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Промысел игрушки возник в середине XIX века в среде местных гончаров. Благодаря отличным по качеству белым глинам в районе Одоева с XVI века производили гончарную посуду, продавая её на местных базарах. Как и в большинстве гончарных промыслов, мастера работали семейно, сдавая продукцию перекупщикам или самостоятельно продавая её на базаре. При этом мужчины делали только посуду, а женщины лепили и расписывали игрушки.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i="1" dirty="0" err="1" smtClean="0"/>
              <a:t>Филимоновское</a:t>
            </a:r>
            <a:r>
              <a:rPr lang="ru-RU" sz="4000" b="1" i="1" dirty="0" smtClean="0"/>
              <a:t> </a:t>
            </a:r>
            <a:r>
              <a:rPr lang="ru-RU" sz="4000" b="1" i="1" dirty="0" smtClean="0"/>
              <a:t>чудо</a:t>
            </a:r>
            <a:endParaRPr lang="ru-RU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4726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 	</a:t>
            </a:r>
          </a:p>
          <a:p>
            <a:endParaRPr lang="ru-RU" dirty="0" smtClean="0"/>
          </a:p>
          <a:p>
            <a:r>
              <a:rPr lang="ru-RU" dirty="0" smtClean="0"/>
              <a:t> Ты откуда пришла к нам такая? </a:t>
            </a:r>
          </a:p>
          <a:p>
            <a:r>
              <a:rPr lang="ru-RU" dirty="0" smtClean="0"/>
              <a:t>Вся простая, без хитрых затей. </a:t>
            </a:r>
          </a:p>
          <a:p>
            <a:r>
              <a:rPr lang="ru-RU" dirty="0" smtClean="0"/>
              <a:t>С длинной шеей и расписная, </a:t>
            </a:r>
          </a:p>
          <a:p>
            <a:r>
              <a:rPr lang="ru-RU" dirty="0" smtClean="0"/>
              <a:t>Для игры и забавы детей. </a:t>
            </a:r>
          </a:p>
          <a:p>
            <a:r>
              <a:rPr lang="ru-RU" dirty="0" smtClean="0"/>
              <a:t>Я тебя полюбил в раннем детстве – </a:t>
            </a:r>
          </a:p>
          <a:p>
            <a:r>
              <a:rPr lang="ru-RU" dirty="0" smtClean="0"/>
              <a:t>Мастерицею бабка была. </a:t>
            </a:r>
          </a:p>
          <a:p>
            <a:r>
              <a:rPr lang="ru-RU" dirty="0" smtClean="0"/>
              <a:t>Ты ко мне перешла по наследству </a:t>
            </a:r>
          </a:p>
          <a:p>
            <a:r>
              <a:rPr lang="ru-RU" dirty="0" smtClean="0"/>
              <a:t>От красивых людей из села. </a:t>
            </a:r>
          </a:p>
          <a:p>
            <a:r>
              <a:rPr lang="ru-RU" dirty="0" smtClean="0"/>
              <a:t>Для тебя не страшны расстоянья. </a:t>
            </a:r>
          </a:p>
          <a:p>
            <a:r>
              <a:rPr lang="ru-RU" dirty="0" smtClean="0"/>
              <a:t>Ты – от предков далеких времён. </a:t>
            </a:r>
          </a:p>
          <a:p>
            <a:r>
              <a:rPr lang="ru-RU" dirty="0" smtClean="0"/>
              <a:t>Эти глиняные изваянья – </a:t>
            </a:r>
          </a:p>
          <a:p>
            <a:r>
              <a:rPr lang="ru-RU" dirty="0" smtClean="0"/>
              <a:t>Колокольной Руси перезвон. </a:t>
            </a:r>
          </a:p>
          <a:p>
            <a:endParaRPr lang="ru-RU" dirty="0" smtClean="0"/>
          </a:p>
          <a:p>
            <a:r>
              <a:rPr lang="ru-RU" dirty="0" smtClean="0"/>
              <a:t>Н. Денисов</a:t>
            </a:r>
            <a:endParaRPr lang="ru-RU" dirty="0"/>
          </a:p>
        </p:txBody>
      </p:sp>
      <p:pic>
        <p:nvPicPr>
          <p:cNvPr id="47107" name="Picture 3" descr="D:\0_60e52_7f6d4d46_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403244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1677630-7f05ad842050ba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536504" cy="3672408"/>
          </a:xfrm>
          <a:prstGeom prst="rect">
            <a:avLst/>
          </a:prstGeom>
          <a:noFill/>
        </p:spPr>
      </p:pic>
      <p:pic>
        <p:nvPicPr>
          <p:cNvPr id="48133" name="Picture 5" descr="D:\290427-4e73b-34848123-m750x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068960"/>
            <a:ext cx="4104456" cy="3672408"/>
          </a:xfrm>
          <a:prstGeom prst="rect">
            <a:avLst/>
          </a:prstGeom>
          <a:noFill/>
        </p:spPr>
      </p:pic>
      <p:pic>
        <p:nvPicPr>
          <p:cNvPr id="11267" name="Picture 3" descr="D:\k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6632"/>
            <a:ext cx="7056784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52728" cy="79208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Поле Великой </a:t>
            </a:r>
            <a:r>
              <a:rPr lang="ru-RU" sz="4000" b="1" dirty="0" smtClean="0"/>
              <a:t>славы</a:t>
            </a:r>
            <a:endParaRPr lang="ru-RU" sz="4000" b="1" dirty="0"/>
          </a:p>
        </p:txBody>
      </p:sp>
      <p:pic>
        <p:nvPicPr>
          <p:cNvPr id="49154" name="Picture 2" descr="D:\80349268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71296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Куликово поле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358009" cy="5234260"/>
          </a:xfrm>
        </p:spPr>
        <p:txBody>
          <a:bodyPr>
            <a:noAutofit/>
          </a:bodyPr>
          <a:lstStyle/>
          <a:p>
            <a:r>
              <a:rPr lang="ru-RU" sz="1800" dirty="0" smtClean="0"/>
              <a:t>Куликово поле — историческая местность на водоразделах Окско-Донского междуречья, представляющая собой протяжённый географический объект со степной растительностью, на участке которого находится предполагаемое место битвы 8 сентября 1380 года между соединёнными силами русских князей под предводительством великого князя московского </a:t>
            </a:r>
            <a:r>
              <a:rPr lang="ru-RU" sz="1800" dirty="0" err="1" smtClean="0"/>
              <a:t>Димитрия</a:t>
            </a:r>
            <a:r>
              <a:rPr lang="ru-RU" sz="1800" dirty="0" smtClean="0"/>
              <a:t> Ивановича и войском золотоордынского </a:t>
            </a:r>
            <a:r>
              <a:rPr lang="ru-RU" sz="1800" dirty="0" err="1" smtClean="0"/>
              <a:t>беклярибека</a:t>
            </a:r>
            <a:r>
              <a:rPr lang="ru-RU" sz="1800" dirty="0" smtClean="0"/>
              <a:t> Мамая, окончившейся поражением в этой битве стороны татаро-монгольского войска. Площадь около 3 км².</a:t>
            </a:r>
            <a:endParaRPr lang="ru-RU" sz="1800" dirty="0"/>
          </a:p>
        </p:txBody>
      </p:sp>
      <p:pic>
        <p:nvPicPr>
          <p:cNvPr id="52226" name="Picture 2" descr="D:\63753268_kat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8640"/>
            <a:ext cx="5616624" cy="2736304"/>
          </a:xfrm>
          <a:prstGeom prst="rect">
            <a:avLst/>
          </a:prstGeom>
          <a:noFill/>
        </p:spPr>
      </p:pic>
      <p:pic>
        <p:nvPicPr>
          <p:cNvPr id="52228" name="Picture 4" descr="D:\0_2ab36_b016c4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996952"/>
            <a:ext cx="5616624" cy="3698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0382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Музейный комплекс в селе </a:t>
            </a:r>
            <a:r>
              <a:rPr lang="ru-RU" sz="2400" dirty="0" smtClean="0"/>
              <a:t>Монастырщина. Храм </a:t>
            </a:r>
            <a:r>
              <a:rPr lang="ru-RU" sz="2400" dirty="0" smtClean="0"/>
              <a:t>Рождества Богородицы.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3008313" cy="4464496"/>
          </a:xfrm>
        </p:spPr>
        <p:txBody>
          <a:bodyPr>
            <a:noAutofit/>
          </a:bodyPr>
          <a:lstStyle/>
          <a:p>
            <a:r>
              <a:rPr lang="ru-RU" sz="2400" dirty="0" smtClean="0"/>
              <a:t> В селе Монастырщина, которое, по преданию, расположено на том месте, где похоронены русские воины, в 1865-1894 годах был возведен храм во имя Рождества Богородицы.</a:t>
            </a:r>
            <a:endParaRPr lang="ru-RU" sz="2400" dirty="0"/>
          </a:p>
        </p:txBody>
      </p:sp>
      <p:pic>
        <p:nvPicPr>
          <p:cNvPr id="9" name="Содержимое 8" descr="1253523306_2510_txt_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16632"/>
            <a:ext cx="5256583" cy="6552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Тульский флаг</a:t>
            </a:r>
            <a:endParaRPr lang="ru-RU" dirty="0"/>
          </a:p>
        </p:txBody>
      </p:sp>
      <p:pic>
        <p:nvPicPr>
          <p:cNvPr id="4" name="Содержимое 3" descr="fla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92088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2204864"/>
          </a:xfrm>
        </p:spPr>
        <p:txBody>
          <a:bodyPr>
            <a:normAutofit/>
          </a:bodyPr>
          <a:lstStyle/>
          <a:p>
            <a:r>
              <a:rPr lang="ru-RU" sz="2800" b="1" dirty="0"/>
              <a:t>Государственный военно-исторический и природный музей-заповедник "Куликово поле</a:t>
            </a:r>
            <a:r>
              <a:rPr lang="ru-RU" sz="2800" b="1" dirty="0" smtClean="0"/>
              <a:t>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Музей Куликова поля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Мемориал на Красном холме</a:t>
            </a:r>
            <a:endParaRPr lang="ru-RU" dirty="0"/>
          </a:p>
        </p:txBody>
      </p:sp>
      <p:pic>
        <p:nvPicPr>
          <p:cNvPr id="50178" name="Picture 2" descr="D:\1253523306_2510_txt_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248472" cy="4464496"/>
          </a:xfrm>
          <a:prstGeom prst="rect">
            <a:avLst/>
          </a:prstGeom>
          <a:noFill/>
        </p:spPr>
      </p:pic>
      <p:pic>
        <p:nvPicPr>
          <p:cNvPr id="50179" name="Picture 3" descr="D:\clip_image0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32048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Храм – памятник Сергию Радонежскому</a:t>
            </a:r>
            <a:endParaRPr lang="ru-RU" sz="2800" dirty="0"/>
          </a:p>
        </p:txBody>
      </p:sp>
      <p:pic>
        <p:nvPicPr>
          <p:cNvPr id="5" name="Содержимое 4" descr="67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188640"/>
            <a:ext cx="5400600" cy="65027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628800"/>
            <a:ext cx="2997969" cy="50405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Храм Сергия Радонежского на Куликовом поле — построен на Куликовом поле в честь преподобного Сергия Радонежского, благословившего русских воинов на победу в Куликовской битве.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38138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Святой источник – Прощённый колодец</a:t>
            </a:r>
            <a:endParaRPr lang="ru-RU" sz="3600" b="1" i="1" dirty="0"/>
          </a:p>
        </p:txBody>
      </p:sp>
      <p:pic>
        <p:nvPicPr>
          <p:cNvPr id="1026" name="Picture 2" descr="D:\0_619ed_f8e3ed0f_XL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176463" cy="5112568"/>
          </a:xfrm>
          <a:prstGeom prst="rect">
            <a:avLst/>
          </a:prstGeom>
          <a:noFill/>
        </p:spPr>
      </p:pic>
      <p:pic>
        <p:nvPicPr>
          <p:cNvPr id="1027" name="Picture 3" descr="D:\0000063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392488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На поле </a:t>
            </a:r>
            <a:r>
              <a:rPr lang="ru-RU" sz="3600" b="1" i="1" dirty="0" smtClean="0"/>
              <a:t>Куликовом</a:t>
            </a:r>
            <a:endParaRPr lang="ru-RU" sz="36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208823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Два воина вышли, им выпала честь </a:t>
            </a:r>
          </a:p>
          <a:p>
            <a:r>
              <a:rPr lang="ru-RU" dirty="0" smtClean="0"/>
              <a:t> Померится силой один на один. </a:t>
            </a:r>
          </a:p>
          <a:p>
            <a:r>
              <a:rPr lang="ru-RU" dirty="0" smtClean="0"/>
              <a:t> И замертво пали, свели бой в ничью. </a:t>
            </a:r>
          </a:p>
          <a:p>
            <a:r>
              <a:rPr lang="ru-RU" dirty="0" smtClean="0"/>
              <a:t> Но главная битва еще впереди.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151216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Международный военно-исторический фестиваль.</a:t>
            </a:r>
            <a:endParaRPr lang="ru-RU" sz="2800" dirty="0"/>
          </a:p>
        </p:txBody>
      </p:sp>
      <p:pic>
        <p:nvPicPr>
          <p:cNvPr id="51202" name="Picture 2" descr="D:\kulikovo_pole.jpg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96952"/>
            <a:ext cx="4464495" cy="3744416"/>
          </a:xfrm>
          <a:prstGeom prst="rect">
            <a:avLst/>
          </a:prstGeom>
          <a:noFill/>
        </p:spPr>
      </p:pic>
      <p:pic>
        <p:nvPicPr>
          <p:cNvPr id="51203" name="Picture 3" descr="D:\kulikovo_pol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996952"/>
            <a:ext cx="416388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656184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>Государственный мемориальный музей – заповедник В. Д. Поленова «</a:t>
            </a:r>
            <a:r>
              <a:rPr lang="ru-RU" sz="3100" b="1" i="1" dirty="0" err="1" smtClean="0"/>
              <a:t>Поленово</a:t>
            </a:r>
            <a:r>
              <a:rPr lang="ru-RU" sz="3100" b="1" i="1" dirty="0" smtClean="0"/>
              <a:t>»			( 80 км от Тулы)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D:\st_t_862_Poleno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770485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Окрестности Поленова</a:t>
            </a:r>
            <a:endParaRPr lang="ru-RU" sz="36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Осенний парк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Старое здание школы в с. </a:t>
            </a:r>
            <a:r>
              <a:rPr lang="ru-RU" sz="2800" dirty="0" err="1" smtClean="0"/>
              <a:t>С</a:t>
            </a:r>
            <a:r>
              <a:rPr lang="ru-RU" sz="2800" dirty="0" err="1" smtClean="0"/>
              <a:t>трахово</a:t>
            </a:r>
            <a:endParaRPr lang="ru-RU" sz="2800" dirty="0"/>
          </a:p>
        </p:txBody>
      </p:sp>
      <p:pic>
        <p:nvPicPr>
          <p:cNvPr id="3074" name="Picture 2" descr="D:\0_5b909_e3a3e6f7_XL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04864"/>
            <a:ext cx="4464496" cy="4464496"/>
          </a:xfrm>
          <a:prstGeom prst="rect">
            <a:avLst/>
          </a:prstGeom>
          <a:noFill/>
        </p:spPr>
      </p:pic>
      <p:pic>
        <p:nvPicPr>
          <p:cNvPr id="3075" name="Picture 3" descr="D:\b_589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320480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194920" cy="116205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Картины  В. Д. Поленова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200" dirty="0" smtClean="0"/>
              <a:t>«Осень в Абрамцеве»	</a:t>
            </a:r>
            <a:r>
              <a:rPr lang="ru-RU" dirty="0" smtClean="0"/>
              <a:t>															  </a:t>
            </a:r>
            <a:r>
              <a:rPr lang="ru-RU" sz="3200" dirty="0" smtClean="0"/>
              <a:t>«Заросший           пруд»	</a:t>
            </a:r>
            <a:r>
              <a:rPr lang="ru-RU" dirty="0" smtClean="0"/>
              <a:t>													 </a:t>
            </a:r>
            <a:r>
              <a:rPr lang="ru-RU" sz="3200" dirty="0" smtClean="0"/>
              <a:t>« Московский дворик»	</a:t>
            </a:r>
            <a:r>
              <a:rPr lang="ru-RU" dirty="0" smtClean="0"/>
              <a:t>								</a:t>
            </a:r>
            <a:endParaRPr lang="ru-RU" dirty="0"/>
          </a:p>
        </p:txBody>
      </p:sp>
      <p:pic>
        <p:nvPicPr>
          <p:cNvPr id="4098" name="Picture 2" descr="D:\polenov_os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"/>
            <a:ext cx="3347864" cy="2276871"/>
          </a:xfrm>
          <a:prstGeom prst="rect">
            <a:avLst/>
          </a:prstGeom>
          <a:noFill/>
        </p:spPr>
      </p:pic>
      <p:pic>
        <p:nvPicPr>
          <p:cNvPr id="4099" name="Picture 3" descr="D:\x_76235a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276872"/>
            <a:ext cx="3024336" cy="2952998"/>
          </a:xfrm>
          <a:prstGeom prst="rect">
            <a:avLst/>
          </a:prstGeom>
          <a:noFill/>
        </p:spPr>
      </p:pic>
      <p:pic>
        <p:nvPicPr>
          <p:cNvPr id="4100" name="Picture 4" descr="D:\58683303_Moskovskiy_dvor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330" y="3514923"/>
            <a:ext cx="2613670" cy="334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Краеведческий музей в городе Белёве</a:t>
            </a:r>
            <a:endParaRPr lang="ru-RU" sz="3600" b="1" i="1" dirty="0"/>
          </a:p>
        </p:txBody>
      </p:sp>
      <p:pic>
        <p:nvPicPr>
          <p:cNvPr id="5123" name="Picture 3" descr="D:\bele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752528" cy="51125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6056" y="1700808"/>
            <a:ext cx="38884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Кружевоплетение на Тульской земле — один из очень распространенных в прошлом видов женского рукоделия. Мерное кружево из </a:t>
            </a:r>
            <a:r>
              <a:rPr lang="ru-RU" sz="2000" dirty="0" err="1" smtClean="0"/>
              <a:t>золотной</a:t>
            </a:r>
            <a:r>
              <a:rPr lang="ru-RU" sz="2000" dirty="0" smtClean="0"/>
              <a:t> и серебряной нитей плели на коклюшках монахини </a:t>
            </a:r>
            <a:r>
              <a:rPr lang="ru-RU" sz="2000" dirty="0" err="1" smtClean="0"/>
              <a:t>Крестовоздвиженского</a:t>
            </a:r>
            <a:r>
              <a:rPr lang="ru-RU" sz="2000" dirty="0" smtClean="0"/>
              <a:t> монастыря г.Белева в XVII-XVIII вв. Это кружево применялось исключительно для отделки платья высокопоставленной знати и праздничных одежд священнослужителей.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ele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464496" cy="2952328"/>
          </a:xfrm>
          <a:prstGeom prst="rect">
            <a:avLst/>
          </a:prstGeom>
          <a:noFill/>
        </p:spPr>
      </p:pic>
      <p:pic>
        <p:nvPicPr>
          <p:cNvPr id="6147" name="Picture 3" descr="D:\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48472" cy="2952328"/>
          </a:xfrm>
          <a:prstGeom prst="rect">
            <a:avLst/>
          </a:prstGeom>
          <a:noFill/>
        </p:spPr>
      </p:pic>
      <p:pic>
        <p:nvPicPr>
          <p:cNvPr id="6148" name="Picture 4" descr="D:\0_61b01_9b2146e8_XL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56992"/>
            <a:ext cx="4170040" cy="3361556"/>
          </a:xfrm>
          <a:prstGeom prst="rect">
            <a:avLst/>
          </a:prstGeom>
          <a:noFill/>
        </p:spPr>
      </p:pic>
      <p:pic>
        <p:nvPicPr>
          <p:cNvPr id="6149" name="Picture 5" descr="D:\x_90d39e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56992"/>
            <a:ext cx="4460726" cy="338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22413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Тульская мастерица тряпичных кукол </a:t>
            </a:r>
            <a:r>
              <a:rPr lang="ru-RU" sz="3200" b="1" dirty="0" err="1" smtClean="0"/>
              <a:t>И.В.Агаева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8194" name="Picture 2" descr="D:\Tula-Kukolnica-Agaeva-Iri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3672408" cy="5445224"/>
          </a:xfrm>
          <a:prstGeom prst="rect">
            <a:avLst/>
          </a:prstGeom>
          <a:noFill/>
        </p:spPr>
      </p:pic>
      <p:pic>
        <p:nvPicPr>
          <p:cNvPr id="8195" name="Picture 3" descr="D:\380437_7203nothumb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412776"/>
            <a:ext cx="2771800" cy="1944216"/>
          </a:xfrm>
          <a:prstGeom prst="rect">
            <a:avLst/>
          </a:prstGeom>
          <a:noFill/>
        </p:spPr>
      </p:pic>
      <p:pic>
        <p:nvPicPr>
          <p:cNvPr id="8196" name="Picture 4" descr="D:\380436_5740nothumb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400" y="4509120"/>
            <a:ext cx="2768600" cy="2348880"/>
          </a:xfrm>
          <a:prstGeom prst="rect">
            <a:avLst/>
          </a:prstGeom>
          <a:noFill/>
        </p:spPr>
      </p:pic>
      <p:pic>
        <p:nvPicPr>
          <p:cNvPr id="8197" name="Picture 5" descr="D:\narodnye_kuk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708920"/>
            <a:ext cx="2664296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Тульский гимн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8640"/>
            <a:ext cx="5317430" cy="648072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dirty="0"/>
              <a:t>	</a:t>
            </a:r>
            <a:r>
              <a:rPr lang="ru-RU" sz="2000" b="1" dirty="0"/>
              <a:t>1 куплет.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Тула </a:t>
            </a:r>
            <a:r>
              <a:rPr lang="ru-RU" sz="2000" dirty="0"/>
              <a:t>веками оружье ковала, </a:t>
            </a:r>
          </a:p>
          <a:p>
            <a:r>
              <a:rPr lang="ru-RU" sz="2000" dirty="0"/>
              <a:t>Стала похожа сама на ружьё — </a:t>
            </a:r>
          </a:p>
          <a:p>
            <a:r>
              <a:rPr lang="ru-RU" sz="2000" dirty="0"/>
              <a:t>Слышится звон боевого металла </a:t>
            </a:r>
          </a:p>
          <a:p>
            <a:r>
              <a:rPr lang="ru-RU" sz="2000" dirty="0"/>
              <a:t>В древних названиях улиц её. </a:t>
            </a:r>
          </a:p>
          <a:p>
            <a:r>
              <a:rPr lang="ru-RU" sz="2000" dirty="0"/>
              <a:t>     		 </a:t>
            </a:r>
            <a:r>
              <a:rPr lang="ru-RU" sz="2000" dirty="0" smtClean="0"/>
              <a:t>			</a:t>
            </a:r>
            <a:r>
              <a:rPr lang="ru-RU" sz="2000" b="1" dirty="0" smtClean="0"/>
              <a:t>Припев</a:t>
            </a:r>
            <a:r>
              <a:rPr lang="ru-RU" sz="2000" b="1" dirty="0"/>
              <a:t>: </a:t>
            </a:r>
          </a:p>
          <a:p>
            <a:r>
              <a:rPr lang="ru-RU" sz="2000" dirty="0"/>
              <a:t>	</a:t>
            </a:r>
            <a:endParaRPr lang="ru-RU" sz="2000" dirty="0" smtClean="0"/>
          </a:p>
          <a:p>
            <a:r>
              <a:rPr lang="ru-RU" sz="2000" dirty="0" smtClean="0"/>
              <a:t>     	 Улица Курковая, улица Штыковая,</a:t>
            </a:r>
          </a:p>
          <a:p>
            <a:r>
              <a:rPr lang="ru-RU" sz="2000" dirty="0" smtClean="0"/>
              <a:t>     </a:t>
            </a:r>
            <a:r>
              <a:rPr lang="ru-RU" sz="2000" dirty="0"/>
              <a:t>	 И Пороховая, и Патронная, </a:t>
            </a:r>
          </a:p>
          <a:p>
            <a:r>
              <a:rPr lang="ru-RU" sz="2000" dirty="0"/>
              <a:t>      	Дульная, Ствольная, Арсенальная, —</a:t>
            </a:r>
          </a:p>
          <a:p>
            <a:r>
              <a:rPr lang="ru-RU" sz="2000" dirty="0"/>
              <a:t>     	 Улица любая — оборонная! </a:t>
            </a:r>
          </a:p>
          <a:p>
            <a:r>
              <a:rPr lang="ru-RU" sz="2000" dirty="0"/>
              <a:t>		   </a:t>
            </a:r>
            <a:r>
              <a:rPr lang="ru-RU" sz="2000" dirty="0" smtClean="0"/>
              <a:t>	</a:t>
            </a:r>
            <a:r>
              <a:rPr lang="ru-RU" sz="2000" b="1" dirty="0" smtClean="0"/>
              <a:t>2 </a:t>
            </a:r>
            <a:r>
              <a:rPr lang="ru-RU" sz="2000" b="1" dirty="0"/>
              <a:t>куплет.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Злобные </a:t>
            </a:r>
            <a:r>
              <a:rPr lang="ru-RU" sz="2000" dirty="0"/>
              <a:t>орды пытались пробиться </a:t>
            </a:r>
          </a:p>
          <a:p>
            <a:r>
              <a:rPr lang="ru-RU" sz="2000" dirty="0"/>
              <a:t>К сердцу России, к Москве дорогой; </a:t>
            </a:r>
          </a:p>
          <a:p>
            <a:r>
              <a:rPr lang="ru-RU" sz="2000" dirty="0"/>
              <a:t>Грудью своей прикрывая столицу, </a:t>
            </a:r>
          </a:p>
          <a:p>
            <a:r>
              <a:rPr lang="ru-RU" sz="2000" dirty="0"/>
              <a:t>Шли в </a:t>
            </a:r>
            <a:r>
              <a:rPr lang="ru-RU" sz="2000" dirty="0" err="1"/>
              <a:t>ополченье</a:t>
            </a:r>
            <a:r>
              <a:rPr lang="ru-RU" sz="2000" dirty="0"/>
              <a:t> одна за другой: </a:t>
            </a:r>
            <a:r>
              <a:rPr lang="ru-RU" sz="2000" dirty="0" smtClean="0"/>
              <a:t>   </a:t>
            </a:r>
            <a:r>
              <a:rPr lang="ru-RU" sz="2000" dirty="0"/>
              <a:t>		 </a:t>
            </a:r>
            <a:r>
              <a:rPr lang="ru-RU" sz="2000" dirty="0" smtClean="0"/>
              <a:t>	Припев:</a:t>
            </a:r>
            <a:endParaRPr lang="ru-RU" sz="2000" dirty="0"/>
          </a:p>
          <a:p>
            <a:r>
              <a:rPr lang="ru-RU" sz="2000" dirty="0"/>
              <a:t>		  </a:t>
            </a:r>
            <a:r>
              <a:rPr lang="ru-RU" sz="2000" dirty="0" smtClean="0"/>
              <a:t>	</a:t>
            </a:r>
            <a:r>
              <a:rPr lang="ru-RU" sz="2000" b="1" dirty="0" smtClean="0"/>
              <a:t> </a:t>
            </a:r>
            <a:r>
              <a:rPr lang="ru-RU" sz="2000" b="1" dirty="0"/>
              <a:t>3 </a:t>
            </a:r>
            <a:r>
              <a:rPr lang="ru-RU" sz="2000" b="1" dirty="0" smtClean="0"/>
              <a:t>куплет.</a:t>
            </a:r>
          </a:p>
          <a:p>
            <a:endParaRPr lang="ru-RU" sz="2000" dirty="0"/>
          </a:p>
          <a:p>
            <a:r>
              <a:rPr lang="ru-RU" sz="2000" dirty="0"/>
              <a:t> </a:t>
            </a:r>
            <a:r>
              <a:rPr lang="ru-RU" sz="2000" dirty="0" smtClean="0"/>
              <a:t>Мы и в бою, и в работе гвардейцы,</a:t>
            </a:r>
            <a:r>
              <a:rPr lang="ru-RU" sz="2000" dirty="0"/>
              <a:t>	</a:t>
            </a:r>
          </a:p>
          <a:p>
            <a:r>
              <a:rPr lang="ru-RU" sz="2000" dirty="0"/>
              <a:t>Славится всюду наш доблестный труд. </a:t>
            </a:r>
          </a:p>
          <a:p>
            <a:r>
              <a:rPr lang="ru-RU" sz="2000" dirty="0"/>
              <a:t>В новых цехах молодые умельцы </a:t>
            </a:r>
          </a:p>
          <a:p>
            <a:r>
              <a:rPr lang="ru-RU" sz="2000" dirty="0"/>
              <a:t>Новую славу народу куют. </a:t>
            </a:r>
          </a:p>
          <a:p>
            <a:r>
              <a:rPr lang="ru-RU" sz="2000" dirty="0"/>
              <a:t>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3008313" cy="49462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get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7544" y="4005064"/>
            <a:ext cx="2088232" cy="2376264"/>
          </a:xfrm>
          <a:prstGeom prst="rect">
            <a:avLst/>
          </a:prstGeom>
        </p:spPr>
      </p:pic>
      <p:pic>
        <p:nvPicPr>
          <p:cNvPr id="8" name="Рисунок 7" descr="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03648" y="1772816"/>
            <a:ext cx="200514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Tula-Tryapichnie-Kukli-Nevesta-i-jeni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356992"/>
          </a:xfrm>
          <a:prstGeom prst="rect">
            <a:avLst/>
          </a:prstGeom>
          <a:noFill/>
        </p:spPr>
      </p:pic>
      <p:pic>
        <p:nvPicPr>
          <p:cNvPr id="7171" name="Picture 3" descr="D:\380434_5236nothumb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3356992"/>
          </a:xfrm>
          <a:prstGeom prst="rect">
            <a:avLst/>
          </a:prstGeom>
          <a:noFill/>
        </p:spPr>
      </p:pic>
      <p:pic>
        <p:nvPicPr>
          <p:cNvPr id="7172" name="Picture 4" descr="D:\380433_9006nothumb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88024" cy="3429000"/>
          </a:xfrm>
          <a:prstGeom prst="rect">
            <a:avLst/>
          </a:prstGeom>
          <a:noFill/>
        </p:spPr>
      </p:pic>
      <p:pic>
        <p:nvPicPr>
          <p:cNvPr id="7173" name="Picture 5" descr="D:\380438_3414nothumb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429000"/>
            <a:ext cx="421196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p-so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39752" cy="2348880"/>
          </a:xfrm>
          <a:prstGeom prst="rect">
            <a:avLst/>
          </a:prstGeom>
          <a:noFill/>
        </p:spPr>
      </p:pic>
      <p:pic>
        <p:nvPicPr>
          <p:cNvPr id="12291" name="Picture 3" descr="D:\0_66a08_776952ad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2304256" cy="2348880"/>
          </a:xfrm>
          <a:prstGeom prst="rect">
            <a:avLst/>
          </a:prstGeom>
          <a:noFill/>
        </p:spPr>
      </p:pic>
      <p:pic>
        <p:nvPicPr>
          <p:cNvPr id="12293" name="Picture 5" descr="D:\th_544b797c9ea6f4f391b7ae91a5e90df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2238896" cy="2348880"/>
          </a:xfrm>
          <a:prstGeom prst="rect">
            <a:avLst/>
          </a:prstGeom>
          <a:noFill/>
        </p:spPr>
      </p:pic>
      <p:pic>
        <p:nvPicPr>
          <p:cNvPr id="12294" name="Picture 6" descr="D:\muzey_oruzh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348880"/>
            <a:ext cx="1728192" cy="2160240"/>
          </a:xfrm>
          <a:prstGeom prst="rect">
            <a:avLst/>
          </a:prstGeom>
          <a:noFill/>
        </p:spPr>
      </p:pic>
      <p:pic>
        <p:nvPicPr>
          <p:cNvPr id="12295" name="Picture 7" descr="D:\768cc8f418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420888"/>
            <a:ext cx="1728192" cy="2088232"/>
          </a:xfrm>
          <a:prstGeom prst="rect">
            <a:avLst/>
          </a:prstGeom>
          <a:noFill/>
        </p:spPr>
      </p:pic>
      <p:pic>
        <p:nvPicPr>
          <p:cNvPr id="12296" name="Picture 8" descr="D:\201111_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509120"/>
            <a:ext cx="2952328" cy="2348880"/>
          </a:xfrm>
          <a:prstGeom prst="rect">
            <a:avLst/>
          </a:prstGeom>
          <a:noFill/>
        </p:spPr>
      </p:pic>
      <p:pic>
        <p:nvPicPr>
          <p:cNvPr id="12297" name="Picture 9" descr="D:\st_t_862_Polenov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4509121"/>
            <a:ext cx="3347864" cy="2348880"/>
          </a:xfrm>
          <a:prstGeom prst="rect">
            <a:avLst/>
          </a:prstGeom>
          <a:noFill/>
        </p:spPr>
      </p:pic>
      <p:pic>
        <p:nvPicPr>
          <p:cNvPr id="12298" name="Picture 10" descr="D:\clip_image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09120"/>
            <a:ext cx="2843808" cy="2348880"/>
          </a:xfrm>
          <a:prstGeom prst="rect">
            <a:avLst/>
          </a:prstGeom>
          <a:noFill/>
        </p:spPr>
      </p:pic>
      <p:pic>
        <p:nvPicPr>
          <p:cNvPr id="12299" name="Picture 11" descr="D:\0_684e6_9e0ec15b_XL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0"/>
            <a:ext cx="2267744" cy="2348880"/>
          </a:xfrm>
          <a:prstGeom prst="rect">
            <a:avLst/>
          </a:prstGeom>
          <a:noFill/>
        </p:spPr>
      </p:pic>
      <p:pic>
        <p:nvPicPr>
          <p:cNvPr id="12300" name="Picture 12" descr="D:\16158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348880"/>
            <a:ext cx="1835696" cy="2160240"/>
          </a:xfrm>
          <a:prstGeom prst="rect">
            <a:avLst/>
          </a:prstGeom>
          <a:noFill/>
        </p:spPr>
      </p:pic>
      <p:pic>
        <p:nvPicPr>
          <p:cNvPr id="12301" name="Picture 13" descr="D:\bkrugevo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2348880"/>
            <a:ext cx="1979712" cy="2160240"/>
          </a:xfrm>
          <a:prstGeom prst="rect">
            <a:avLst/>
          </a:prstGeom>
          <a:noFill/>
        </p:spPr>
      </p:pic>
      <p:pic>
        <p:nvPicPr>
          <p:cNvPr id="12302" name="Picture 14" descr="D:\Tula-Tryapichnie-Kukli-Agaevoy-Irini-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2348880"/>
            <a:ext cx="1872208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  <p:pic>
        <p:nvPicPr>
          <p:cNvPr id="13314" name="Picture 2" descr="D:\13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096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Край мой родной</a:t>
            </a:r>
            <a:endParaRPr lang="ru-RU" dirty="0"/>
          </a:p>
        </p:txBody>
      </p:sp>
      <p:pic>
        <p:nvPicPr>
          <p:cNvPr id="4" name="Содержимое 3" descr="963a383535b4f8938a560495bf0fe609_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640959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Тульской области</a:t>
            </a:r>
            <a:endParaRPr lang="ru-RU" dirty="0"/>
          </a:p>
        </p:txBody>
      </p:sp>
      <p:pic>
        <p:nvPicPr>
          <p:cNvPr id="4" name="Содержимое 3" descr="tula-oblast_preview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568952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Тульский Кремль</a:t>
            </a:r>
            <a:endParaRPr lang="ru-RU" dirty="0"/>
          </a:p>
        </p:txBody>
      </p:sp>
      <p:pic>
        <p:nvPicPr>
          <p:cNvPr id="4" name="Содержимое 3" descr="1229753080foto1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8784976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Башни Тульского </a:t>
            </a:r>
            <a:r>
              <a:rPr lang="ru-RU" dirty="0" smtClean="0"/>
              <a:t>Кремля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Башня Одоевских ворот</a:t>
            </a:r>
            <a:endParaRPr lang="ru-RU" dirty="0"/>
          </a:p>
        </p:txBody>
      </p:sp>
      <p:pic>
        <p:nvPicPr>
          <p:cNvPr id="7" name="Содержимое 6" descr="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4320480" cy="43924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Башня Пятницких ворот</a:t>
            </a:r>
            <a:endParaRPr lang="ru-RU" dirty="0"/>
          </a:p>
        </p:txBody>
      </p:sp>
      <p:pic>
        <p:nvPicPr>
          <p:cNvPr id="10" name="Содержимое 9" descr="0_63c11_eb5a3a87_X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348880"/>
            <a:ext cx="4319463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653</Words>
  <Application>Microsoft Office PowerPoint</Application>
  <PresentationFormat>Экран (4:3)</PresentationFormat>
  <Paragraphs>111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Путешествие по Тульскому краю</vt:lpstr>
      <vt:lpstr>История Тулы</vt:lpstr>
      <vt:lpstr>Тульский герб</vt:lpstr>
      <vt:lpstr>Тульский флаг</vt:lpstr>
      <vt:lpstr>Тульский гимн</vt:lpstr>
      <vt:lpstr>Край мой родной</vt:lpstr>
      <vt:lpstr>Карта Тульской области</vt:lpstr>
      <vt:lpstr>Тульский Кремль</vt:lpstr>
      <vt:lpstr>Башни Тульского Кремля</vt:lpstr>
      <vt:lpstr>Соборы Тульского Кремля</vt:lpstr>
      <vt:lpstr>Башни Тульского кремля.</vt:lpstr>
      <vt:lpstr>Парк имени П. П. Белоусова</vt:lpstr>
      <vt:lpstr>Живой уголок парка </vt:lpstr>
      <vt:lpstr>Л. Н. Толстой ( 1828 – 1910)</vt:lpstr>
      <vt:lpstr>«Без Ясной Поляны я трудно могу себе представить Россию и моё отношение к ней».       Л. Н. Толстой</vt:lpstr>
      <vt:lpstr>Жизнь великого писателя в Ясной Поляне</vt:lpstr>
      <vt:lpstr>Слайд 17</vt:lpstr>
      <vt:lpstr>Тульский музей оружия</vt:lpstr>
      <vt:lpstr>Слайд 19</vt:lpstr>
      <vt:lpstr>«В Тулу со своим самоваром не едут»</vt:lpstr>
      <vt:lpstr>Слайд 21</vt:lpstr>
      <vt:lpstr>Слайд 22</vt:lpstr>
      <vt:lpstr> Музей Тулы «Пряники тульские»</vt:lpstr>
      <vt:lpstr>Тульский пряник – загляденье</vt:lpstr>
      <vt:lpstr>Музейно – выставочный центр «Тульские древности»</vt:lpstr>
      <vt:lpstr>Два отдела в музее</vt:lpstr>
      <vt:lpstr>Экскурсии в музее</vt:lpstr>
      <vt:lpstr>Тульский музей Изобразительных искусств</vt:lpstr>
      <vt:lpstr>Слайд 29</vt:lpstr>
      <vt:lpstr>Тульский областной экзотариум.</vt:lpstr>
      <vt:lpstr>Слайд 31</vt:lpstr>
      <vt:lpstr>Слайд 32</vt:lpstr>
      <vt:lpstr>Тульская гармошка</vt:lpstr>
      <vt:lpstr>Музей  «Филимоновская игрушка»</vt:lpstr>
      <vt:lpstr>Филимоновское чудо</vt:lpstr>
      <vt:lpstr>Слайд 36</vt:lpstr>
      <vt:lpstr>Поле Великой славы</vt:lpstr>
      <vt:lpstr>Куликово поле</vt:lpstr>
      <vt:lpstr>Музейный комплекс в селе Монастырщина. Храм Рождества Богородицы.</vt:lpstr>
      <vt:lpstr>Государственный военно-исторический и природный музей-заповедник "Куликово поле" </vt:lpstr>
      <vt:lpstr>Храм – памятник Сергию Радонежскому</vt:lpstr>
      <vt:lpstr>Святой источник – Прощённый колодец</vt:lpstr>
      <vt:lpstr>На поле Куликовом</vt:lpstr>
      <vt:lpstr>Государственный мемориальный музей – заповедник В. Д. Поленова «Поленово»   ( 80 км от Тулы) </vt:lpstr>
      <vt:lpstr>Окрестности Поленова</vt:lpstr>
      <vt:lpstr>Картины  В. Д. Поленова</vt:lpstr>
      <vt:lpstr>Краеведческий музей в городе Белёве</vt:lpstr>
      <vt:lpstr>Слайд 48</vt:lpstr>
      <vt:lpstr>Тульская мастерица тряпичных кукол И.В.Агаева </vt:lpstr>
      <vt:lpstr>Слайд 50</vt:lpstr>
      <vt:lpstr>Слайд 51</vt:lpstr>
      <vt:lpstr>Спасибо за внимание!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147</cp:revision>
  <dcterms:created xsi:type="dcterms:W3CDTF">2012-10-12T13:22:04Z</dcterms:created>
  <dcterms:modified xsi:type="dcterms:W3CDTF">2012-10-13T20:30:25Z</dcterms:modified>
</cp:coreProperties>
</file>