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73" r:id="rId4"/>
    <p:sldId id="274" r:id="rId5"/>
    <p:sldId id="258" r:id="rId6"/>
    <p:sldId id="275" r:id="rId7"/>
    <p:sldId id="276" r:id="rId8"/>
    <p:sldId id="271" r:id="rId9"/>
    <p:sldId id="259" r:id="rId10"/>
    <p:sldId id="272" r:id="rId11"/>
    <p:sldId id="269" r:id="rId12"/>
    <p:sldId id="278" r:id="rId13"/>
    <p:sldId id="262" r:id="rId14"/>
    <p:sldId id="263" r:id="rId15"/>
    <p:sldId id="265" r:id="rId16"/>
    <p:sldId id="266" r:id="rId17"/>
    <p:sldId id="267" r:id="rId18"/>
    <p:sldId id="268" r:id="rId19"/>
    <p:sldId id="279" r:id="rId20"/>
    <p:sldId id="280" r:id="rId21"/>
    <p:sldId id="264" r:id="rId22"/>
    <p:sldId id="270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Методика "Солнце в комнате"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53F-446D-8D09-8E061A7F59F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53F-446D-8D09-8E061A7F59F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53F-446D-8D09-8E061A7F59FA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стадия поддержки</c:v>
                </c:pt>
                <c:pt idx="1">
                  <c:v>стадия самостоятельности</c:v>
                </c:pt>
                <c:pt idx="2">
                  <c:v>стадияинициативы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0.5</c:v>
                </c:pt>
                <c:pt idx="1">
                  <c:v>0.38</c:v>
                </c:pt>
                <c:pt idx="2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07-4158-8CEF-695CDAE6BF0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Методика "Солнце в комнате"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3"/>
                <c:pt idx="0">
                  <c:v>стадия поддержки</c:v>
                </c:pt>
                <c:pt idx="1">
                  <c:v>стадия самостоятельности</c:v>
                </c:pt>
                <c:pt idx="2">
                  <c:v>стадия инициативы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0.25</c:v>
                </c:pt>
                <c:pt idx="1">
                  <c:v>0.5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52-4089-8F65-98B7055045C7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D277AE-9EE6-4440-A5FF-516B5D11ED5B}" type="doc">
      <dgm:prSet loTypeId="urn:microsoft.com/office/officeart/2005/8/layout/process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C6C6211-B000-4353-B348-E83C194B7626}" type="pres">
      <dgm:prSet presAssocID="{3FD277AE-9EE6-4440-A5FF-516B5D11ED5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7C8B103B-6D08-4FE1-BCB1-091E05A5F5A9}" type="presOf" srcId="{3FD277AE-9EE6-4440-A5FF-516B5D11ED5B}" destId="{CC6C6211-B000-4353-B348-E83C194B762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02043D-81AA-4982-BBCC-977A74255884}" type="doc">
      <dgm:prSet loTypeId="urn:microsoft.com/office/officeart/2005/8/layout/process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7B98BC9-8618-4704-9DFB-6641C5E4E2E1}">
      <dgm:prSet/>
      <dgm:spPr/>
      <dgm:t>
        <a:bodyPr/>
        <a:lstStyle/>
        <a:p>
          <a:pPr algn="just"/>
          <a:r>
            <a:rPr lang="ru-RU" b="1" i="0" dirty="0" smtClean="0">
              <a:solidFill>
                <a:srgbClr val="C00000"/>
              </a:solidFill>
            </a:rPr>
            <a:t>Данная технология применялась в игровых, продуктивных, познавательных, коммуникативных видах деятельности. Детям давались дидактические игры: «От какого дерева листочек, «Сокровища гномов», «На что похожа фигура?», «Стиральные машинки», игровые упражнения «Как ходит Мишка» «Разложи круги», «Какая карточка была первой?»…</a:t>
          </a:r>
        </a:p>
        <a:p>
          <a:pPr algn="just"/>
          <a:r>
            <a:rPr lang="ru-RU" b="1" dirty="0" smtClean="0">
              <a:solidFill>
                <a:srgbClr val="C00000"/>
              </a:solidFill>
            </a:rPr>
            <a:t>Применение данной технологии давала возможность воспитанникам легко запоминать разную информацию (стихи, цвета, формы…). Развивать творческое воображение, </a:t>
          </a:r>
          <a:r>
            <a:rPr lang="ru-RU" b="1" dirty="0" err="1" smtClean="0">
              <a:solidFill>
                <a:srgbClr val="C00000"/>
              </a:solidFill>
            </a:rPr>
            <a:t>фантазию,память</a:t>
          </a:r>
          <a:r>
            <a:rPr lang="ru-RU" b="1" dirty="0" smtClean="0">
              <a:solidFill>
                <a:srgbClr val="C00000"/>
              </a:solidFill>
            </a:rPr>
            <a:t>, логическое мышление.</a:t>
          </a:r>
          <a:endParaRPr lang="ru-RU" b="1" dirty="0">
            <a:solidFill>
              <a:srgbClr val="C00000"/>
            </a:solidFill>
          </a:endParaRPr>
        </a:p>
      </dgm:t>
    </dgm:pt>
    <dgm:pt modelId="{7A93BEAA-82B2-4A2B-94C2-52CB937DD97C}" type="parTrans" cxnId="{37DE29AE-4964-432E-9433-3BDC34AA00CF}">
      <dgm:prSet/>
      <dgm:spPr/>
      <dgm:t>
        <a:bodyPr/>
        <a:lstStyle/>
        <a:p>
          <a:endParaRPr lang="ru-RU"/>
        </a:p>
      </dgm:t>
    </dgm:pt>
    <dgm:pt modelId="{3BF2D943-8900-45BA-854B-E97726FE3526}" type="sibTrans" cxnId="{37DE29AE-4964-432E-9433-3BDC34AA00CF}">
      <dgm:prSet/>
      <dgm:spPr/>
      <dgm:t>
        <a:bodyPr/>
        <a:lstStyle/>
        <a:p>
          <a:endParaRPr lang="ru-RU"/>
        </a:p>
      </dgm:t>
    </dgm:pt>
    <dgm:pt modelId="{26875283-BB9D-42E2-B530-362B5A09E0ED}" type="pres">
      <dgm:prSet presAssocID="{B502043D-81AA-4982-BBCC-977A7425588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EC1E74-1ACC-4BD4-B62F-A459067658B7}" type="pres">
      <dgm:prSet presAssocID="{37B98BC9-8618-4704-9DFB-6641C5E4E2E1}" presName="boxAndChildren" presStyleCnt="0"/>
      <dgm:spPr/>
    </dgm:pt>
    <dgm:pt modelId="{FE67707A-C4B0-4925-AC81-10FB04467D8E}" type="pres">
      <dgm:prSet presAssocID="{37B98BC9-8618-4704-9DFB-6641C5E4E2E1}" presName="parentTextBox" presStyleLbl="node1" presStyleIdx="0" presStyleCnt="1" custLinFactNeighborX="247" custLinFactNeighborY="3129"/>
      <dgm:spPr/>
      <dgm:t>
        <a:bodyPr/>
        <a:lstStyle/>
        <a:p>
          <a:endParaRPr lang="ru-RU"/>
        </a:p>
      </dgm:t>
    </dgm:pt>
  </dgm:ptLst>
  <dgm:cxnLst>
    <dgm:cxn modelId="{DE7E66C5-29F0-47C5-AE52-32834D600B34}" type="presOf" srcId="{37B98BC9-8618-4704-9DFB-6641C5E4E2E1}" destId="{FE67707A-C4B0-4925-AC81-10FB04467D8E}" srcOrd="0" destOrd="0" presId="urn:microsoft.com/office/officeart/2005/8/layout/process4"/>
    <dgm:cxn modelId="{37DE29AE-4964-432E-9433-3BDC34AA00CF}" srcId="{B502043D-81AA-4982-BBCC-977A74255884}" destId="{37B98BC9-8618-4704-9DFB-6641C5E4E2E1}" srcOrd="0" destOrd="0" parTransId="{7A93BEAA-82B2-4A2B-94C2-52CB937DD97C}" sibTransId="{3BF2D943-8900-45BA-854B-E97726FE3526}"/>
    <dgm:cxn modelId="{A887FDD7-C606-4D79-8316-5CEAEF4446E2}" type="presOf" srcId="{B502043D-81AA-4982-BBCC-977A74255884}" destId="{26875283-BB9D-42E2-B530-362B5A09E0ED}" srcOrd="0" destOrd="0" presId="urn:microsoft.com/office/officeart/2005/8/layout/process4"/>
    <dgm:cxn modelId="{EFD16F51-AC0F-4BC9-B672-58EBBA1705D5}" type="presParOf" srcId="{26875283-BB9D-42E2-B530-362B5A09E0ED}" destId="{FCEC1E74-1ACC-4BD4-B62F-A459067658B7}" srcOrd="0" destOrd="0" presId="urn:microsoft.com/office/officeart/2005/8/layout/process4"/>
    <dgm:cxn modelId="{3608152B-BCFE-49EB-A633-3726CD289CCE}" type="presParOf" srcId="{FCEC1E74-1ACC-4BD4-B62F-A459067658B7}" destId="{FE67707A-C4B0-4925-AC81-10FB04467D8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0747FB-6268-416E-B64C-CACDADE10E61}" type="doc">
      <dgm:prSet loTypeId="urn:microsoft.com/office/officeart/2005/8/layout/process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2C660AF-B411-4196-9A21-D14E09ACDC38}">
      <dgm:prSet phldrT="[Текст]"/>
      <dgm:spPr/>
      <dgm:t>
        <a:bodyPr/>
        <a:lstStyle/>
        <a:p>
          <a:r>
            <a:rPr lang="ru-RU" b="1" dirty="0" smtClean="0"/>
            <a:t>Синектика – это современный метод активизации знаний ребёнка, основанный на применении аналогий.</a:t>
          </a:r>
          <a:endParaRPr lang="ru-RU" b="1" dirty="0"/>
        </a:p>
      </dgm:t>
    </dgm:pt>
    <dgm:pt modelId="{286A88F2-3E02-4EF0-B466-D1E955871CC4}" type="parTrans" cxnId="{5D782123-4254-4832-BC2F-FFF15A2A556E}">
      <dgm:prSet/>
      <dgm:spPr/>
      <dgm:t>
        <a:bodyPr/>
        <a:lstStyle/>
        <a:p>
          <a:endParaRPr lang="ru-RU"/>
        </a:p>
      </dgm:t>
    </dgm:pt>
    <dgm:pt modelId="{2628C29D-6C2C-4ACA-A1E4-E39E8097AEF1}" type="sibTrans" cxnId="{5D782123-4254-4832-BC2F-FFF15A2A556E}">
      <dgm:prSet/>
      <dgm:spPr/>
      <dgm:t>
        <a:bodyPr/>
        <a:lstStyle/>
        <a:p>
          <a:endParaRPr lang="ru-RU"/>
        </a:p>
      </dgm:t>
    </dgm:pt>
    <dgm:pt modelId="{0FC228C9-7515-4409-95A9-2A8C3719D26E}">
      <dgm:prSet/>
      <dgm:spPr/>
      <dgm:t>
        <a:bodyPr/>
        <a:lstStyle/>
        <a:p>
          <a:pPr algn="just"/>
          <a:r>
            <a:rPr lang="ru-RU" b="1" i="0" dirty="0" smtClean="0">
              <a:solidFill>
                <a:schemeClr val="tx1"/>
              </a:solidFill>
            </a:rPr>
            <a:t>Использование данного метода применялось в игровой, художественной, познавательной, продуктивной деятельности детей.</a:t>
          </a:r>
        </a:p>
        <a:p>
          <a:pPr algn="just"/>
          <a:r>
            <a:rPr lang="ru-RU" b="1" i="0" dirty="0" smtClean="0">
              <a:solidFill>
                <a:schemeClr val="tx1"/>
              </a:solidFill>
            </a:rPr>
            <a:t>Воспитанникам давались различные игровые упражнения: «Чем похожи эти картинки?», «Найди предметы похожие на мяч» «Представь что ты собачка», «Что общего», «Назови одним словом», «Хорошо-плохо»…</a:t>
          </a:r>
        </a:p>
        <a:p>
          <a:pPr algn="just"/>
          <a:r>
            <a:rPr lang="ru-RU" b="1" i="0" dirty="0" smtClean="0">
              <a:solidFill>
                <a:schemeClr val="tx1"/>
              </a:solidFill>
            </a:rPr>
            <a:t>В ходе проведения данной методики у дошкольников развивалось нестандартное , логическое мышление, фантазия, творческое воображение, речь.</a:t>
          </a:r>
          <a:endParaRPr lang="ru-RU" b="1" dirty="0">
            <a:solidFill>
              <a:schemeClr val="tx1"/>
            </a:solidFill>
          </a:endParaRPr>
        </a:p>
      </dgm:t>
    </dgm:pt>
    <dgm:pt modelId="{E1992043-67CB-459E-A801-738044A410CA}" type="parTrans" cxnId="{3F99DFDD-806F-4FC7-AB04-D740A053579E}">
      <dgm:prSet/>
      <dgm:spPr/>
      <dgm:t>
        <a:bodyPr/>
        <a:lstStyle/>
        <a:p>
          <a:endParaRPr lang="ru-RU"/>
        </a:p>
      </dgm:t>
    </dgm:pt>
    <dgm:pt modelId="{4C2956DF-7400-47E9-A40F-4F08FC321673}" type="sibTrans" cxnId="{3F99DFDD-806F-4FC7-AB04-D740A053579E}">
      <dgm:prSet/>
      <dgm:spPr/>
      <dgm:t>
        <a:bodyPr/>
        <a:lstStyle/>
        <a:p>
          <a:endParaRPr lang="ru-RU"/>
        </a:p>
      </dgm:t>
    </dgm:pt>
    <dgm:pt modelId="{FA9AE15E-CA73-4FB5-AE1D-D5F1F2934BFE}" type="pres">
      <dgm:prSet presAssocID="{FD0747FB-6268-416E-B64C-CACDADE10E6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E5810D-1FBA-47D7-BC43-69755A52F266}" type="pres">
      <dgm:prSet presAssocID="{0FC228C9-7515-4409-95A9-2A8C3719D26E}" presName="boxAndChildren" presStyleCnt="0"/>
      <dgm:spPr/>
    </dgm:pt>
    <dgm:pt modelId="{0CFBBD36-0BEC-4264-83D1-690919609925}" type="pres">
      <dgm:prSet presAssocID="{0FC228C9-7515-4409-95A9-2A8C3719D26E}" presName="parentTextBox" presStyleLbl="node1" presStyleIdx="0" presStyleCnt="2"/>
      <dgm:spPr/>
      <dgm:t>
        <a:bodyPr/>
        <a:lstStyle/>
        <a:p>
          <a:endParaRPr lang="ru-RU"/>
        </a:p>
      </dgm:t>
    </dgm:pt>
    <dgm:pt modelId="{7696788D-95F3-4999-9487-091DDB54AB0A}" type="pres">
      <dgm:prSet presAssocID="{2628C29D-6C2C-4ACA-A1E4-E39E8097AEF1}" presName="sp" presStyleCnt="0"/>
      <dgm:spPr/>
    </dgm:pt>
    <dgm:pt modelId="{F7ED6366-4256-469A-9A96-C927530E3D37}" type="pres">
      <dgm:prSet presAssocID="{E2C660AF-B411-4196-9A21-D14E09ACDC38}" presName="arrowAndChildren" presStyleCnt="0"/>
      <dgm:spPr/>
    </dgm:pt>
    <dgm:pt modelId="{517AF2F4-9452-4380-9A1C-B6AC1EEEF910}" type="pres">
      <dgm:prSet presAssocID="{E2C660AF-B411-4196-9A21-D14E09ACDC38}" presName="parentTextArrow" presStyleLbl="node1" presStyleIdx="1" presStyleCnt="2" custScaleY="24183" custLinFactNeighborX="996" custLinFactNeighborY="-18408"/>
      <dgm:spPr/>
      <dgm:t>
        <a:bodyPr/>
        <a:lstStyle/>
        <a:p>
          <a:endParaRPr lang="ru-RU"/>
        </a:p>
      </dgm:t>
    </dgm:pt>
  </dgm:ptLst>
  <dgm:cxnLst>
    <dgm:cxn modelId="{472DB9B9-6478-4176-AB0D-256F965C9883}" type="presOf" srcId="{E2C660AF-B411-4196-9A21-D14E09ACDC38}" destId="{517AF2F4-9452-4380-9A1C-B6AC1EEEF910}" srcOrd="0" destOrd="0" presId="urn:microsoft.com/office/officeart/2005/8/layout/process4"/>
    <dgm:cxn modelId="{6512ED6B-9532-4208-B625-F4C4005180B8}" type="presOf" srcId="{0FC228C9-7515-4409-95A9-2A8C3719D26E}" destId="{0CFBBD36-0BEC-4264-83D1-690919609925}" srcOrd="0" destOrd="0" presId="urn:microsoft.com/office/officeart/2005/8/layout/process4"/>
    <dgm:cxn modelId="{5D782123-4254-4832-BC2F-FFF15A2A556E}" srcId="{FD0747FB-6268-416E-B64C-CACDADE10E61}" destId="{E2C660AF-B411-4196-9A21-D14E09ACDC38}" srcOrd="0" destOrd="0" parTransId="{286A88F2-3E02-4EF0-B466-D1E955871CC4}" sibTransId="{2628C29D-6C2C-4ACA-A1E4-E39E8097AEF1}"/>
    <dgm:cxn modelId="{F1548FA4-6C54-4B42-B76A-B0FB62D4807C}" type="presOf" srcId="{FD0747FB-6268-416E-B64C-CACDADE10E61}" destId="{FA9AE15E-CA73-4FB5-AE1D-D5F1F2934BFE}" srcOrd="0" destOrd="0" presId="urn:microsoft.com/office/officeart/2005/8/layout/process4"/>
    <dgm:cxn modelId="{3F99DFDD-806F-4FC7-AB04-D740A053579E}" srcId="{FD0747FB-6268-416E-B64C-CACDADE10E61}" destId="{0FC228C9-7515-4409-95A9-2A8C3719D26E}" srcOrd="1" destOrd="0" parTransId="{E1992043-67CB-459E-A801-738044A410CA}" sibTransId="{4C2956DF-7400-47E9-A40F-4F08FC321673}"/>
    <dgm:cxn modelId="{F648F0D8-F838-4F56-97E0-D25FF8A96606}" type="presParOf" srcId="{FA9AE15E-CA73-4FB5-AE1D-D5F1F2934BFE}" destId="{84E5810D-1FBA-47D7-BC43-69755A52F266}" srcOrd="0" destOrd="0" presId="urn:microsoft.com/office/officeart/2005/8/layout/process4"/>
    <dgm:cxn modelId="{C78EB002-2280-4276-BCC4-CDE18624AEC0}" type="presParOf" srcId="{84E5810D-1FBA-47D7-BC43-69755A52F266}" destId="{0CFBBD36-0BEC-4264-83D1-690919609925}" srcOrd="0" destOrd="0" presId="urn:microsoft.com/office/officeart/2005/8/layout/process4"/>
    <dgm:cxn modelId="{A604CACC-DA6E-4EEE-BBFC-AEF17BF0D6A5}" type="presParOf" srcId="{FA9AE15E-CA73-4FB5-AE1D-D5F1F2934BFE}" destId="{7696788D-95F3-4999-9487-091DDB54AB0A}" srcOrd="1" destOrd="0" presId="urn:microsoft.com/office/officeart/2005/8/layout/process4"/>
    <dgm:cxn modelId="{98052C87-D01C-473E-A77F-84AA95B3BF6B}" type="presParOf" srcId="{FA9AE15E-CA73-4FB5-AE1D-D5F1F2934BFE}" destId="{F7ED6366-4256-469A-9A96-C927530E3D37}" srcOrd="2" destOrd="0" presId="urn:microsoft.com/office/officeart/2005/8/layout/process4"/>
    <dgm:cxn modelId="{3D260096-A749-41AA-B42B-9DD0F5F0458D}" type="presParOf" srcId="{F7ED6366-4256-469A-9A96-C927530E3D37}" destId="{517AF2F4-9452-4380-9A1C-B6AC1EEEF91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67707A-C4B0-4925-AC81-10FB04467D8E}">
      <dsp:nvSpPr>
        <dsp:cNvPr id="0" name=""/>
        <dsp:cNvSpPr/>
      </dsp:nvSpPr>
      <dsp:spPr>
        <a:xfrm>
          <a:off x="0" y="0"/>
          <a:ext cx="5611528" cy="312412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i="0" kern="1200" dirty="0" smtClean="0">
              <a:solidFill>
                <a:srgbClr val="C00000"/>
              </a:solidFill>
            </a:rPr>
            <a:t>Данная технология применялась в игровых, продуктивных, познавательных, коммуникативных видах деятельности. Детям давались дидактические игры: «От какого дерева листочек, «Сокровища гномов», «На что похожа фигура?», «Стиральные машинки», игровые упражнения «Как ходит Мишка» «Разложи круги», «Какая карточка была первой?»…</a:t>
          </a:r>
        </a:p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C00000"/>
              </a:solidFill>
            </a:rPr>
            <a:t>Применение данной технологии давала возможность воспитанникам легко запоминать разную информацию (стихи, цвета, формы…). Развивать творческое воображение, </a:t>
          </a:r>
          <a:r>
            <a:rPr lang="ru-RU" sz="1700" b="1" kern="1200" dirty="0" err="1" smtClean="0">
              <a:solidFill>
                <a:srgbClr val="C00000"/>
              </a:solidFill>
            </a:rPr>
            <a:t>фантазию,память</a:t>
          </a:r>
          <a:r>
            <a:rPr lang="ru-RU" sz="1700" b="1" kern="1200" dirty="0" smtClean="0">
              <a:solidFill>
                <a:srgbClr val="C00000"/>
              </a:solidFill>
            </a:rPr>
            <a:t>, логическое мышление.</a:t>
          </a:r>
          <a:endParaRPr lang="ru-RU" sz="1700" b="1" kern="1200" dirty="0">
            <a:solidFill>
              <a:srgbClr val="C00000"/>
            </a:solidFill>
          </a:endParaRPr>
        </a:p>
      </dsp:txBody>
      <dsp:txXfrm>
        <a:off x="0" y="0"/>
        <a:ext cx="5611528" cy="31241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FBBD36-0BEC-4264-83D1-690919609925}">
      <dsp:nvSpPr>
        <dsp:cNvPr id="0" name=""/>
        <dsp:cNvSpPr/>
      </dsp:nvSpPr>
      <dsp:spPr>
        <a:xfrm>
          <a:off x="0" y="1375861"/>
          <a:ext cx="6583680" cy="384843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chemeClr val="tx1"/>
              </a:solidFill>
            </a:rPr>
            <a:t>Использование данного метода применялось в игровой, художественной, познавательной, продуктивной деятельности детей.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chemeClr val="tx1"/>
              </a:solidFill>
            </a:rPr>
            <a:t>Воспитанникам давались различные игровые упражнения: «Чем похожи эти картинки?», «Найди предметы похожие на мяч» «Представь что ты собачка», «Что общего», «Назови одним словом», «Хорошо-плохо»…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chemeClr val="tx1"/>
              </a:solidFill>
            </a:rPr>
            <a:t>В ходе проведения данной методики у дошкольников развивалось нестандартное , логическое мышление, фантазия, творческое воображение, речь.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0" y="1375861"/>
        <a:ext cx="6583680" cy="3848431"/>
      </dsp:txXfrm>
    </dsp:sp>
    <dsp:sp modelId="{517AF2F4-9452-4380-9A1C-B6AC1EEEF910}">
      <dsp:nvSpPr>
        <dsp:cNvPr id="0" name=""/>
        <dsp:cNvSpPr/>
      </dsp:nvSpPr>
      <dsp:spPr>
        <a:xfrm rot="10800000">
          <a:off x="0" y="0"/>
          <a:ext cx="6583680" cy="1431364"/>
        </a:xfrm>
        <a:prstGeom prst="upArrowCallou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Синектика – это современный метод активизации знаний ребёнка, основанный на применении аналогий.</a:t>
          </a:r>
          <a:endParaRPr lang="ru-RU" sz="2000" b="1" kern="1200" dirty="0"/>
        </a:p>
      </dsp:txBody>
      <dsp:txXfrm rot="10800000">
        <a:off x="0" y="0"/>
        <a:ext cx="6583680" cy="9300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767D2-8B23-4C9E-9008-CF823B41F760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54032-1C97-40AE-8C9E-45CDDBA263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594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54032-1C97-40AE-8C9E-45CDDBA263F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350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16D52-1334-4A49-A23E-ABF4ED82AB66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DA60-6442-4348-A9F5-467EE40ED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457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16D52-1334-4A49-A23E-ABF4ED82AB66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DA60-6442-4348-A9F5-467EE40ED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842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16D52-1334-4A49-A23E-ABF4ED82AB66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DA60-6442-4348-A9F5-467EE40ED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898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16D52-1334-4A49-A23E-ABF4ED82AB66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DA60-6442-4348-A9F5-467EE40ED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5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16D52-1334-4A49-A23E-ABF4ED82AB66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DA60-6442-4348-A9F5-467EE40ED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416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16D52-1334-4A49-A23E-ABF4ED82AB66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DA60-6442-4348-A9F5-467EE40ED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026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16D52-1334-4A49-A23E-ABF4ED82AB66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DA60-6442-4348-A9F5-467EE40ED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79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16D52-1334-4A49-A23E-ABF4ED82AB66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DA60-6442-4348-A9F5-467EE40ED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745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16D52-1334-4A49-A23E-ABF4ED82AB66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DA60-6442-4348-A9F5-467EE40ED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70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16D52-1334-4A49-A23E-ABF4ED82AB66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DA60-6442-4348-A9F5-467EE40ED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181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16D52-1334-4A49-A23E-ABF4ED82AB66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DDA60-6442-4348-A9F5-467EE40ED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855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16D52-1334-4A49-A23E-ABF4ED82AB66}" type="datetimeFigureOut">
              <a:rPr lang="ru-RU" smtClean="0"/>
              <a:t>30.04.2022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DDA60-6442-4348-A9F5-467EE40ED9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89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2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6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5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32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31.jpg"/><Relationship Id="rId4" Type="http://schemas.openxmlformats.org/officeDocument/2006/relationships/diagramLayout" Target="../diagrams/layout3.xml"/><Relationship Id="rId9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91732" y="304449"/>
            <a:ext cx="10515600" cy="235212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ln>
                  <a:solidFill>
                    <a:srgbClr val="FFC000"/>
                  </a:solidFill>
                </a:ln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инновационных технологий для развития креативного мышления детей раннего дошкольного возраста»</a:t>
            </a:r>
            <a:endParaRPr lang="ru-RU" sz="4800" b="1" dirty="0">
              <a:ln>
                <a:solidFill>
                  <a:srgbClr val="FFC000"/>
                </a:solidFill>
              </a:ln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689558" y="3551722"/>
            <a:ext cx="5245033" cy="1171141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ru-RU" i="1" dirty="0" smtClean="0">
                <a:solidFill>
                  <a:srgbClr val="002060"/>
                </a:solidFill>
              </a:rPr>
              <a:t>Докладчик: воспитатель Д/С №51 «Улыбка» - филиала АН ДОО «</a:t>
            </a:r>
            <a:r>
              <a:rPr lang="ru-RU" i="1" dirty="0" err="1" smtClean="0">
                <a:solidFill>
                  <a:srgbClr val="002060"/>
                </a:solidFill>
              </a:rPr>
              <a:t>Алмазик</a:t>
            </a:r>
            <a:r>
              <a:rPr lang="ru-RU" i="1" dirty="0" smtClean="0">
                <a:solidFill>
                  <a:srgbClr val="002060"/>
                </a:solidFill>
              </a:rPr>
              <a:t>»</a:t>
            </a:r>
          </a:p>
          <a:p>
            <a:pPr>
              <a:spcBef>
                <a:spcPts val="0"/>
              </a:spcBef>
            </a:pPr>
            <a:r>
              <a:rPr lang="ru-RU" i="1" dirty="0" smtClean="0">
                <a:solidFill>
                  <a:srgbClr val="002060"/>
                </a:solidFill>
              </a:rPr>
              <a:t>Насирова </a:t>
            </a:r>
            <a:r>
              <a:rPr lang="ru-RU" i="1" dirty="0">
                <a:solidFill>
                  <a:srgbClr val="002060"/>
                </a:solidFill>
              </a:rPr>
              <a:t>А</a:t>
            </a:r>
            <a:r>
              <a:rPr lang="ru-RU" i="1" dirty="0" smtClean="0">
                <a:solidFill>
                  <a:srgbClr val="002060"/>
                </a:solidFill>
              </a:rPr>
              <a:t>ида Байрам-</a:t>
            </a:r>
            <a:r>
              <a:rPr lang="ru-RU" i="1" dirty="0" err="1" smtClean="0">
                <a:solidFill>
                  <a:srgbClr val="002060"/>
                </a:solidFill>
              </a:rPr>
              <a:t>кызы</a:t>
            </a:r>
            <a:endParaRPr lang="ru-RU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33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53" y="0"/>
            <a:ext cx="12199153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8008" y="182880"/>
            <a:ext cx="6631807" cy="25314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Технология проектной деятельности была применена для развития у воспитанников </a:t>
            </a:r>
            <a:r>
              <a:rPr lang="ru-RU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поисково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– познавательной  творческой деятельности связанной одной темой.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9133" y="3570973"/>
            <a:ext cx="6660682" cy="17229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Проектная деятельность дала возможность воспитанникам само реализоваться, проявить свою детскую инициативу, развивать творческое начало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и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достичь личностного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роста в доступных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им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формах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3255746" y="2753122"/>
            <a:ext cx="911993" cy="789272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065" y="327198"/>
            <a:ext cx="2435113" cy="20021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512" y="327198"/>
            <a:ext cx="2362958" cy="20021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889" y="2567516"/>
            <a:ext cx="2295581" cy="20622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900" y="2567516"/>
            <a:ext cx="2530989" cy="21010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6292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1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1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7" y="-297"/>
            <a:ext cx="12199153" cy="6858594"/>
          </a:xfrm>
          <a:prstGeom prst="rect">
            <a:avLst/>
          </a:prstGeom>
        </p:spPr>
      </p:pic>
      <p:sp>
        <p:nvSpPr>
          <p:cNvPr id="5" name="Стрелка вниз 4"/>
          <p:cNvSpPr/>
          <p:nvPr/>
        </p:nvSpPr>
        <p:spPr>
          <a:xfrm>
            <a:off x="3465631" y="1418949"/>
            <a:ext cx="467850" cy="465269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процесс 5"/>
          <p:cNvSpPr/>
          <p:nvPr/>
        </p:nvSpPr>
        <p:spPr>
          <a:xfrm>
            <a:off x="164997" y="1925782"/>
            <a:ext cx="7069119" cy="3379771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Для применения данной техники в НОД, продуктивной и игровой деятельности воспитанников применялся метод «Мозгового </a:t>
            </a:r>
            <a:r>
              <a:rPr lang="ru-RU" b="1" dirty="0">
                <a:solidFill>
                  <a:srgbClr val="002060"/>
                </a:solidFill>
              </a:rPr>
              <a:t>штурма». При создании проблемной ситуации </a:t>
            </a:r>
            <a:r>
              <a:rPr lang="ru-RU" b="1" dirty="0" smtClean="0">
                <a:solidFill>
                  <a:srgbClr val="002060"/>
                </a:solidFill>
              </a:rPr>
              <a:t> воспитанникам задавали ряд вопросов: </a:t>
            </a:r>
            <a:r>
              <a:rPr lang="ru-RU" b="1" dirty="0">
                <a:solidFill>
                  <a:srgbClr val="002060"/>
                </a:solidFill>
              </a:rPr>
              <a:t>«Кто стучится?» или «Что в мешочке?», «Кто в домике живет</a:t>
            </a:r>
            <a:r>
              <a:rPr lang="ru-RU" b="1" dirty="0" smtClean="0">
                <a:solidFill>
                  <a:srgbClr val="002060"/>
                </a:solidFill>
              </a:rPr>
              <a:t>?»,» Что у тебя получило собрать?»  при которых у детей формировался поиск </a:t>
            </a:r>
            <a:r>
              <a:rPr lang="ru-RU" b="1" dirty="0">
                <a:solidFill>
                  <a:srgbClr val="002060"/>
                </a:solidFill>
              </a:rPr>
              <a:t>оригинальных </a:t>
            </a:r>
            <a:r>
              <a:rPr lang="ru-RU" b="1" dirty="0" smtClean="0">
                <a:solidFill>
                  <a:srgbClr val="002060"/>
                </a:solidFill>
              </a:rPr>
              <a:t>идей, способность обсуждать </a:t>
            </a:r>
            <a:r>
              <a:rPr lang="ru-RU" b="1" dirty="0">
                <a:solidFill>
                  <a:srgbClr val="002060"/>
                </a:solidFill>
              </a:rPr>
              <a:t>проблемы и находить пути выхода из проблемных ситуаций, создавая при этом условия для развития мыслительной деятельности.</a:t>
            </a:r>
          </a:p>
        </p:txBody>
      </p:sp>
      <p:sp>
        <p:nvSpPr>
          <p:cNvPr id="8" name="Блок-схема: процесс 7"/>
          <p:cNvSpPr/>
          <p:nvPr/>
        </p:nvSpPr>
        <p:spPr>
          <a:xfrm>
            <a:off x="196512" y="110681"/>
            <a:ext cx="7010066" cy="1266703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ТРИЗ – теория решения изобразительных задач «Творчество во всём». Основным средством работы с детьми является педагогический поиск. В этой технике, ребёнок не получает готовую информацию, а учится самостоятельно её находить, без перегрузок.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2692" y="520952"/>
            <a:ext cx="2587637" cy="1940728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442" y="182626"/>
            <a:ext cx="2549090" cy="24726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9396" y="2838195"/>
            <a:ext cx="2317217" cy="2777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2527" y="2828341"/>
            <a:ext cx="2345831" cy="2787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044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6254" y="138545"/>
            <a:ext cx="6858000" cy="116378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В своей работе я применяю такую </a:t>
            </a:r>
            <a:r>
              <a:rPr lang="ru-RU" dirty="0" smtClean="0"/>
              <a:t>технологию, как </a:t>
            </a:r>
            <a:r>
              <a:rPr lang="ru-RU" dirty="0" err="1" smtClean="0"/>
              <a:t>Сендплей</a:t>
            </a:r>
            <a:r>
              <a:rPr lang="ru-RU" dirty="0" smtClean="0"/>
              <a:t> –это песочная терапия, которая даёт возможность ребёнку общаться с самим собой и снимать своё внутреннее напряжение.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6254" y="1828800"/>
            <a:ext cx="6858000" cy="33250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Данная технология была применена в продуктивной, игровой, экспериментальной, индивидуальной деятельности детей. Воспитанникам предлагалось нарисовать круги на мокром песке, лучики для солнышка, дождик,  пользуясь трафаретом слепить куличик для зверей, а также давалась самостоятельна деятельность. Играя с песком, рисуя на мокром песке, создавая из песка фигуры у воспитанников </a:t>
            </a:r>
            <a:r>
              <a:rPr lang="ru-RU" dirty="0"/>
              <a:t>появлялись способности проявлять выдумку, </a:t>
            </a:r>
            <a:r>
              <a:rPr lang="ru-RU" dirty="0" smtClean="0"/>
              <a:t>воображение, творчество </a:t>
            </a:r>
            <a:r>
              <a:rPr lang="ru-RU" dirty="0"/>
              <a:t>и фантазию</a:t>
            </a:r>
            <a:r>
              <a:rPr lang="ru-RU" dirty="0" smtClean="0"/>
              <a:t>. У детей формировались познавательные процессы, тактильно - эстетическая чувствительность.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254" y="48491"/>
            <a:ext cx="2719052" cy="2395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4879" y="-2330"/>
            <a:ext cx="2597121" cy="26093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3399" y="2444427"/>
            <a:ext cx="2700762" cy="2810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5811" y="2436585"/>
            <a:ext cx="2700762" cy="2725148"/>
          </a:xfrm>
          <a:prstGeom prst="rect">
            <a:avLst/>
          </a:prstGeom>
        </p:spPr>
      </p:pic>
      <p:sp>
        <p:nvSpPr>
          <p:cNvPr id="9" name="Стрелка вниз 8"/>
          <p:cNvSpPr/>
          <p:nvPr/>
        </p:nvSpPr>
        <p:spPr>
          <a:xfrm>
            <a:off x="3595254" y="1332668"/>
            <a:ext cx="561110" cy="4657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43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56029159"/>
              </p:ext>
            </p:extLst>
          </p:nvPr>
        </p:nvGraphicFramePr>
        <p:xfrm>
          <a:off x="202132" y="4104026"/>
          <a:ext cx="6025414" cy="1189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9190" y="390088"/>
            <a:ext cx="2618073" cy="20592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8283" y="3174938"/>
            <a:ext cx="2681532" cy="20111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06047" y="2639662"/>
            <a:ext cx="1991874" cy="26542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552" y="110688"/>
            <a:ext cx="2315829" cy="26204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2132" y="110688"/>
            <a:ext cx="6400800" cy="155170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rgbClr val="002060"/>
                </a:solidFill>
              </a:rPr>
              <a:t>Сказкотерапия</a:t>
            </a:r>
            <a:r>
              <a:rPr lang="ru-RU" b="1" dirty="0">
                <a:solidFill>
                  <a:srgbClr val="002060"/>
                </a:solidFill>
              </a:rPr>
              <a:t> – это интегрированная деятельность, в которой действия придуманных ситуаций связаны с реальным общением, которое направленно на самостоятельность, активность, творчество, регулирование ребёнком собственного состояния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3063388" y="1662398"/>
            <a:ext cx="678288" cy="634848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8886" y="2297245"/>
            <a:ext cx="6465174" cy="31696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rgbClr val="002060"/>
                </a:solidFill>
              </a:rPr>
              <a:t>Данная технология применялась в игровой, театрализованной, </a:t>
            </a:r>
            <a:r>
              <a:rPr lang="ru-RU" b="1" dirty="0" smtClean="0">
                <a:solidFill>
                  <a:srgbClr val="002060"/>
                </a:solidFill>
              </a:rPr>
              <a:t>художественно - эстетической,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 продуктивной </a:t>
            </a:r>
            <a:r>
              <a:rPr lang="ru-RU" b="1" dirty="0" smtClean="0">
                <a:solidFill>
                  <a:srgbClr val="002060"/>
                </a:solidFill>
              </a:rPr>
              <a:t>деятельности детей. </a:t>
            </a:r>
            <a:r>
              <a:rPr lang="ru-RU" b="1" dirty="0">
                <a:solidFill>
                  <a:srgbClr val="002060"/>
                </a:solidFill>
              </a:rPr>
              <a:t>При применении сказкотерапии воспитанникам давались возможности изменить ситуацию и характер персонажей в сказках </a:t>
            </a:r>
            <a:r>
              <a:rPr lang="ru-RU" b="1" dirty="0" smtClean="0">
                <a:solidFill>
                  <a:srgbClr val="002060"/>
                </a:solidFill>
              </a:rPr>
              <a:t>«Репка», «Колобок</a:t>
            </a:r>
            <a:r>
              <a:rPr lang="ru-RU" b="1" dirty="0">
                <a:solidFill>
                  <a:srgbClr val="002060"/>
                </a:solidFill>
              </a:rPr>
              <a:t>», «Теремок», «Курочка Ряба», добавить в сказку другие персонажи, придумать продолжение сказки или новую сказку.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Выполняя данные игровые упражнения у воспитанников раскрывался творческий потенциал, развивалась фантазия образное мировосприятие, речь.</a:t>
            </a:r>
          </a:p>
        </p:txBody>
      </p:sp>
    </p:spTree>
    <p:extLst>
      <p:ext uri="{BB962C8B-B14F-4D97-AF65-F5344CB8AC3E}">
        <p14:creationId xmlns:p14="http://schemas.microsoft.com/office/powerpoint/2010/main" val="6871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2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7" y="-297"/>
            <a:ext cx="12199153" cy="6858594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29233728"/>
              </p:ext>
            </p:extLst>
          </p:nvPr>
        </p:nvGraphicFramePr>
        <p:xfrm>
          <a:off x="173256" y="2240736"/>
          <a:ext cx="5611528" cy="31241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63650" y="426555"/>
            <a:ext cx="2457384" cy="18430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9775" y="344516"/>
            <a:ext cx="2319018" cy="1868752"/>
          </a:xfrm>
          <a:prstGeom prst="rect">
            <a:avLst/>
          </a:prstGeom>
        </p:spPr>
      </p:pic>
      <p:pic>
        <p:nvPicPr>
          <p:cNvPr id="8" name="Picture 3" descr="H:\фото группа\IMG_20200311_15464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5663395" y="432684"/>
            <a:ext cx="2489325" cy="1903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43354" y="2984541"/>
            <a:ext cx="2304765" cy="17285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06580" y="2907444"/>
            <a:ext cx="2002956" cy="2530059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5400000">
            <a:off x="7636849" y="2907521"/>
            <a:ext cx="2646035" cy="1984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13731" y="139622"/>
            <a:ext cx="5671053" cy="16891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b="1" dirty="0">
                <a:solidFill>
                  <a:srgbClr val="7030A0"/>
                </a:solidFill>
                <a:latin typeface="Helvetica" panose="020B0604020202020204" pitchFamily="34" charset="0"/>
              </a:rPr>
              <a:t>Технология Эйдетика — одно из новейших развивающих направлений в педагогической науке и психологии, которое представляет собой уникальную методику, предназначенную для освоения детьми навыков образного мышления.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2736703" y="1828798"/>
            <a:ext cx="643805" cy="411937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47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7" y="-297"/>
            <a:ext cx="12199153" cy="6858594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665586566"/>
              </p:ext>
            </p:extLst>
          </p:nvPr>
        </p:nvGraphicFramePr>
        <p:xfrm>
          <a:off x="134754" y="163630"/>
          <a:ext cx="6583680" cy="5226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940" y="163630"/>
            <a:ext cx="1944304" cy="25410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40" y="163630"/>
            <a:ext cx="1973964" cy="26319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940" y="2868627"/>
            <a:ext cx="1944304" cy="25215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5"/>
          <a:stretch/>
        </p:blipFill>
        <p:spPr>
          <a:xfrm>
            <a:off x="9692640" y="2959508"/>
            <a:ext cx="1973964" cy="243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2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53" y="-594"/>
            <a:ext cx="12199153" cy="6858594"/>
          </a:xfrm>
          <a:prstGeom prst="rect">
            <a:avLst/>
          </a:prstGeom>
        </p:spPr>
      </p:pic>
      <p:sp>
        <p:nvSpPr>
          <p:cNvPr id="3" name="Блок-схема: процесс 2"/>
          <p:cNvSpPr/>
          <p:nvPr/>
        </p:nvSpPr>
        <p:spPr>
          <a:xfrm>
            <a:off x="279133" y="202131"/>
            <a:ext cx="6699183" cy="1039528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Так как для развития всех видов деятельности ведущую роль играет игра, в своей практике я использовала технологию </a:t>
            </a:r>
            <a:r>
              <a:rPr lang="ru-RU" b="1" dirty="0" err="1" smtClean="0">
                <a:solidFill>
                  <a:srgbClr val="002060"/>
                </a:solidFill>
              </a:rPr>
              <a:t>Игротерапии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3172967" y="1241659"/>
            <a:ext cx="715639" cy="664142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65760" y="1905800"/>
            <a:ext cx="6612556" cy="34836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С воспитанниками были проведены следующие игры: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«Собери паровозик, самолёт, машинку» (с применением блоков </a:t>
            </a:r>
            <a:r>
              <a:rPr lang="ru-RU" sz="2000" b="1" dirty="0" err="1">
                <a:solidFill>
                  <a:srgbClr val="002060"/>
                </a:solidFill>
              </a:rPr>
              <a:t>Д</a:t>
            </a:r>
            <a:r>
              <a:rPr lang="ru-RU" sz="2000" b="1" dirty="0" err="1" smtClean="0">
                <a:solidFill>
                  <a:srgbClr val="002060"/>
                </a:solidFill>
              </a:rPr>
              <a:t>ьёнеша</a:t>
            </a:r>
            <a:r>
              <a:rPr lang="ru-RU" sz="2000" b="1" dirty="0" smtClean="0">
                <a:solidFill>
                  <a:srgbClr val="002060"/>
                </a:solidFill>
              </a:rPr>
              <a:t>), «Составь сказку о игрушках», «Отгадай загадку», «Опиши игрушку».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Также в игровой форме были заучены стихотворения А. </a:t>
            </a:r>
            <a:r>
              <a:rPr lang="ru-RU" sz="2000" b="1" dirty="0" err="1" smtClean="0">
                <a:solidFill>
                  <a:srgbClr val="002060"/>
                </a:solidFill>
              </a:rPr>
              <a:t>Барто</a:t>
            </a:r>
            <a:r>
              <a:rPr lang="ru-RU" sz="2000" b="1" dirty="0" smtClean="0">
                <a:solidFill>
                  <a:srgbClr val="002060"/>
                </a:solidFill>
              </a:rPr>
              <a:t> «Бычок», «Мишка», «Мячик», «Лягушата», «Козлёнок»..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Применение </a:t>
            </a:r>
            <a:r>
              <a:rPr lang="ru-RU" sz="2000" b="1" dirty="0" err="1" smtClean="0">
                <a:solidFill>
                  <a:srgbClr val="002060"/>
                </a:solidFill>
              </a:rPr>
              <a:t>игротерапии</a:t>
            </a:r>
            <a:r>
              <a:rPr lang="ru-RU" sz="2000" b="1" dirty="0" smtClean="0">
                <a:solidFill>
                  <a:srgbClr val="002060"/>
                </a:solidFill>
              </a:rPr>
              <a:t> позволило развивать у детей познавательную активность, творческое мышление, память, внимание, речь.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55252" y="386652"/>
            <a:ext cx="2367815" cy="17758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78102" y="2793830"/>
            <a:ext cx="2250342" cy="17622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95264" y="2879849"/>
            <a:ext cx="2438448" cy="19154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354" y="116112"/>
            <a:ext cx="1789141" cy="23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5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53" y="-43314"/>
            <a:ext cx="1219915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1911" y="96253"/>
            <a:ext cx="6567272" cy="15111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0" dirty="0" smtClean="0">
                <a:solidFill>
                  <a:schemeClr val="bg2">
                    <a:lumMod val="10000"/>
                  </a:schemeClr>
                </a:solidFill>
                <a:effectLst/>
                <a:latin typeface="Open Sans"/>
              </a:rPr>
              <a:t>Мнемотехника - в переводе с греческого - «искусство запоминания». Это система методов и приёмов, </a:t>
            </a:r>
            <a:r>
              <a:rPr lang="ru-RU" sz="1600" b="1" i="0" dirty="0" smtClean="0">
                <a:solidFill>
                  <a:schemeClr val="bg2">
                    <a:lumMod val="10000"/>
                  </a:schemeClr>
                </a:solidFill>
                <a:effectLst/>
                <a:latin typeface="Open Sans"/>
              </a:rPr>
              <a:t>облегчающих запоминание нужной информации и увеличивающий объём памяти ребёнка и уровень креативности</a:t>
            </a:r>
            <a:endParaRPr lang="ru-RU" sz="16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2842843" y="1607419"/>
            <a:ext cx="757006" cy="539016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31911" y="2146434"/>
            <a:ext cx="6567272" cy="32291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В практике данная методика была применена в художественно-эстетической, творческой, познавательной деятельности. Воспитанникам давались мнемосхемы сказок «Репка», «Колобок», «Теремок», стихотворений «Мишка», «Зайка», «Бычок», в которых дети должны были воспроизводить текстовую сказку или стихотворение используя данные схемы. А так же были проведены упражнения на правильность составления мнемосхем сказок, стихотворений их вырезанных картинок.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Применение данной техники позволило развивать у детей память, речь, творческое мышление и фантазию.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93" y="163630"/>
            <a:ext cx="2223435" cy="2353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904" y="163630"/>
            <a:ext cx="2483319" cy="1947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911" y="2503033"/>
            <a:ext cx="2613614" cy="1960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99" y="2822136"/>
            <a:ext cx="2245895" cy="1927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6776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7" y="-297"/>
            <a:ext cx="1219915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2880" y="96253"/>
            <a:ext cx="6256421" cy="122067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Также в своей работе я использовала и</a:t>
            </a:r>
            <a:r>
              <a:rPr lang="ru-RU" b="1" dirty="0" smtClean="0">
                <a:solidFill>
                  <a:srgbClr val="002060"/>
                </a:solidFill>
              </a:rPr>
              <a:t>зобразительную продуктивную </a:t>
            </a:r>
            <a:r>
              <a:rPr lang="ru-RU" b="1" dirty="0" smtClean="0">
                <a:solidFill>
                  <a:srgbClr val="002060"/>
                </a:solidFill>
              </a:rPr>
              <a:t>деятельность с использованием нетрадиционных техник </a:t>
            </a:r>
            <a:r>
              <a:rPr lang="ru-RU" b="1" dirty="0" smtClean="0">
                <a:solidFill>
                  <a:srgbClr val="002060"/>
                </a:solidFill>
              </a:rPr>
              <a:t>рисования, которая </a:t>
            </a:r>
            <a:r>
              <a:rPr lang="ru-RU" b="1" dirty="0" smtClean="0">
                <a:solidFill>
                  <a:srgbClr val="002060"/>
                </a:solidFill>
              </a:rPr>
              <a:t>является наиболее благоприятной для креативного развития детей.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3003081" y="1328584"/>
            <a:ext cx="616017" cy="433137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процесс 6"/>
          <p:cNvSpPr/>
          <p:nvPr/>
        </p:nvSpPr>
        <p:spPr>
          <a:xfrm>
            <a:off x="193887" y="1773382"/>
            <a:ext cx="6256421" cy="3600218"/>
          </a:xfrm>
          <a:prstGeom prst="flowChart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С </a:t>
            </a:r>
            <a:r>
              <a:rPr lang="ru-RU" b="1" dirty="0" smtClean="0">
                <a:solidFill>
                  <a:srgbClr val="002060"/>
                </a:solidFill>
              </a:rPr>
              <a:t>воспитанниками были проведены нетрадиционные </a:t>
            </a:r>
            <a:r>
              <a:rPr lang="ru-RU" b="1" dirty="0" smtClean="0">
                <a:solidFill>
                  <a:srgbClr val="002060"/>
                </a:solidFill>
              </a:rPr>
              <a:t>техники рисования как: печать </a:t>
            </a:r>
            <a:r>
              <a:rPr lang="ru-RU" b="1" dirty="0" smtClean="0">
                <a:solidFill>
                  <a:srgbClr val="002060"/>
                </a:solidFill>
              </a:rPr>
              <a:t>поролоном «Нарисуем геометрические фигуры», «Разноцветная радуга», </a:t>
            </a:r>
            <a:r>
              <a:rPr lang="ru-RU" b="1" dirty="0" smtClean="0">
                <a:solidFill>
                  <a:srgbClr val="002060"/>
                </a:solidFill>
              </a:rPr>
              <a:t>печать </a:t>
            </a:r>
            <a:r>
              <a:rPr lang="ru-RU" b="1" dirty="0" smtClean="0">
                <a:solidFill>
                  <a:srgbClr val="002060"/>
                </a:solidFill>
              </a:rPr>
              <a:t>пробками: «Маленькие рыбки» «Змейка», </a:t>
            </a:r>
            <a:r>
              <a:rPr lang="ru-RU" b="1" dirty="0" smtClean="0">
                <a:solidFill>
                  <a:srgbClr val="002060"/>
                </a:solidFill>
              </a:rPr>
              <a:t>отпечатки </a:t>
            </a:r>
            <a:r>
              <a:rPr lang="ru-RU" b="1" dirty="0" smtClean="0">
                <a:solidFill>
                  <a:srgbClr val="002060"/>
                </a:solidFill>
              </a:rPr>
              <a:t>листьев «Осенние листья», «Лебедь», </a:t>
            </a:r>
            <a:r>
              <a:rPr lang="ru-RU" b="1" dirty="0" smtClean="0">
                <a:solidFill>
                  <a:srgbClr val="002060"/>
                </a:solidFill>
              </a:rPr>
              <a:t>рисунки из </a:t>
            </a:r>
            <a:r>
              <a:rPr lang="ru-RU" b="1" dirty="0" smtClean="0">
                <a:solidFill>
                  <a:srgbClr val="002060"/>
                </a:solidFill>
              </a:rPr>
              <a:t>ладошек: «Подводный мир» «Букет цветов», </a:t>
            </a:r>
            <a:r>
              <a:rPr lang="ru-RU" b="1" dirty="0" smtClean="0">
                <a:solidFill>
                  <a:srgbClr val="002060"/>
                </a:solidFill>
              </a:rPr>
              <a:t>рисование ватными </a:t>
            </a:r>
            <a:r>
              <a:rPr lang="ru-RU" b="1" dirty="0" smtClean="0">
                <a:solidFill>
                  <a:srgbClr val="002060"/>
                </a:solidFill>
              </a:rPr>
              <a:t>палочками: «Цыплёнок», «Цветочек» </a:t>
            </a:r>
            <a:r>
              <a:rPr lang="ru-RU" b="1" dirty="0" smtClean="0">
                <a:solidFill>
                  <a:srgbClr val="002060"/>
                </a:solidFill>
              </a:rPr>
              <a:t>пальчиковыми </a:t>
            </a:r>
            <a:r>
              <a:rPr lang="ru-RU" b="1" dirty="0" smtClean="0">
                <a:solidFill>
                  <a:srgbClr val="002060"/>
                </a:solidFill>
              </a:rPr>
              <a:t>красками «Дождик кап-кап», «Одуванчик» ….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Применение данной технологии позволило расширить </a:t>
            </a:r>
            <a:r>
              <a:rPr lang="ru-RU" b="1" dirty="0">
                <a:solidFill>
                  <a:srgbClr val="002060"/>
                </a:solidFill>
              </a:rPr>
              <a:t>сферу возможностей </a:t>
            </a:r>
            <a:r>
              <a:rPr lang="ru-RU" b="1" dirty="0" smtClean="0">
                <a:solidFill>
                  <a:srgbClr val="002060"/>
                </a:solidFill>
              </a:rPr>
              <a:t>детей, обеспечить развитие творческого  воображения </a:t>
            </a:r>
            <a:r>
              <a:rPr lang="ru-RU" b="1" dirty="0">
                <a:solidFill>
                  <a:srgbClr val="002060"/>
                </a:solidFill>
              </a:rPr>
              <a:t>и </a:t>
            </a:r>
            <a:r>
              <a:rPr lang="ru-RU" b="1" dirty="0" smtClean="0">
                <a:solidFill>
                  <a:srgbClr val="002060"/>
                </a:solidFill>
              </a:rPr>
              <a:t>фантазии.</a:t>
            </a:r>
            <a:endParaRPr lang="ru-RU" b="1" dirty="0">
              <a:solidFill>
                <a:srgbClr val="002060"/>
              </a:solidFill>
            </a:endParaRPr>
          </a:p>
          <a:p>
            <a:pPr algn="just"/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059" y="177466"/>
            <a:ext cx="1790299" cy="2363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79" y="177465"/>
            <a:ext cx="1742173" cy="23636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519" y="1104990"/>
            <a:ext cx="1828599" cy="26745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667" y="2909384"/>
            <a:ext cx="1997122" cy="24642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3" b="12444"/>
          <a:stretch/>
        </p:blipFill>
        <p:spPr>
          <a:xfrm>
            <a:off x="10225919" y="2718830"/>
            <a:ext cx="1882510" cy="24170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41488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55" y="110836"/>
            <a:ext cx="11762509" cy="2008909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После применения инновационных технологий в практической деятельности с воспитанниками, для </a:t>
            </a:r>
            <a:r>
              <a:rPr lang="ru-RU" sz="2000" b="1" i="1" dirty="0">
                <a:solidFill>
                  <a:srgbClr val="002060"/>
                </a:solidFill>
              </a:rPr>
              <a:t>диагностики креативного мышления детей раннего </a:t>
            </a:r>
            <a:r>
              <a:rPr lang="ru-RU" sz="2000" b="1" i="1" dirty="0" smtClean="0">
                <a:solidFill>
                  <a:srgbClr val="002060"/>
                </a:solidFill>
              </a:rPr>
              <a:t>возраста на завершающем этапе работы </a:t>
            </a:r>
            <a:r>
              <a:rPr lang="ru-RU" sz="2000" b="1" i="1" dirty="0">
                <a:solidFill>
                  <a:srgbClr val="002060"/>
                </a:solidFill>
              </a:rPr>
              <a:t>была </a:t>
            </a:r>
            <a:r>
              <a:rPr lang="ru-RU" sz="2000" b="1" i="1" dirty="0" smtClean="0">
                <a:solidFill>
                  <a:srgbClr val="002060"/>
                </a:solidFill>
              </a:rPr>
              <a:t>снова применена </a:t>
            </a:r>
            <a:r>
              <a:rPr lang="ru-RU" sz="2000" b="1" i="1" dirty="0">
                <a:solidFill>
                  <a:srgbClr val="002060"/>
                </a:solidFill>
              </a:rPr>
              <a:t>методика В. Синельниковой, В. Кудрявцевой «Солнце в комнате», которая  была направлена на выявление способностей ребенка к преобразованию "нереального" в "реальное" в контексте заданной ситуации путем устранения несоответствия. </a:t>
            </a:r>
            <a:br>
              <a:rPr lang="ru-RU" sz="2000" b="1" i="1" dirty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Результаты диагностики представлены в </a:t>
            </a:r>
            <a:r>
              <a:rPr lang="ru-RU" sz="2000" b="1" i="1" dirty="0" smtClean="0">
                <a:solidFill>
                  <a:srgbClr val="002060"/>
                </a:solidFill>
              </a:rPr>
              <a:t>диаграмме.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899261155"/>
              </p:ext>
            </p:extLst>
          </p:nvPr>
        </p:nvGraphicFramePr>
        <p:xfrm>
          <a:off x="1399309" y="2009205"/>
          <a:ext cx="5848926" cy="3394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9060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92505" y="1501542"/>
            <a:ext cx="11154945" cy="4321742"/>
          </a:xfrm>
        </p:spPr>
        <p:txBody>
          <a:bodyPr>
            <a:noAutofit/>
          </a:bodyPr>
          <a:lstStyle/>
          <a:p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истории дошкольной педагогики весьма актуальна тема разностороннего воспитания человека уже в самом начале его пути, а именно в раннем возрасте.</a:t>
            </a:r>
            <a:r>
              <a:rPr lang="ru-RU" sz="2400" b="0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	Очень часто звучат призывы к развитию креативности с детства. Практически все развивающие центры и детские сады обращают особое внимание на формирование этой способности для детей начиная с раннего возраста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креативного творчества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всегда была одной из актуальных. Современное общество имеет потребность в творческой личности. Многие способности и чувства, которыми наделяет нас природа, к сожалению, остаются недостаточно развитыми и не раскрытыми, а значит, и нереализованными в будущей жизни. Поэтому развитие 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креативных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способностей  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одной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главных задач дошкольного воспитания.</a:t>
            </a:r>
            <a:b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838728" y="104776"/>
            <a:ext cx="10515600" cy="1500187"/>
          </a:xfrm>
        </p:spPr>
        <p:txBody>
          <a:bodyPr>
            <a:prstTxWarp prst="textTriangleInverted">
              <a:avLst/>
            </a:prstTxWarp>
            <a:normAutofit/>
          </a:bodyPr>
          <a:lstStyle/>
          <a:p>
            <a:pPr algn="ctr"/>
            <a:r>
              <a:rPr lang="ru-RU" sz="7200" dirty="0" smtClean="0">
                <a:solidFill>
                  <a:srgbClr val="00B050"/>
                </a:solidFill>
              </a:rPr>
              <a:t>АКТУАЛЬНОСТЬ</a:t>
            </a:r>
            <a:endParaRPr lang="ru-RU" sz="7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2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0218" y="365125"/>
            <a:ext cx="10993582" cy="4761057"/>
          </a:xfrm>
        </p:spPr>
        <p:txBody>
          <a:bodyPr>
            <a:noAutofit/>
          </a:bodyPr>
          <a:lstStyle/>
          <a:p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</a:rPr>
              <a:t>На основании </a:t>
            </a: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</a:rPr>
              <a:t>проведённой диагностики можно </a:t>
            </a:r>
            <a:r>
              <a:rPr lang="ru-RU" sz="3600" b="1" i="1" dirty="0">
                <a:solidFill>
                  <a:schemeClr val="accent6">
                    <a:lumMod val="50000"/>
                  </a:schemeClr>
                </a:solidFill>
              </a:rPr>
              <a:t>увидеть, что у воспитанников группы раннего возраста вырос уровень </a:t>
            </a:r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</a:rPr>
              <a:t>способностей к преобразованию 25% детей научились давать конструктивный, сложный ответ (прятать солнышко в комнате не убирая его из рисунка), у 50 % детей могут формально устранить несоответствие в рисунке( сделав солнышко лампочкой или тортом) и лишь 25% воспитанников затрудняются ответить на вопрос.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9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7" y="-297"/>
            <a:ext cx="12199153" cy="68585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5878" y="1068405"/>
            <a:ext cx="11993078" cy="374422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7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спользование инновационных </a:t>
            </a:r>
            <a:r>
              <a:rPr lang="ru-RU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 </a:t>
            </a:r>
            <a:r>
              <a:rPr lang="ru-RU" sz="27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имело </a:t>
            </a:r>
            <a:r>
              <a:rPr lang="ru-RU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практическое значение </a:t>
            </a:r>
            <a:r>
              <a:rPr lang="ru-RU" sz="27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качества дошкольного </a:t>
            </a:r>
            <a:r>
              <a:rPr lang="ru-RU" sz="27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и </a:t>
            </a:r>
            <a:r>
              <a:rPr lang="ru-RU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формирования </a:t>
            </a:r>
            <a:r>
              <a:rPr lang="ru-RU" sz="27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креативного мышления воспитанников. </a:t>
            </a:r>
            <a:r>
              <a:rPr lang="ru-RU" sz="27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</a:t>
            </a:r>
            <a:r>
              <a:rPr lang="ru-RU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направлении новых инновационных технологий, а также использование уже зарекомендовавших себя технологий, является наиболее эффективным и действующим методом для </a:t>
            </a:r>
            <a:r>
              <a:rPr lang="ru-RU" sz="27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креативного мышления ребенка.</a:t>
            </a:r>
            <a:br>
              <a:rPr lang="ru-RU" sz="27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деятельность является находкой для современных педагогов ДОУ. Каждый воспитатель и ребёнок выступает в роли творца. Новые приёмы и методы воспитания, современные технологии обеспечивают саморазвитие личности ребёнка и его креативности , а также профессиональную самореализацию педагогов.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947352" y="664143"/>
            <a:ext cx="10515600" cy="481264"/>
          </a:xfrm>
        </p:spPr>
        <p:txBody>
          <a:bodyPr>
            <a:prstTxWarp prst="textArchUp">
              <a:avLst/>
            </a:prstTxWarp>
            <a:normAutofit fontScale="25000" lnSpcReduction="20000"/>
          </a:bodyPr>
          <a:lstStyle/>
          <a:p>
            <a:endParaRPr lang="ru-RU" dirty="0" smtClean="0"/>
          </a:p>
          <a:p>
            <a:pPr algn="ctr"/>
            <a:r>
              <a:rPr lang="ru-RU" sz="28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ВЫВОД</a:t>
            </a:r>
            <a:endParaRPr lang="ru-RU" sz="28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0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7" y="-297"/>
            <a:ext cx="12199153" cy="68585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prstTxWarp prst="textArchDown">
              <a:avLst/>
            </a:prstTxWarp>
            <a:normAutofit/>
          </a:bodyPr>
          <a:lstStyle/>
          <a:p>
            <a:r>
              <a:rPr lang="ru-RU" sz="8800" b="1" dirty="0" smtClean="0">
                <a:solidFill>
                  <a:srgbClr val="FF0000"/>
                </a:solidFill>
              </a:rPr>
              <a:t>СПАСИБО ВСЕМ ЗА ВНИМАНИЕ!</a:t>
            </a:r>
            <a:endParaRPr lang="ru-RU" sz="88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34" y="2165684"/>
            <a:ext cx="4571577" cy="331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50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279131" y="202130"/>
            <a:ext cx="3753854" cy="186730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ЦЕЛЬ: </a:t>
            </a:r>
            <a:r>
              <a:rPr lang="ru-RU" sz="2000" i="1" dirty="0" smtClean="0">
                <a:solidFill>
                  <a:srgbClr val="7030A0"/>
                </a:solidFill>
              </a:rPr>
              <a:t>развитие креативного мышления детей раннего дошкольного возраста посредством использования инновационных технологий</a:t>
            </a:r>
            <a:endParaRPr lang="ru-RU" sz="2000" i="1" dirty="0">
              <a:solidFill>
                <a:srgbClr val="7030A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812631" y="279132"/>
            <a:ext cx="5370460" cy="179029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ЗАДАЧИ</a:t>
            </a:r>
            <a:endParaRPr lang="ru-RU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Стрелка вниз 5"/>
          <p:cNvSpPr/>
          <p:nvPr/>
        </p:nvSpPr>
        <p:spPr>
          <a:xfrm rot="2929460">
            <a:off x="3823489" y="1232579"/>
            <a:ext cx="756212" cy="2079153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с двумя усеченными соседними углами 6"/>
          <p:cNvSpPr/>
          <p:nvPr/>
        </p:nvSpPr>
        <p:spPr>
          <a:xfrm>
            <a:off x="356135" y="2550225"/>
            <a:ext cx="2882765" cy="1994680"/>
          </a:xfrm>
          <a:prstGeom prst="snip2Same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Формировать творческое мышление, целостную картину мира, устойчивый интерес к разным видам деятельности.</a:t>
            </a:r>
            <a:endParaRPr lang="ru-RU" b="1" dirty="0"/>
          </a:p>
        </p:txBody>
      </p:sp>
      <p:sp>
        <p:nvSpPr>
          <p:cNvPr id="8" name="Прямоугольник с двумя усеченными соседними углами 7"/>
          <p:cNvSpPr/>
          <p:nvPr/>
        </p:nvSpPr>
        <p:spPr>
          <a:xfrm>
            <a:off x="9258152" y="2666197"/>
            <a:ext cx="2734317" cy="2165685"/>
          </a:xfrm>
          <a:prstGeom prst="snip2Same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Воспитывать интерес к поисковой деятельности, стремление разрабатывать необычные варианты решения задач</a:t>
            </a:r>
            <a:endParaRPr lang="ru-RU" b="1" dirty="0"/>
          </a:p>
        </p:txBody>
      </p:sp>
      <p:sp>
        <p:nvSpPr>
          <p:cNvPr id="9" name="Прямоугольник с двумя усеченными соседними углами 8"/>
          <p:cNvSpPr/>
          <p:nvPr/>
        </p:nvSpPr>
        <p:spPr>
          <a:xfrm>
            <a:off x="6978508" y="2978594"/>
            <a:ext cx="2079057" cy="1699454"/>
          </a:xfrm>
          <a:prstGeom prst="snip2Same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111111"/>
                </a:solidFill>
                <a:latin typeface="Calibri" panose="020F0502020204030204" pitchFamily="34" charset="0"/>
              </a:rPr>
              <a:t>развивать </a:t>
            </a:r>
            <a:r>
              <a:rPr lang="ru-RU" b="1" dirty="0" smtClean="0">
                <a:solidFill>
                  <a:srgbClr val="111111"/>
                </a:solidFill>
                <a:latin typeface="Calibri" panose="020F0502020204030204" pitchFamily="34" charset="0"/>
              </a:rPr>
              <a:t>творческое воображение, память, речь.</a:t>
            </a:r>
            <a:endParaRPr lang="ru-RU" b="1" dirty="0">
              <a:latin typeface="Calibri" panose="020F0502020204030204" pitchFamily="34" charset="0"/>
            </a:endParaRPr>
          </a:p>
        </p:txBody>
      </p:sp>
      <p:sp>
        <p:nvSpPr>
          <p:cNvPr id="10" name="Прямоугольник с двумя усеченными соседними углами 9"/>
          <p:cNvSpPr/>
          <p:nvPr/>
        </p:nvSpPr>
        <p:spPr>
          <a:xfrm>
            <a:off x="3397717" y="3195398"/>
            <a:ext cx="3421974" cy="2139561"/>
          </a:xfrm>
          <a:prstGeom prst="snip2Same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Совершенствовать способность </a:t>
            </a:r>
            <a:r>
              <a:rPr lang="ru-RU" b="1" dirty="0"/>
              <a:t>отслеживать тонкие причинно-следственные связи, видеть логические закономерности происходящих явлений и событий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5435044" y="1934678"/>
            <a:ext cx="617897" cy="1260720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9141576">
            <a:off x="9627962" y="1665434"/>
            <a:ext cx="600015" cy="1135540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7655112" y="2069432"/>
            <a:ext cx="548981" cy="881040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45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255" y="259882"/>
            <a:ext cx="11762071" cy="5043638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Что же такое Креативность?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>	</a:t>
            </a:r>
            <a:r>
              <a:rPr lang="ru-RU" sz="3000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2060"/>
                </a:solidFill>
              </a:rPr>
              <a:t>Креативность </a:t>
            </a:r>
            <a:r>
              <a:rPr lang="ru-RU" sz="3000" i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2060"/>
                </a:solidFill>
              </a:rPr>
              <a:t>неразрывно связана с творчеством. Под креативными способностями детей понимают “…комплексные возможности ребёнка в совершении деятельности и действия, направленные на созидание”. </a:t>
            </a:r>
            <a:r>
              <a:rPr lang="ru-RU" sz="3000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2060"/>
                </a:solidFill>
              </a:rPr>
              <a:t>					Креативность </a:t>
            </a:r>
            <a:r>
              <a:rPr lang="ru-RU" sz="3000" i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2060"/>
                </a:solidFill>
              </a:rPr>
              <a:t>охватывает некоторую совокупность мыслительных и личностных качеств, определяющую способность к творчеству. </a:t>
            </a:r>
            <a:r>
              <a:rPr lang="ru-RU" sz="3000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2060"/>
                </a:solidFill>
              </a:rPr>
              <a:t>								 	Воспитание </a:t>
            </a:r>
            <a:r>
              <a:rPr lang="ru-RU" sz="3000" i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002060"/>
                </a:solidFill>
              </a:rPr>
              <a:t> творческих способностей у детей будет эффективным лишь в том случае, если оно будет представлять собой целенаправленный процесс, в ходе которого будет решаться ряд частных педагогических задач, направленных на достижение конечной цели.</a:t>
            </a:r>
          </a:p>
        </p:txBody>
      </p:sp>
    </p:spTree>
    <p:extLst>
      <p:ext uri="{BB962C8B-B14F-4D97-AF65-F5344CB8AC3E}">
        <p14:creationId xmlns:p14="http://schemas.microsoft.com/office/powerpoint/2010/main" val="119402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6293" y="509504"/>
            <a:ext cx="8523973" cy="83803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требованиями креативности являются:</a:t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 rot="2339273">
            <a:off x="3002517" y="1069560"/>
            <a:ext cx="404647" cy="1386000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316325">
            <a:off x="8070355" y="1177607"/>
            <a:ext cx="993734" cy="11522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96456">
            <a:off x="5400467" y="1281215"/>
            <a:ext cx="993734" cy="1152244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84387" y="2408440"/>
            <a:ext cx="3282214" cy="202533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Развитие творческой личности, способной выходить за пределы известного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195228" y="2752824"/>
            <a:ext cx="3147461" cy="207905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Принятие нестандартных решений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7689420" y="2428508"/>
            <a:ext cx="3849026" cy="201500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</a:rPr>
              <a:t>Создание продукта, характеризующегося новизной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95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6982" y="171161"/>
            <a:ext cx="11859491" cy="2114839"/>
          </a:xfrm>
        </p:spPr>
        <p:txBody>
          <a:bodyPr>
            <a:noAutofit/>
          </a:bodyPr>
          <a:lstStyle/>
          <a:p>
            <a:r>
              <a:rPr lang="ru-RU" sz="2600" b="1" i="1" dirty="0" smtClean="0">
                <a:solidFill>
                  <a:srgbClr val="7030A0"/>
                </a:solidFill>
              </a:rPr>
              <a:t>Для диагностики креативного мышления детей раннего возраста была </a:t>
            </a:r>
            <a:r>
              <a:rPr lang="ru-RU" sz="2600" b="1" i="1" dirty="0">
                <a:solidFill>
                  <a:srgbClr val="7030A0"/>
                </a:solidFill>
              </a:rPr>
              <a:t>применена методика В. </a:t>
            </a:r>
            <a:r>
              <a:rPr lang="ru-RU" sz="2600" b="1" i="1" dirty="0" smtClean="0">
                <a:solidFill>
                  <a:srgbClr val="7030A0"/>
                </a:solidFill>
              </a:rPr>
              <a:t>Синельниковой, </a:t>
            </a:r>
            <a:r>
              <a:rPr lang="ru-RU" sz="2600" b="1" i="1" dirty="0">
                <a:solidFill>
                  <a:srgbClr val="7030A0"/>
                </a:solidFill>
              </a:rPr>
              <a:t>В. </a:t>
            </a:r>
            <a:r>
              <a:rPr lang="ru-RU" sz="2600" b="1" i="1" dirty="0" smtClean="0">
                <a:solidFill>
                  <a:srgbClr val="7030A0"/>
                </a:solidFill>
              </a:rPr>
              <a:t>Кудрявцевой «Солнце в комнате», </a:t>
            </a:r>
            <a:r>
              <a:rPr lang="ru-RU" sz="2600" b="1" i="1" dirty="0">
                <a:solidFill>
                  <a:srgbClr val="7030A0"/>
                </a:solidFill>
              </a:rPr>
              <a:t>которая  </a:t>
            </a:r>
            <a:r>
              <a:rPr lang="ru-RU" sz="2600" b="1" i="1" dirty="0" smtClean="0">
                <a:solidFill>
                  <a:srgbClr val="7030A0"/>
                </a:solidFill>
              </a:rPr>
              <a:t>была направлена на выявление </a:t>
            </a:r>
            <a:r>
              <a:rPr lang="ru-RU" sz="2600" b="1" i="1" dirty="0">
                <a:solidFill>
                  <a:srgbClr val="7030A0"/>
                </a:solidFill>
              </a:rPr>
              <a:t>способностей ребенка к преобразованию "нереального" в "реальное" в контексте заданной ситуации путем устранения несоответствия. </a:t>
            </a:r>
            <a:br>
              <a:rPr lang="ru-RU" sz="2600" b="1" i="1" dirty="0">
                <a:solidFill>
                  <a:srgbClr val="7030A0"/>
                </a:solidFill>
              </a:rPr>
            </a:br>
            <a:r>
              <a:rPr lang="ru-RU" sz="2600" b="1" i="1" dirty="0" smtClean="0">
                <a:solidFill>
                  <a:srgbClr val="7030A0"/>
                </a:solidFill>
              </a:rPr>
              <a:t>Результаты диагностики представлены в диаграмме</a:t>
            </a:r>
            <a:endParaRPr lang="ru-RU" sz="2600" b="1" i="1" dirty="0">
              <a:solidFill>
                <a:srgbClr val="7030A0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39247979"/>
              </p:ext>
            </p:extLst>
          </p:nvPr>
        </p:nvGraphicFramePr>
        <p:xfrm>
          <a:off x="1191492" y="2286000"/>
          <a:ext cx="6793344" cy="3075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0720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4127" y="143453"/>
            <a:ext cx="10515600" cy="5065857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002060"/>
                </a:solidFill>
              </a:rPr>
              <a:t>Проведённая методика по развитию креативного мышления детей раннего возраста показала недостаточный уровень способностей воспитанников к преобразованию. По показателям половина воспитанников 50% находятся на стадии поддержки (не могут дать ответ на задание, исправить ошибку. 38% воспитанников находятся на стадии самостоятельности и могут формально устранить несоответствие в рисунке. И </a:t>
            </a:r>
            <a:r>
              <a:rPr lang="ru-RU" sz="3200" i="1" dirty="0">
                <a:solidFill>
                  <a:srgbClr val="002060"/>
                </a:solidFill>
              </a:rPr>
              <a:t>л</a:t>
            </a:r>
            <a:r>
              <a:rPr lang="ru-RU" sz="3200" i="1" dirty="0" smtClean="0">
                <a:solidFill>
                  <a:srgbClr val="002060"/>
                </a:solidFill>
              </a:rPr>
              <a:t>ишь 12% детей имеют стадию инициативы (могут дать сложный, конструктивный ответ).</a:t>
            </a:r>
            <a:endParaRPr lang="ru-RU" sz="32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97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2131" y="365125"/>
            <a:ext cx="11867949" cy="4957646"/>
          </a:xfrm>
        </p:spPr>
        <p:txBody>
          <a:bodyPr>
            <a:normAutofit fontScale="90000"/>
          </a:bodyPr>
          <a:lstStyle/>
          <a:p>
            <a:pPr marR="180340"/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Для успешного развития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креативного мышления у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дошкольников были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применены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</a:rPr>
              <a:t>инновационные технологии.</a:t>
            </a:r>
            <a:r>
              <a:rPr lang="ru-RU" sz="3600" dirty="0">
                <a:solidFill>
                  <a:srgbClr val="7030A0"/>
                </a:solidFill>
                <a:latin typeface="Calibri"/>
              </a:rPr>
              <a:t/>
            </a:r>
            <a:br>
              <a:rPr lang="ru-RU" sz="3600" dirty="0">
                <a:solidFill>
                  <a:srgbClr val="7030A0"/>
                </a:solidFill>
                <a:latin typeface="Calibri"/>
              </a:rPr>
            </a:b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Инновационные технологии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</a:rPr>
              <a:t> - это система методов, способов обучения, воспитательных средств, направленных на достижение позитивного результата за счет динамических изменений в личностном развитии ребёнка в современных социокультурных условиях.</a:t>
            </a:r>
            <a:r>
              <a:rPr lang="ru-RU" sz="3600" dirty="0">
                <a:solidFill>
                  <a:srgbClr val="7030A0"/>
                </a:solidFill>
                <a:latin typeface="Calibri"/>
              </a:rPr>
              <a:t/>
            </a:r>
            <a:br>
              <a:rPr lang="ru-RU" sz="3600" dirty="0">
                <a:solidFill>
                  <a:srgbClr val="7030A0"/>
                </a:solidFill>
                <a:latin typeface="Calibri"/>
              </a:rPr>
            </a:b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94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25" y="-594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695" y="85994"/>
            <a:ext cx="10515600" cy="9246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Инновационные технологии используемые для креативного развития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270955" y="2532799"/>
            <a:ext cx="2695074" cy="974558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КРЕАТИВНОЕ РАЗВИТИЕ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Блок-схема: знак завершения 4"/>
          <p:cNvSpPr/>
          <p:nvPr/>
        </p:nvSpPr>
        <p:spPr>
          <a:xfrm>
            <a:off x="5407793" y="1096945"/>
            <a:ext cx="1260909" cy="567891"/>
          </a:xfrm>
          <a:prstGeom prst="flowChartTermina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ТРИЗ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Блок-схема: знак завершения 5"/>
          <p:cNvSpPr/>
          <p:nvPr/>
        </p:nvSpPr>
        <p:spPr>
          <a:xfrm>
            <a:off x="7720316" y="3611344"/>
            <a:ext cx="2173169" cy="666173"/>
          </a:xfrm>
          <a:prstGeom prst="flowChartTermina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</a:rPr>
              <a:t>Синдплей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Блок-схема: знак завершения 6"/>
          <p:cNvSpPr/>
          <p:nvPr/>
        </p:nvSpPr>
        <p:spPr>
          <a:xfrm>
            <a:off x="7080984" y="1244368"/>
            <a:ext cx="2627697" cy="741145"/>
          </a:xfrm>
          <a:prstGeom prst="flowChartTermina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Методики синектики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Блок-схема: знак завершения 7"/>
          <p:cNvSpPr/>
          <p:nvPr/>
        </p:nvSpPr>
        <p:spPr>
          <a:xfrm>
            <a:off x="2733574" y="1196241"/>
            <a:ext cx="2261937" cy="789272"/>
          </a:xfrm>
          <a:prstGeom prst="flowChartTermina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Сказкотерапия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Блок-схема: знак завершения 8"/>
          <p:cNvSpPr/>
          <p:nvPr/>
        </p:nvSpPr>
        <p:spPr>
          <a:xfrm>
            <a:off x="1208777" y="3156936"/>
            <a:ext cx="2714324" cy="825366"/>
          </a:xfrm>
          <a:prstGeom prst="flowChartTermina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Мнемотехника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Блок-схема: знак завершения 9"/>
          <p:cNvSpPr/>
          <p:nvPr/>
        </p:nvSpPr>
        <p:spPr>
          <a:xfrm>
            <a:off x="5073578" y="4438723"/>
            <a:ext cx="2702019" cy="903725"/>
          </a:xfrm>
          <a:prstGeom prst="flowChartTermina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Нетрадиционные методы и приёмы изо-деятельности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Блок-схема: знак завершения 10"/>
          <p:cNvSpPr/>
          <p:nvPr/>
        </p:nvSpPr>
        <p:spPr>
          <a:xfrm>
            <a:off x="1999922" y="4242108"/>
            <a:ext cx="2603632" cy="779646"/>
          </a:xfrm>
          <a:prstGeom prst="flowChartTermina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Эйдетика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Блок-схема: знак завершения 11"/>
          <p:cNvSpPr/>
          <p:nvPr/>
        </p:nvSpPr>
        <p:spPr>
          <a:xfrm>
            <a:off x="797165" y="2070637"/>
            <a:ext cx="2665396" cy="794082"/>
          </a:xfrm>
          <a:prstGeom prst="flowChartTermina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Проектная деятельность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" name="Блок-схема: знак завершения 12"/>
          <p:cNvSpPr/>
          <p:nvPr/>
        </p:nvSpPr>
        <p:spPr>
          <a:xfrm>
            <a:off x="7537582" y="2255466"/>
            <a:ext cx="2914450" cy="777239"/>
          </a:xfrm>
          <a:prstGeom prst="flowChartTermina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Игротерапия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6424588" y="1924415"/>
            <a:ext cx="746233" cy="6385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5903495" y="1736896"/>
            <a:ext cx="24979" cy="7705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4476707" y="2007074"/>
            <a:ext cx="451711" cy="555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 flipV="1">
            <a:off x="3497759" y="2507437"/>
            <a:ext cx="872786" cy="305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>
            <a:off x="3956081" y="3396563"/>
            <a:ext cx="683395" cy="151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6119483" y="3499305"/>
            <a:ext cx="18023" cy="890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>
            <a:off x="4446891" y="3548473"/>
            <a:ext cx="548620" cy="767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6682612" y="3396563"/>
            <a:ext cx="1034222" cy="5970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V="1">
            <a:off x="6966029" y="2640576"/>
            <a:ext cx="523790" cy="224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2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1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21" decel="50000">
                                          <p:stCondLst>
                                            <p:cond delay="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21" decel="50000">
                                          <p:stCondLst>
                                            <p:cond delay="2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25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1302</Words>
  <Application>Microsoft Office PowerPoint</Application>
  <PresentationFormat>Широкоэкранный</PresentationFormat>
  <Paragraphs>67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Helvetica</vt:lpstr>
      <vt:lpstr>Open Sans</vt:lpstr>
      <vt:lpstr>Times New Roman</vt:lpstr>
      <vt:lpstr>Тема Office</vt:lpstr>
      <vt:lpstr>«Использование инновационных технологий для развития креативного мышления детей раннего дошкольного возраста»</vt:lpstr>
      <vt:lpstr> В истории дошкольной педагогики весьма актуальна тема разностороннего воспитания человека уже в самом начале его пути, а именно в раннем возрасте.  Очень часто звучат призывы к развитию креативности с детства. Практически все развивающие центры и детские сады обращают особое внимание на формирование этой способности для детей начиная с раннего возраста.   Проблема креативного творчества детей всегда была одной из актуальных. Современное общество имеет потребность в творческой личности. Многие способности и чувства, которыми наделяет нас природа, к сожалению, остаются недостаточно развитыми и не раскрытыми, а значит, и нереализованными в будущей жизни. Поэтому развитие креативных способностей  является одной из главных задач дошкольного воспитания.  </vt:lpstr>
      <vt:lpstr>Презентация PowerPoint</vt:lpstr>
      <vt:lpstr>Что же такое Креативность?  Креативность неразрывно связана с творчеством. Под креативными способностями детей понимают “…комплексные возможности ребёнка в совершении деятельности и действия, направленные на созидание”.      Креативность охватывает некоторую совокупность мыслительных и личностных качеств, определяющую способность к творчеству.           Воспитание  творческих способностей у детей будет эффективным лишь в том случае, если оно будет представлять собой целенаправленный процесс, в ходе которого будет решаться ряд частных педагогических задач, направленных на достижение конечной цели.</vt:lpstr>
      <vt:lpstr>Основными требованиями креативности являются: </vt:lpstr>
      <vt:lpstr>Для диагностики креативного мышления детей раннего возраста была применена методика В. Синельниковой, В. Кудрявцевой «Солнце в комнате», которая  была направлена на выявление способностей ребенка к преобразованию "нереального" в "реальное" в контексте заданной ситуации путем устранения несоответствия.  Результаты диагностики представлены в диаграмме</vt:lpstr>
      <vt:lpstr>Проведённая методика по развитию креативного мышления детей раннего возраста показала недостаточный уровень способностей воспитанников к преобразованию. По показателям половина воспитанников 50% находятся на стадии поддержки (не могут дать ответ на задание, исправить ошибку. 38% воспитанников находятся на стадии самостоятельности и могут формально устранить несоответствие в рисунке. И лишь 12% детей имеют стадию инициативы (могут дать сложный, конструктивный ответ).</vt:lpstr>
      <vt:lpstr>Для успешного развития креативного мышления у дошкольников были применены инновационные технологии. Инновационные технологии - это система методов, способов обучения, воспитательных средств, направленных на достижение позитивного результата за счет динамических изменений в личностном развитии ребёнка в современных социокультурных условиях. </vt:lpstr>
      <vt:lpstr>Инновационные технологии используемые для креативного развития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После применения инновационных технологий в практической деятельности с воспитанниками, для диагностики креативного мышления детей раннего возраста на завершающем этапе работы была снова применена методика В. Синельниковой, В. Кудрявцевой «Солнце в комнате», которая  была направлена на выявление способностей ребенка к преобразованию "нереального" в "реальное" в контексте заданной ситуации путем устранения несоответствия.  Результаты диагностики представлены в диаграмме.</vt:lpstr>
      <vt:lpstr>На основании проведённой диагностики можно увидеть, что у воспитанников группы раннего возраста вырос уровень способностей к преобразованию 25% детей научились давать конструктивный, сложный ответ (прятать солнышко в комнате не убирая его из рисунка), у 50 % детей могут формально устранить несоответствие в рисунке( сделав солнышко лампочкой или тортом) и лишь 25% воспитанников затрудняются ответить на вопрос.</vt:lpstr>
      <vt:lpstr> Использование инновационных технологий имело большое практическое значение для повышения качества дошкольного образования и для формирования креативного мышления воспитанников. Применение в данном направлении новых инновационных технологий, а также использование уже зарекомендовавших себя технологий, является наиболее эффективным и действующим методом для развития креативного мышления ребенка. Инновационная деятельность является находкой для современных педагогов ДОУ. Каждый воспитатель и ребёнок выступает в роли творца. Новые приёмы и методы воспитания, современные технологии обеспечивают саморазвитие личности ребёнка и его креативности , а также профессиональную самореализацию педагогов.</vt:lpstr>
      <vt:lpstr>СПАСИБО ВСЕМ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«Игры и упражнения для развития креативного мышления у детей раннего дошкольного возраста»</dc:title>
  <dc:creator>Пользователь</dc:creator>
  <cp:lastModifiedBy>Пользователь</cp:lastModifiedBy>
  <cp:revision>79</cp:revision>
  <dcterms:created xsi:type="dcterms:W3CDTF">2022-04-16T04:33:28Z</dcterms:created>
  <dcterms:modified xsi:type="dcterms:W3CDTF">2022-04-30T10:42:17Z</dcterms:modified>
</cp:coreProperties>
</file>