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8" r:id="rId2"/>
    <p:sldId id="289" r:id="rId3"/>
    <p:sldId id="308" r:id="rId4"/>
    <p:sldId id="307" r:id="rId5"/>
    <p:sldId id="290" r:id="rId6"/>
    <p:sldId id="283" r:id="rId7"/>
    <p:sldId id="275" r:id="rId8"/>
    <p:sldId id="274" r:id="rId9"/>
    <p:sldId id="293" r:id="rId10"/>
    <p:sldId id="292" r:id="rId11"/>
    <p:sldId id="271" r:id="rId12"/>
    <p:sldId id="295" r:id="rId13"/>
    <p:sldId id="309" r:id="rId14"/>
    <p:sldId id="286" r:id="rId15"/>
    <p:sldId id="260" r:id="rId16"/>
    <p:sldId id="261" r:id="rId17"/>
    <p:sldId id="262" r:id="rId18"/>
    <p:sldId id="263" r:id="rId19"/>
    <p:sldId id="264" r:id="rId20"/>
    <p:sldId id="26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C186-077C-49A6-9B51-FFB369CB3429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DCC0-9234-4E47-90B5-B6ABD960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CC0-9234-4E47-90B5-B6ABD96034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0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9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4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2562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0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2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8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 b="19455"/>
          <a:stretch/>
        </p:blipFill>
        <p:spPr>
          <a:xfrm>
            <a:off x="0" y="1"/>
            <a:ext cx="9144000" cy="5403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6853093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Урок в 5 классе по сказке К.Г.Паустовского</a:t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«Теплый хлеб»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51723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 и литературы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Марьянова Татьяна Измаиловна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МБОУСОШ №45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Северской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МО Северский район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28" y="1753114"/>
            <a:ext cx="3384376" cy="1631216"/>
          </a:xfr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Какую историю рассказала </a:t>
            </a:r>
            <a:r>
              <a:rPr lang="ru-RU" sz="2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бабушка </a:t>
            </a:r>
            <a: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Фильке? </a:t>
            </a:r>
            <a:r>
              <a:rPr lang="ru-RU" sz="2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Перескажите ее.</a:t>
            </a:r>
            <a:endParaRPr lang="ru-RU" sz="2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24944"/>
            <a:ext cx="3229240" cy="27412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60562" y="773832"/>
            <a:ext cx="7272808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самый родной для Фильки человек?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92968" y="1624864"/>
            <a:ext cx="2420683" cy="1083938"/>
          </a:xfrm>
          <a:prstGeom prst="cloudCallout">
            <a:avLst>
              <a:gd name="adj1" fmla="val -13254"/>
              <a:gd name="adj2" fmla="val 189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 лет назад людская злоба…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18787"/>
            <a:ext cx="7186634" cy="989034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 fontScale="92500"/>
          </a:bodyPr>
          <a:lstStyle/>
          <a:p>
            <a:r>
              <a:rPr 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исправить ошибку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246" y="1927448"/>
            <a:ext cx="3888432" cy="288032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Осознать…</a:t>
            </a:r>
          </a:p>
          <a:p>
            <a:pPr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Преодолеть…</a:t>
            </a:r>
          </a:p>
          <a:p>
            <a:pPr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Раскаяться…</a:t>
            </a:r>
          </a:p>
          <a:p>
            <a:pPr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Исправить…</a:t>
            </a:r>
          </a:p>
          <a:p>
            <a:pPr>
              <a:buNone/>
            </a:pP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1756" flipH="1">
            <a:off x="946464" y="2260708"/>
            <a:ext cx="455470" cy="3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1756" flipH="1">
            <a:off x="946463" y="3100710"/>
            <a:ext cx="455470" cy="3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1756" flipH="1">
            <a:off x="946462" y="3910812"/>
            <a:ext cx="455470" cy="3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007" y="2036777"/>
            <a:ext cx="4652396" cy="35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143" y="2852935"/>
            <a:ext cx="38884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Почему </a:t>
            </a: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Филька сознался Панкрату в своем поступке? </a:t>
            </a:r>
            <a:r>
              <a:rPr lang="ru-RU" sz="2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придумал Филька, чтобы поправить дело</a:t>
            </a:r>
            <a:r>
              <a:rPr lang="ru-RU" sz="2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br>
              <a:rPr lang="ru-RU" sz="2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Филька помирился с конем?</a:t>
            </a:r>
            <a:b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53" y="836713"/>
            <a:ext cx="1773076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455434"/>
            <a:ext cx="2592288" cy="1947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570642"/>
            <a:ext cx="240680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85" y="476672"/>
            <a:ext cx="7802562" cy="1138237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 fontScale="92500"/>
          </a:bodyPr>
          <a:lstStyle/>
          <a:p>
            <a:r>
              <a:rPr 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Чему учит сказка?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8586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Совершая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зло, человек может погубить не только себя, но и своих близких. Поэтому  надо вовремя  осознать свои дурные поступки и исправить их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«Бессмысленным гражданином» называет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Панкрат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Фильку, потому что гражданин  - это человек, любящий  Родину и заботящийся  о людях. </a:t>
            </a:r>
          </a:p>
          <a:p>
            <a:pPr algn="just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algn="just"/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9851" y="2276872"/>
            <a:ext cx="3932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Надо всегда надеяться, что «поправит человек свое злодейство».</a:t>
            </a:r>
          </a:p>
        </p:txBody>
      </p:sp>
      <p:pic>
        <p:nvPicPr>
          <p:cNvPr id="6" name="Рисунок 5" descr="kindness_by_mwi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27" y="3284984"/>
            <a:ext cx="3240360" cy="287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61" y="687636"/>
            <a:ext cx="7474210" cy="1143000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 fontScale="90000"/>
          </a:bodyPr>
          <a:lstStyle/>
          <a:p>
            <a:r>
              <a:rPr 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хотел сказать  автор своим произведением?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7237" y="227483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Symath" panose="00000400000000000000" pitchFamily="2" charset="0"/>
                <a:cs typeface="Symath" panose="00000400000000000000" pitchFamily="2" charset="0"/>
              </a:rPr>
              <a:t>На доброе слово не надо скупиться.</a:t>
            </a:r>
          </a:p>
          <a:p>
            <a:pPr algn="just"/>
            <a:r>
              <a:rPr lang="ru-RU" i="1" dirty="0">
                <a:latin typeface="Symath" panose="00000400000000000000" pitchFamily="2" charset="0"/>
                <a:cs typeface="Symath" panose="00000400000000000000" pitchFamily="2" charset="0"/>
              </a:rPr>
              <a:t>Сказать это слово - что дать напиться.</a:t>
            </a:r>
          </a:p>
          <a:p>
            <a:pPr algn="just"/>
            <a:r>
              <a:rPr lang="ru-RU" i="1" dirty="0">
                <a:latin typeface="Symath" panose="00000400000000000000" pitchFamily="2" charset="0"/>
                <a:cs typeface="Symath" panose="00000400000000000000" pitchFamily="2" charset="0"/>
              </a:rPr>
              <a:t>Со словом обидным нельзя торопиться,</a:t>
            </a:r>
          </a:p>
          <a:p>
            <a:pPr algn="just"/>
            <a:r>
              <a:rPr lang="ru-RU" i="1" dirty="0">
                <a:latin typeface="Symath" panose="00000400000000000000" pitchFamily="2" charset="0"/>
                <a:cs typeface="Symath" panose="00000400000000000000" pitchFamily="2" charset="0"/>
              </a:rPr>
              <a:t>Чтоб завтра себя самого не стыдиться.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797152"/>
            <a:ext cx="1836565" cy="127685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3774191"/>
            <a:ext cx="3027006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3200" b="1" i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/>
            <a:r>
              <a:rPr lang="ru-RU" altLang="ru-RU" sz="20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- </a:t>
            </a:r>
            <a: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бесценное человеческое </a:t>
            </a:r>
            <a:b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качество, без неё нельзя жить </a:t>
            </a:r>
            <a:b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невозможна сама жизнь.</a:t>
            </a:r>
            <a:b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0" i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К.Г.Паустовский</a:t>
            </a:r>
            <a:endParaRPr lang="ru-RU" sz="2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830636"/>
            <a:ext cx="2601040" cy="1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rgbClr val="002060"/>
                </a:solidFill>
                <a:latin typeface="Arial"/>
              </a:rPr>
              <a:t>Тест по сказке «Тёплый хлеб»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1.Какой масти был раненый конь?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а)белый;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чёрный;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вороной;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2.Какое прозвище было у Фильки?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а) Фу Тебя;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Ну Тебя;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да ну тебя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934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rgbClr val="002060"/>
                </a:solidFill>
                <a:latin typeface="Arial"/>
              </a:rPr>
              <a:t>Тест по сказке «Тёплый хлеб»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3.Сколько лет назад, по словам бабки, был такой же случай?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а) 50;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200;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100.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4.Сколько времени дал Фильке Панкрат?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а)два часа;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час с четвертью;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полтора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rgbClr val="002060"/>
                </a:solidFill>
                <a:latin typeface="Arial"/>
              </a:rPr>
              <a:t>Тест по сказке «Тёплый хлеб»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5.Почему Филька отправился к Панкрату за советом?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а) захотел сам;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послали ребята;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посоветовала бабка.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6.Что посоветовал Панкрат Фильке?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 а) изобрести спасение от стужи;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б) извиниться перед конём;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b="1" kern="0" dirty="0">
                <a:solidFill>
                  <a:srgbClr val="003366"/>
                </a:solidFill>
                <a:latin typeface="Arial"/>
              </a:rPr>
              <a:t>в) стать добрее.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82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rgbClr val="002060"/>
                </a:solidFill>
                <a:latin typeface="Arial"/>
              </a:rPr>
              <a:t>Тест по сказке «Тёплый хлеб»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sz="4000" b="1" kern="0" dirty="0">
                <a:solidFill>
                  <a:srgbClr val="003366"/>
                </a:solidFill>
                <a:latin typeface="Arial"/>
              </a:rPr>
              <a:t>7.Какую роль сыграла сорока в спасении людей?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sz="4000" b="1" kern="0" dirty="0">
                <a:solidFill>
                  <a:srgbClr val="003366"/>
                </a:solidFill>
                <a:latin typeface="Arial"/>
              </a:rPr>
              <a:t>а) помогла им советом;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sz="4000" b="1" kern="0" dirty="0">
                <a:solidFill>
                  <a:srgbClr val="003366"/>
                </a:solidFill>
                <a:latin typeface="Arial"/>
              </a:rPr>
              <a:t>б) позвала тёплый ветер;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altLang="ru-RU" sz="4000" b="1" kern="0" dirty="0">
                <a:solidFill>
                  <a:srgbClr val="003366"/>
                </a:solidFill>
                <a:latin typeface="Arial"/>
              </a:rPr>
              <a:t>в) мешала им своим стрекотанием.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8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rgbClr val="FF0000"/>
                </a:solidFill>
                <a:latin typeface="Arial"/>
              </a:rPr>
              <a:t>Ответы к тесту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1-в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2-б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3-в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4-б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5-в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6-а</a:t>
            </a:r>
            <a:r>
              <a:rPr lang="en-US" altLang="ru-RU" sz="4000" b="1" kern="0" dirty="0" smtClean="0">
                <a:solidFill>
                  <a:srgbClr val="003366"/>
                </a:solidFill>
                <a:latin typeface="Arial"/>
              </a:rPr>
              <a:t>;</a:t>
            </a:r>
            <a:r>
              <a:rPr lang="ru-RU" altLang="ru-RU" sz="4000" b="1" kern="0" dirty="0" smtClean="0">
                <a:solidFill>
                  <a:srgbClr val="003366"/>
                </a:solidFill>
                <a:latin typeface="Arial"/>
              </a:rPr>
              <a:t>  7-б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lang="ru-RU" altLang="ru-RU" sz="2800" b="1" kern="0" dirty="0" smtClean="0">
              <a:solidFill>
                <a:srgbClr val="003366"/>
              </a:solidFill>
              <a:latin typeface="Arial"/>
            </a:endParaRPr>
          </a:p>
          <a:p>
            <a:pPr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lang="ru-RU" altLang="ru-RU" sz="2800" b="1" kern="0" dirty="0" smtClean="0">
              <a:solidFill>
                <a:srgbClr val="003366"/>
              </a:solidFill>
              <a:latin typeface="Arial"/>
            </a:endParaRPr>
          </a:p>
          <a:p>
            <a:pPr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altLang="ru-RU" sz="2800" b="1" kern="0" dirty="0" smtClean="0">
                <a:solidFill>
                  <a:srgbClr val="003366"/>
                </a:solidFill>
                <a:latin typeface="Arial"/>
              </a:rPr>
              <a:t>«5» -  нет ошибок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altLang="ru-RU" sz="2800" b="1" kern="0" dirty="0" smtClean="0">
                <a:solidFill>
                  <a:srgbClr val="003366"/>
                </a:solidFill>
                <a:latin typeface="Arial"/>
              </a:rPr>
              <a:t>«4» -  1 ошибка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3» -  2 ошибки</a:t>
            </a:r>
            <a:endParaRPr lang="ru-RU" altLang="ru-RU" sz="2800" b="1" kern="0" dirty="0" smtClean="0">
              <a:solidFill>
                <a:srgbClr val="003366"/>
              </a:solidFill>
              <a:latin typeface="Arial"/>
            </a:endParaRPr>
          </a:p>
          <a:p>
            <a:pPr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altLang="ru-RU" sz="2800" b="1" kern="0" dirty="0" smtClean="0">
                <a:solidFill>
                  <a:srgbClr val="003366"/>
                </a:solidFill>
                <a:latin typeface="Arial"/>
              </a:rPr>
              <a:t>«2» - 3 и более</a:t>
            </a:r>
          </a:p>
          <a:p>
            <a:pPr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5934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64973"/>
            <a:ext cx="380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Может быть тёплым день за окошком,</a:t>
            </a:r>
          </a:p>
          <a:p>
            <a:r>
              <a:rPr lang="ru-RU" i="1" dirty="0" smtClean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Тёплой - улыбка</a:t>
            </a:r>
            <a:r>
              <a:rPr lang="ru-RU" i="1" dirty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, тёплою кошка,</a:t>
            </a:r>
          </a:p>
          <a:p>
            <a:r>
              <a:rPr lang="ru-RU" i="1" dirty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Тёплыми могут быть автора строки.</a:t>
            </a:r>
          </a:p>
          <a:p>
            <a:r>
              <a:rPr lang="ru-RU" i="1" dirty="0" smtClean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Тёплым - общенье </a:t>
            </a:r>
            <a:r>
              <a:rPr lang="ru-RU" i="1" dirty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на нашем </a:t>
            </a:r>
            <a:r>
              <a:rPr lang="ru-RU" i="1" dirty="0" smtClean="0">
                <a:solidFill>
                  <a:srgbClr val="464646"/>
                </a:solidFill>
                <a:latin typeface="Symath" panose="00000400000000000000" pitchFamily="2" charset="0"/>
                <a:cs typeface="Symath" panose="00000400000000000000" pitchFamily="2" charset="0"/>
              </a:rPr>
              <a:t>уроке…</a:t>
            </a:r>
            <a:endParaRPr lang="ru-RU" b="0" i="1" dirty="0">
              <a:solidFill>
                <a:srgbClr val="464646"/>
              </a:solidFill>
              <a:effectLst/>
              <a:latin typeface="Symath" panose="00000400000000000000" pitchFamily="2" charset="0"/>
              <a:cs typeface="Symath" panose="00000400000000000000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42792" cy="388843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464646"/>
                </a:solidFill>
                <a:latin typeface="Tahoma" panose="020B0604030504040204" pitchFamily="34" charset="0"/>
              </a:rPr>
              <a:t>выявить идею и основную мысль </a:t>
            </a:r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произведения;</a:t>
            </a:r>
          </a:p>
          <a:p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развивать </a:t>
            </a:r>
            <a:r>
              <a:rPr lang="ru-RU" sz="1800" dirty="0">
                <a:solidFill>
                  <a:srgbClr val="464646"/>
                </a:solidFill>
                <a:latin typeface="Tahoma" panose="020B0604030504040204" pitchFamily="34" charset="0"/>
              </a:rPr>
              <a:t>навык характеристики героев, </a:t>
            </a:r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уметь </a:t>
            </a:r>
            <a:r>
              <a:rPr lang="ru-RU" sz="1800" dirty="0">
                <a:solidFill>
                  <a:srgbClr val="464646"/>
                </a:solidFill>
                <a:latin typeface="Tahoma" panose="020B0604030504040204" pitchFamily="34" charset="0"/>
              </a:rPr>
              <a:t>ориентироваться в тексте художественного произведения, обобщать и делать выводы; </a:t>
            </a:r>
            <a:endParaRPr lang="ru-RU" sz="1800" dirty="0" smtClean="0">
              <a:solidFill>
                <a:srgbClr val="464646"/>
              </a:solidFill>
              <a:latin typeface="Tahoma" panose="020B0604030504040204" pitchFamily="34" charset="0"/>
            </a:endParaRPr>
          </a:p>
          <a:p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воспитывать </a:t>
            </a:r>
            <a:r>
              <a:rPr lang="ru-RU" sz="1800" dirty="0">
                <a:solidFill>
                  <a:srgbClr val="464646"/>
                </a:solidFill>
                <a:latin typeface="Tahoma" panose="020B0604030504040204" pitchFamily="34" charset="0"/>
              </a:rPr>
              <a:t>доброту и чуткость через эмоциональное восприятие произведения</a:t>
            </a:r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sz="1800" dirty="0" smtClean="0">
                <a:solidFill>
                  <a:srgbClr val="464646"/>
                </a:solidFill>
                <a:latin typeface="Tahoma" panose="020B0604030504040204" pitchFamily="34" charset="0"/>
              </a:rPr>
              <a:t>Сопоставить поведение героя до и после разговора с бабушкой и проследить его путь от зла к добру.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EC71E1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568327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Домашнее </a:t>
            </a:r>
            <a:r>
              <a:rPr lang="ru-RU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US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5987008" cy="485740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Придумайте  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Фильки, с которой он обратился</a:t>
            </a:r>
          </a:p>
          <a:p>
            <a:pPr lvl="0"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ребятам за помощью. </a:t>
            </a:r>
          </a:p>
          <a:p>
            <a:pPr lvl="0"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Учтите, что с этими ребятами он плохо дружил,</a:t>
            </a:r>
          </a:p>
          <a:p>
            <a:pPr lvl="0"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 им : “ Да ну тебя!”, обижал их.</a:t>
            </a:r>
          </a:p>
          <a:p>
            <a:pPr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душевные слова, которые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помогли Фильке подружиться с ребятами</a:t>
            </a:r>
            <a:r>
              <a:rPr lang="en-US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sz="2600" b="1" dirty="0" smtClean="0">
                <a:solidFill>
                  <a:srgbClr val="00B0F0"/>
                </a:solidFill>
              </a:rPr>
              <a:t>2.Написать сочинение-миниатюру « О чём заставила меня задуматься эта сказка».</a:t>
            </a:r>
          </a:p>
          <a:p>
            <a:pPr lvl="0"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урок!</a:t>
            </a:r>
            <a:endParaRPr lang="ru-RU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image02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046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963319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pPr algn="l"/>
            <a:r>
              <a:rPr lang="ru-RU" dirty="0" smtClean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lang="ru-RU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с автором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02042" y="1628800"/>
            <a:ext cx="3725942" cy="1537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464646"/>
                </a:solidFill>
                <a:latin typeface="Tahoma" panose="020B0604030504040204" pitchFamily="34" charset="0"/>
              </a:rPr>
              <a:t>Константин Георгиевич </a:t>
            </a:r>
            <a:r>
              <a:rPr lang="ru-RU" sz="1400" b="1" dirty="0" smtClean="0">
                <a:solidFill>
                  <a:srgbClr val="464646"/>
                </a:solidFill>
                <a:latin typeface="Tahoma" panose="020B0604030504040204" pitchFamily="34" charset="0"/>
              </a:rPr>
              <a:t>Паустовский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464646"/>
                </a:solidFill>
                <a:latin typeface="Tahoma" panose="020B0604030504040204" pitchFamily="34" charset="0"/>
              </a:rPr>
              <a:t>— </a:t>
            </a:r>
            <a:r>
              <a:rPr lang="ru-RU" sz="1400" b="1" dirty="0">
                <a:solidFill>
                  <a:srgbClr val="464646"/>
                </a:solidFill>
                <a:latin typeface="Tahoma" panose="020B0604030504040204" pitchFamily="34" charset="0"/>
              </a:rPr>
              <a:t>русский советский писатель, сценарист и педагог, журналист, военный корреспондент. </a:t>
            </a:r>
            <a:r>
              <a:rPr lang="ru-RU" sz="1400" b="1" dirty="0" smtClean="0">
                <a:solidFill>
                  <a:srgbClr val="464646"/>
                </a:solidFill>
                <a:latin typeface="Tahoma" panose="020B0604030504040204" pitchFamily="34" charset="0"/>
              </a:rPr>
              <a:t>Родился </a:t>
            </a:r>
            <a:r>
              <a:rPr lang="ru-RU" sz="1400" b="1" dirty="0">
                <a:solidFill>
                  <a:srgbClr val="464646"/>
                </a:solidFill>
                <a:latin typeface="Tahoma" panose="020B0604030504040204" pitchFamily="34" charset="0"/>
              </a:rPr>
              <a:t>в 1892 г. в Москве, но его семья несколько раз переезжала с места на место Паустовский учился в Киевской классической гимназии. </a:t>
            </a:r>
            <a:r>
              <a:rPr lang="ru-RU" sz="1400" b="1" dirty="0" smtClean="0">
                <a:solidFill>
                  <a:srgbClr val="464646"/>
                </a:solidFill>
                <a:latin typeface="Tahoma" panose="020B0604030504040204" pitchFamily="34" charset="0"/>
              </a:rPr>
              <a:t>По окончании ее в 1912 г. он поступил в Киевский университет, затем перевелся в Московский, но Первая мировая война заставила его прервать учёбу. Во время гражданской войны служил в Красной Армии в караульном полку. В </a:t>
            </a:r>
            <a:r>
              <a:rPr lang="ru-RU" sz="1400" b="1" dirty="0">
                <a:solidFill>
                  <a:srgbClr val="464646"/>
                </a:solidFill>
                <a:latin typeface="Tahoma" panose="020B0604030504040204" pitchFamily="34" charset="0"/>
              </a:rPr>
              <a:t>годы Великой Отечественной войны Паустовский работал военным корреспондентом. В середине 1950-х годов к Паустовскому пришло мировое признание. Его не стало в 1968 г. в Москве</a:t>
            </a:r>
            <a:r>
              <a:rPr lang="ru-RU" sz="1400" b="1" dirty="0" smtClean="0">
                <a:solidFill>
                  <a:srgbClr val="464646"/>
                </a:solidFill>
                <a:latin typeface="Tahoma" panose="020B0604030504040204" pitchFamily="34" charset="0"/>
              </a:rPr>
              <a:t>.</a:t>
            </a:r>
            <a:endParaRPr lang="ru-RU" sz="1400" b="1" dirty="0">
              <a:solidFill>
                <a:srgbClr val="464646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Содержимое 8" descr="untitled.bmp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648" y="1574603"/>
            <a:ext cx="3054772" cy="412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5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"Теплый хлеб" написал Константин Паустовский в 1954 году, когда прошло уже 9 лет, как кончилась война. </a:t>
            </a:r>
            <a:endParaRPr lang="ru-RU" sz="1400" b="1" dirty="0" smtClean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история настолько </a:t>
            </a:r>
            <a:r>
              <a:rPr lang="ru-RU" sz="14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</a:t>
            </a:r>
            <a:r>
              <a:rPr lang="ru-RU" sz="14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юным, </a:t>
            </a:r>
            <a:r>
              <a:rPr lang="ru-RU" sz="14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читателям, что ее опубликовал знаменитый </a:t>
            </a:r>
            <a:r>
              <a:rPr lang="ru-RU" sz="14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</a:t>
            </a:r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спустя почти двадцать лет телезрители могли порадоваться короткометражному мультфильму, поставленному по мотивам сказки.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9176" cy="940966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/>
          </a:bodyPr>
          <a:lstStyle/>
          <a:p>
            <a:pPr algn="l"/>
            <a:r>
              <a:rPr 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Сказка «Теплый хлеб»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46" y="1417638"/>
            <a:ext cx="3386862" cy="4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236316" y="1545730"/>
            <a:ext cx="2975808" cy="1361336"/>
            <a:chOff x="434953" y="73909"/>
            <a:chExt cx="2635316" cy="13613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34953" y="73909"/>
              <a:ext cx="2635316" cy="13613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38944" y="97874"/>
              <a:ext cx="2325504" cy="1145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Реалистический (что, где и когда) 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5244470" y="3116758"/>
            <a:ext cx="3058483" cy="1356110"/>
            <a:chOff x="439563" y="2131845"/>
            <a:chExt cx="2664296" cy="12337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9563" y="2141414"/>
              <a:ext cx="2664296" cy="1224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39563" y="2131845"/>
              <a:ext cx="2343126" cy="1046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Сказочные и реальные </a:t>
              </a: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5341858" y="4746476"/>
            <a:ext cx="3018748" cy="1267896"/>
            <a:chOff x="473091" y="3579627"/>
            <a:chExt cx="2624564" cy="12678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7635" y="3579627"/>
              <a:ext cx="2620020" cy="1267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73091" y="3588534"/>
              <a:ext cx="2253894" cy="9778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Сказочная и реалистическая</a:t>
              </a:r>
            </a:p>
          </p:txBody>
        </p:sp>
      </p:grpSp>
      <p:sp>
        <p:nvSpPr>
          <p:cNvPr id="23" name="Горизонтальный свиток 22"/>
          <p:cNvSpPr/>
          <p:nvPr/>
        </p:nvSpPr>
        <p:spPr>
          <a:xfrm>
            <a:off x="2731419" y="428616"/>
            <a:ext cx="3643338" cy="1285884"/>
          </a:xfrm>
          <a:prstGeom prst="horizontalScroll">
            <a:avLst/>
          </a:prstGeo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Части сказки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04538" y="1558818"/>
            <a:ext cx="1994379" cy="11073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1. Зачин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104538" y="2880022"/>
            <a:ext cx="2819390" cy="142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 Развитие действия</a:t>
            </a:r>
            <a:endParaRPr lang="ru-RU" sz="4000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104538" y="4472867"/>
            <a:ext cx="2963406" cy="1107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 Концовка</a:t>
            </a:r>
            <a:endParaRPr lang="ru-RU" sz="4000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112568" cy="1728191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Autofit/>
          </a:bodyPr>
          <a:lstStyle/>
          <a:p>
            <a:pPr algn="l"/>
            <a:r>
              <a:rPr lang="ru-RU" sz="6000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Герои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3744416" cy="45365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cs typeface="Aharoni" pitchFamily="2" charset="-79"/>
              </a:rPr>
              <a:t>Раненый конь</a:t>
            </a:r>
          </a:p>
          <a:p>
            <a:r>
              <a:rPr lang="ru-RU" b="1" dirty="0" smtClean="0">
                <a:cs typeface="Aharoni" pitchFamily="2" charset="-79"/>
              </a:rPr>
              <a:t>Мельник </a:t>
            </a:r>
            <a:r>
              <a:rPr lang="ru-RU" b="1" dirty="0" err="1" smtClean="0">
                <a:cs typeface="Aharoni" pitchFamily="2" charset="-79"/>
              </a:rPr>
              <a:t>Панкрат</a:t>
            </a:r>
            <a:r>
              <a:rPr lang="ru-RU" b="1" dirty="0" smtClean="0">
                <a:cs typeface="Aharoni" pitchFamily="2" charset="-79"/>
              </a:rPr>
              <a:t>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ru-RU" b="1" dirty="0" smtClean="0">
                <a:cs typeface="Aharoni" pitchFamily="2" charset="-79"/>
              </a:rPr>
              <a:t>Филька</a:t>
            </a:r>
          </a:p>
          <a:p>
            <a:r>
              <a:rPr lang="ru-RU" b="1" dirty="0" smtClean="0">
                <a:cs typeface="Aharoni" pitchFamily="2" charset="-79"/>
              </a:rPr>
              <a:t>Бабка</a:t>
            </a:r>
          </a:p>
          <a:p>
            <a:r>
              <a:rPr lang="ru-RU" b="1" dirty="0" smtClean="0">
                <a:cs typeface="Aharoni" pitchFamily="2" charset="-79"/>
              </a:rPr>
              <a:t>Сорока </a:t>
            </a:r>
          </a:p>
          <a:p>
            <a:r>
              <a:rPr lang="ru-RU" b="1" dirty="0" smtClean="0">
                <a:cs typeface="Aharoni" pitchFamily="2" charset="-79"/>
              </a:rPr>
              <a:t>Мороз, метель</a:t>
            </a:r>
          </a:p>
          <a:p>
            <a:r>
              <a:rPr lang="ru-RU" b="1" dirty="0" smtClean="0">
                <a:cs typeface="Aharoni" pitchFamily="2" charset="-79"/>
              </a:rPr>
              <a:t>Ребята </a:t>
            </a:r>
          </a:p>
          <a:p>
            <a:r>
              <a:rPr lang="ru-RU" b="1" dirty="0" smtClean="0">
                <a:cs typeface="Aharoni" pitchFamily="2" charset="-79"/>
              </a:rPr>
              <a:t>Жители деревни Бережки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2274042"/>
            <a:ext cx="3715249" cy="230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7942"/>
            <a:ext cx="6662255" cy="1484784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/>
          </a:bodyPr>
          <a:lstStyle/>
          <a:p>
            <a:pPr algn="l"/>
            <a:r>
              <a:rPr lang="ru-RU" alt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Реальные мотивы</a:t>
            </a:r>
            <a:r>
              <a:rPr lang="en-US" alt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85597"/>
            <a:ext cx="352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Война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раненый конь, голод, людская злоба, равнодушный озлобленный мальчик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2.Инвалид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просящий подаяние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Решение Фильки идти за помощью к людям.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4.Совместная работа, растопившая льды, возвращение к жизни мельницы и деревни.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60" y="4023329"/>
            <a:ext cx="3261619" cy="1923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898" y="1685597"/>
            <a:ext cx="3070863" cy="20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/>
          </a:bodyPr>
          <a:lstStyle/>
          <a:p>
            <a:pPr algn="l"/>
            <a:r>
              <a:rPr lang="ru-RU" alt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Сказочные мотивы</a:t>
            </a:r>
            <a:r>
              <a:rPr lang="en-US" altLang="ru-RU" dirty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Мельник-колдун, свист, вызывающий стужу и наказывающий злого человека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 бабки (легенда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Сорока, летящая за помощью к тёплому ветру.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74" y="1712604"/>
            <a:ext cx="2952328" cy="1888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933056"/>
            <a:ext cx="3315271" cy="19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933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204864"/>
            <a:ext cx="3784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можно сказать о характере Фильки, судя по его поступкам?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его звали «Ну Тебя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менялась погода на протяжении происходящих в сказке событий?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InflateBottom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dirty="0" smtClean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же такой Филька?</a:t>
            </a:r>
            <a:endParaRPr lang="ru-RU" dirty="0">
              <a:ln w="0"/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60848"/>
            <a:ext cx="3503426" cy="27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854</Words>
  <Application>Microsoft Office PowerPoint</Application>
  <PresentationFormat>Экран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Aharoni</vt:lpstr>
      <vt:lpstr>Arial</vt:lpstr>
      <vt:lpstr>Arial Unicode MS</vt:lpstr>
      <vt:lpstr>Calibri</vt:lpstr>
      <vt:lpstr>Symath</vt:lpstr>
      <vt:lpstr>Tahoma</vt:lpstr>
      <vt:lpstr>Times New Roman</vt:lpstr>
      <vt:lpstr>Wingdings</vt:lpstr>
      <vt:lpstr>Тема Office</vt:lpstr>
      <vt:lpstr>   Урок в 5 классе по сказке К.Г.Паустовского  «Теплый хлеб»</vt:lpstr>
      <vt:lpstr>Цели урока:</vt:lpstr>
      <vt:lpstr>Знакомство с автором</vt:lpstr>
      <vt:lpstr>Сказка «Теплый хлеб»</vt:lpstr>
      <vt:lpstr>1. Зачин</vt:lpstr>
      <vt:lpstr>  Герои сказки</vt:lpstr>
      <vt:lpstr>Реальные мотивы: </vt:lpstr>
      <vt:lpstr>Сказочные мотивы:</vt:lpstr>
      <vt:lpstr>Презентация PowerPoint</vt:lpstr>
      <vt:lpstr>Какую историю рассказала бабушка Фильке?   Перескажите ее.</vt:lpstr>
      <vt:lpstr>Как исправить ошибку ?</vt:lpstr>
      <vt:lpstr> Почему Филька сознался Панкрату в своем поступке?   Что придумал Филька, чтобы поправить дело?  Как Филька помирился с конем?  </vt:lpstr>
      <vt:lpstr>Чему учит сказка?</vt:lpstr>
      <vt:lpstr>Что хотел сказать  автор своим произведением?</vt:lpstr>
      <vt:lpstr>Тест по сказке «Тёплый хлеб»</vt:lpstr>
      <vt:lpstr>Тест по сказке «Тёплый хлеб»</vt:lpstr>
      <vt:lpstr>Тест по сказке «Тёплый хлеб»</vt:lpstr>
      <vt:lpstr>Тест по сказке «Тёплый хлеб»</vt:lpstr>
      <vt:lpstr>Ответы к тесту </vt:lpstr>
      <vt:lpstr>Домашнее задание: </vt:lpstr>
      <vt:lpstr>Благодарю за урок!</vt:lpstr>
    </vt:vector>
  </TitlesOfParts>
  <Company>МБОУСОШ №45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К.Г. Паустовский «Теплый хлеб» Добро и зло</dc:title>
  <dc:creator>Татьяна Измаиловна Марьянова</dc:creator>
  <cp:lastModifiedBy>admin</cp:lastModifiedBy>
  <cp:revision>102</cp:revision>
  <dcterms:created xsi:type="dcterms:W3CDTF">2016-02-27T06:51:03Z</dcterms:created>
  <dcterms:modified xsi:type="dcterms:W3CDTF">2023-03-28T15:51:00Z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1291240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