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9C0A-5D7B-48F4-849F-7CEBF69132A8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talnya.ru/board/2012-12-06/p21/" TargetMode="External"/><Relationship Id="rId3" Type="http://schemas.openxmlformats.org/officeDocument/2006/relationships/hyperlink" Target="http://www.baby-news.net/images/paint3/4128.gif" TargetMode="External"/><Relationship Id="rId7" Type="http://schemas.openxmlformats.org/officeDocument/2006/relationships/hyperlink" Target="http://pictures.ucoz.ru/_ph/3/2/820460328.pn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ski.ru/i/37/22/372267.jpg" TargetMode="External"/><Relationship Id="rId5" Type="http://schemas.openxmlformats.org/officeDocument/2006/relationships/hyperlink" Target="http://detpesni.com/wp-content/uploads/2012/01/40-150x150.jpg" TargetMode="External"/><Relationship Id="rId4" Type="http://schemas.openxmlformats.org/officeDocument/2006/relationships/hyperlink" Target="http://ramka.in.ua/uploads/posts/2010-04/1271225676_bukvy.jpg" TargetMode="External"/><Relationship Id="rId9" Type="http://schemas.openxmlformats.org/officeDocument/2006/relationships/hyperlink" Target="http://i.allday.ru/94/4f/75/1312920768_school-desk-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для повторения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g-fotki.yandex.ru/get/5410/89635038.563/0_6d402_4371b0f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5030" y="2132856"/>
            <a:ext cx="454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Повторялочка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Правила переноса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1.Переносить слово можно </a:t>
            </a:r>
            <a:r>
              <a:rPr lang="ru-RU" b="1" u="sng" dirty="0">
                <a:solidFill>
                  <a:srgbClr val="FF0000"/>
                </a:solidFill>
              </a:rPr>
              <a:t>целыми слогами.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Например: </a:t>
            </a:r>
            <a:r>
              <a:rPr lang="ru-RU" dirty="0" err="1" smtClean="0"/>
              <a:t>желе</a:t>
            </a:r>
            <a:r>
              <a:rPr lang="ru-RU" dirty="0" err="1" smtClean="0">
                <a:solidFill>
                  <a:srgbClr val="0070C0"/>
                </a:solidFill>
              </a:rPr>
              <a:t>-</a:t>
            </a:r>
            <a:r>
              <a:rPr lang="ru-RU" b="1" dirty="0" err="1" smtClean="0">
                <a:solidFill>
                  <a:srgbClr val="0070C0"/>
                </a:solidFill>
              </a:rPr>
              <a:t>зо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b="1" dirty="0" err="1">
                <a:solidFill>
                  <a:srgbClr val="0070C0"/>
                </a:solidFill>
              </a:rPr>
              <a:t>же-ле-зо</a:t>
            </a:r>
            <a:r>
              <a:rPr lang="ru-RU" dirty="0"/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кар</a:t>
            </a:r>
            <a:r>
              <a:rPr lang="ru-RU" dirty="0" err="1" smtClean="0">
                <a:solidFill>
                  <a:srgbClr val="0070C0"/>
                </a:solidFill>
              </a:rPr>
              <a:t>-</a:t>
            </a:r>
            <a:r>
              <a:rPr lang="ru-RU" dirty="0" err="1" smtClean="0"/>
              <a:t>тина</a:t>
            </a:r>
            <a:r>
              <a:rPr lang="ru-RU" dirty="0" smtClean="0"/>
              <a:t> </a:t>
            </a:r>
            <a:r>
              <a:rPr lang="ru-RU" dirty="0" err="1"/>
              <a:t>или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 err="1">
                <a:solidFill>
                  <a:srgbClr val="0070C0"/>
                </a:solidFill>
              </a:rPr>
              <a:t>-</a:t>
            </a:r>
            <a:r>
              <a:rPr lang="ru-RU" b="1" dirty="0" err="1">
                <a:solidFill>
                  <a:srgbClr val="0070C0"/>
                </a:solidFill>
              </a:rPr>
              <a:t>на</a:t>
            </a:r>
            <a:r>
              <a:rPr lang="ru-RU" dirty="0"/>
              <a:t>.</a:t>
            </a:r>
          </a:p>
          <a:p>
            <a:r>
              <a:rPr lang="ru-RU" dirty="0"/>
              <a:t>2. Слова, состоящие из    </a:t>
            </a:r>
            <a:r>
              <a:rPr lang="ru-RU" b="1" dirty="0">
                <a:solidFill>
                  <a:srgbClr val="FF0000"/>
                </a:solidFill>
              </a:rPr>
              <a:t>одного слога</a:t>
            </a:r>
            <a:r>
              <a:rPr lang="ru-RU" dirty="0"/>
              <a:t>,</a:t>
            </a:r>
            <a:r>
              <a:rPr lang="ru-RU" u="sng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не переносятся: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 д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dirty="0"/>
              <a:t>м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м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dirty="0"/>
              <a:t>к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м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dirty="0"/>
              <a:t>ст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кр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dirty="0"/>
              <a:t>ст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ст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dirty="0"/>
              <a:t>л.</a:t>
            </a:r>
          </a:p>
          <a:p>
            <a:r>
              <a:rPr lang="ru-RU" dirty="0"/>
              <a:t>3.Если в слове рядом стоят две одинаковые буквы, то вторую букву следует перенести в нижнюю </a:t>
            </a:r>
            <a:r>
              <a:rPr lang="ru-RU" dirty="0" smtClean="0"/>
              <a:t>строку:</a:t>
            </a:r>
          </a:p>
          <a:p>
            <a:pPr>
              <a:buNone/>
            </a:pPr>
            <a:r>
              <a:rPr lang="ru-RU" dirty="0" err="1" smtClean="0"/>
              <a:t>ка</a:t>
            </a:r>
            <a:r>
              <a:rPr lang="ru-RU" b="1" dirty="0" err="1" smtClean="0">
                <a:solidFill>
                  <a:srgbClr val="0070C0"/>
                </a:solidFill>
              </a:rPr>
              <a:t>с</a:t>
            </a:r>
            <a:r>
              <a:rPr lang="ru-RU" dirty="0" err="1" smtClean="0">
                <a:solidFill>
                  <a:srgbClr val="0070C0"/>
                </a:solidFill>
              </a:rPr>
              <a:t>-</a:t>
            </a:r>
            <a:r>
              <a:rPr lang="ru-RU" b="1" dirty="0" err="1" smtClean="0">
                <a:solidFill>
                  <a:srgbClr val="0070C0"/>
                </a:solidFill>
              </a:rPr>
              <a:t>с</a:t>
            </a:r>
            <a:r>
              <a:rPr lang="ru-RU" dirty="0" err="1" smtClean="0"/>
              <a:t>а</a:t>
            </a:r>
            <a:r>
              <a:rPr lang="ru-RU" dirty="0"/>
              <a:t>, </a:t>
            </a:r>
            <a:r>
              <a:rPr lang="ru-RU" dirty="0" err="1"/>
              <a:t>А</a:t>
            </a:r>
            <a:r>
              <a:rPr lang="ru-RU" b="1" dirty="0" err="1">
                <a:solidFill>
                  <a:srgbClr val="0070C0"/>
                </a:solidFill>
              </a:rPr>
              <a:t>н</a:t>
            </a:r>
            <a:r>
              <a:rPr lang="ru-RU" dirty="0" err="1">
                <a:solidFill>
                  <a:srgbClr val="0070C0"/>
                </a:solidFill>
              </a:rPr>
              <a:t>-</a:t>
            </a:r>
            <a:r>
              <a:rPr lang="ru-RU" b="1" dirty="0" err="1">
                <a:solidFill>
                  <a:srgbClr val="0070C0"/>
                </a:solidFill>
              </a:rPr>
              <a:t>н</a:t>
            </a:r>
            <a:r>
              <a:rPr lang="ru-RU" dirty="0" err="1"/>
              <a:t>а</a:t>
            </a:r>
            <a:r>
              <a:rPr lang="ru-RU" dirty="0" smtClean="0"/>
              <a:t>.</a:t>
            </a:r>
          </a:p>
          <a:p>
            <a:r>
              <a:rPr lang="ru-RU" dirty="0"/>
              <a:t>4.Буквы </a:t>
            </a:r>
            <a:r>
              <a:rPr lang="ru-RU" b="1" dirty="0" err="1">
                <a:solidFill>
                  <a:srgbClr val="FF0000"/>
                </a:solidFill>
              </a:rPr>
              <a:t>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ь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ъ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середине слова, </a:t>
            </a:r>
            <a:r>
              <a:rPr lang="ru-RU" b="1" u="sng" dirty="0">
                <a:solidFill>
                  <a:srgbClr val="FF0000"/>
                </a:solidFill>
              </a:rPr>
              <a:t>не переносятся</a:t>
            </a:r>
            <a:r>
              <a:rPr lang="ru-RU" dirty="0"/>
              <a:t>, потому, что они не образуют слог и слога начинать не </a:t>
            </a:r>
            <a:r>
              <a:rPr lang="ru-RU" dirty="0" smtClean="0"/>
              <a:t>могут:</a:t>
            </a:r>
          </a:p>
          <a:p>
            <a:pPr>
              <a:buNone/>
            </a:pPr>
            <a:r>
              <a:rPr lang="ru-RU" dirty="0" err="1" smtClean="0"/>
              <a:t>во</a:t>
            </a:r>
            <a:r>
              <a:rPr lang="ru-RU" b="1" dirty="0" err="1" smtClean="0"/>
              <a:t>й</a:t>
            </a:r>
            <a:r>
              <a:rPr lang="ru-RU" dirty="0" err="1" smtClean="0"/>
              <a:t>-</a:t>
            </a:r>
            <a:r>
              <a:rPr lang="ru-RU" b="1" dirty="0" err="1" smtClean="0"/>
              <a:t>н</a:t>
            </a:r>
            <a:r>
              <a:rPr lang="ru-RU" dirty="0" err="1" smtClean="0"/>
              <a:t>а</a:t>
            </a:r>
            <a:r>
              <a:rPr lang="ru-RU" dirty="0"/>
              <a:t>, </a:t>
            </a:r>
            <a:r>
              <a:rPr lang="ru-RU" dirty="0" err="1"/>
              <a:t>кон</a:t>
            </a:r>
            <a:r>
              <a:rPr lang="ru-RU" b="1" dirty="0" err="1"/>
              <a:t>ь</a:t>
            </a:r>
            <a:r>
              <a:rPr lang="ru-RU" dirty="0" err="1"/>
              <a:t>-ки</a:t>
            </a:r>
            <a:r>
              <a:rPr lang="ru-RU" dirty="0"/>
              <a:t>, </a:t>
            </a:r>
            <a:r>
              <a:rPr lang="ru-RU" dirty="0" err="1"/>
              <a:t>воз</a:t>
            </a:r>
            <a:r>
              <a:rPr lang="ru-RU" b="1" dirty="0" err="1"/>
              <a:t>ь</a:t>
            </a:r>
            <a:r>
              <a:rPr lang="ru-RU" dirty="0" err="1"/>
              <a:t>-ми</a:t>
            </a:r>
            <a:r>
              <a:rPr lang="ru-RU" dirty="0" smtClean="0"/>
              <a:t>.</a:t>
            </a:r>
          </a:p>
          <a:p>
            <a:r>
              <a:rPr lang="ru-RU" dirty="0"/>
              <a:t>5.</a:t>
            </a:r>
            <a:r>
              <a:rPr lang="ru-RU" b="1" dirty="0">
                <a:solidFill>
                  <a:srgbClr val="FF0000"/>
                </a:solidFill>
              </a:rPr>
              <a:t>Одна</a:t>
            </a:r>
            <a:r>
              <a:rPr lang="ru-RU" dirty="0"/>
              <a:t> буква </a:t>
            </a:r>
            <a:r>
              <a:rPr lang="ru-RU" b="1" u="sng" dirty="0">
                <a:solidFill>
                  <a:srgbClr val="FF0000"/>
                </a:solidFill>
              </a:rPr>
              <a:t>не переносится</a:t>
            </a:r>
            <a:r>
              <a:rPr lang="ru-RU" dirty="0"/>
              <a:t>, даже если она гласная!</a:t>
            </a:r>
          </a:p>
          <a:p>
            <a:pPr>
              <a:buNone/>
            </a:pPr>
            <a:r>
              <a:rPr lang="ru-RU" dirty="0" err="1"/>
              <a:t>Хо-ро-ша-</a:t>
            </a:r>
            <a:r>
              <a:rPr lang="ru-RU" b="1" dirty="0" err="1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Слово</a:t>
            </a:r>
            <a:r>
              <a:rPr lang="ru-RU" dirty="0"/>
              <a:t> – называет предметы, действия, явления, признаки.</a:t>
            </a:r>
          </a:p>
          <a:p>
            <a:r>
              <a:rPr lang="ru-RU" dirty="0"/>
              <a:t>Из слов можно составить предложение.</a:t>
            </a:r>
          </a:p>
        </p:txBody>
      </p:sp>
      <p:pic>
        <p:nvPicPr>
          <p:cNvPr id="25604" name="Picture 4" descr="http://img0.liveinternet.ru/images/attach/c/2/64/813/64813096_1286109499_multik3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1976636" cy="29428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4293096"/>
            <a:ext cx="3048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девочка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Предложение</a:t>
            </a:r>
            <a:r>
              <a:rPr lang="ru-RU" dirty="0"/>
              <a:t> – несколько слов, связанных между собой по смыслу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4400" i="1" dirty="0" smtClean="0"/>
              <a:t>        </a:t>
            </a:r>
            <a:r>
              <a:rPr lang="ru-RU" sz="4400" b="1" i="1" dirty="0" smtClean="0">
                <a:solidFill>
                  <a:srgbClr val="0070C0"/>
                </a:solidFill>
              </a:rPr>
              <a:t>Девочка рисует красками.</a:t>
            </a:r>
            <a:endParaRPr lang="ru-RU" sz="4400" b="1" i="1" dirty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img0.liveinternet.ru/images/attach/c/2/73/210/73210320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190906" cy="2713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Каждое новое предложение пишется с </a:t>
            </a:r>
            <a:r>
              <a:rPr lang="ru-RU" b="1" dirty="0">
                <a:solidFill>
                  <a:srgbClr val="FF0000"/>
                </a:solidFill>
              </a:rPr>
              <a:t>большой буквы</a:t>
            </a:r>
            <a:r>
              <a:rPr lang="ru-RU" dirty="0"/>
              <a:t>. Она называется </a:t>
            </a:r>
            <a:r>
              <a:rPr lang="ru-RU" b="1" dirty="0">
                <a:solidFill>
                  <a:srgbClr val="FF0000"/>
                </a:solidFill>
              </a:rPr>
              <a:t>заглавной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буквой.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4300" dirty="0" smtClean="0">
                <a:solidFill>
                  <a:srgbClr val="0070C0"/>
                </a:solidFill>
              </a:rPr>
              <a:t>д</a:t>
            </a:r>
            <a:r>
              <a:rPr lang="ru-RU" sz="4300" i="1" dirty="0" smtClean="0">
                <a:solidFill>
                  <a:srgbClr val="0070C0"/>
                </a:solidFill>
              </a:rPr>
              <a:t>евочка  рисует красками</a:t>
            </a:r>
            <a:r>
              <a:rPr lang="ru-RU" sz="4300" i="1" dirty="0" smtClean="0"/>
              <a:t>.</a:t>
            </a:r>
            <a:endParaRPr lang="ru-RU" sz="4300" i="1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конце предложения ставится точка, вопросительный или восклицательный знаки </a:t>
            </a:r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(.?!)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&amp;Acy;&amp;lcy;&amp;fcy;&amp;acy;&amp;vcy;&amp;icy;&amp;tcy; &amp;dcy;&amp;lcy;&amp;yacy; &amp;mcy;&amp;acy;&amp;lcy;&amp;softcy;&amp;chcy;&amp;icy;&amp;kcy;&amp;ocy;&amp;vcy;: &amp;Bcy;&amp;ucy;&amp;kcy;&amp;vcy;&amp;acy; 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ка\Pictures\Правила для повтор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 создании презентации был использован картинный материал с источников: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3"/>
              </a:rPr>
              <a:t>http://www.baby-news.net/images/paint3/4128.gif</a:t>
            </a:r>
            <a:r>
              <a:rPr lang="ru-RU" dirty="0" smtClean="0"/>
              <a:t> буква А, рыба, корова</a:t>
            </a:r>
          </a:p>
          <a:p>
            <a:r>
              <a:rPr lang="en-US" dirty="0" smtClean="0">
                <a:hlinkClick r:id="rId4"/>
              </a:rPr>
              <a:t>http://ramka.in.ua/uploads/posts/2010-04/1271225676_bukvy.jpg</a:t>
            </a:r>
            <a:r>
              <a:rPr lang="ru-RU" dirty="0" smtClean="0"/>
              <a:t> - алфавит</a:t>
            </a:r>
          </a:p>
          <a:p>
            <a:r>
              <a:rPr lang="en-US" dirty="0" smtClean="0">
                <a:hlinkClick r:id="rId5"/>
              </a:rPr>
              <a:t>http://detpesni.com/wp-content/uploads/2012/01/40-150x150.jpg</a:t>
            </a:r>
            <a:r>
              <a:rPr lang="ru-RU" dirty="0" smtClean="0"/>
              <a:t> картинка поющие</a:t>
            </a:r>
          </a:p>
          <a:p>
            <a:r>
              <a:rPr lang="en-US" dirty="0" smtClean="0">
                <a:hlinkClick r:id="rId6"/>
              </a:rPr>
              <a:t>http://www.doski.ru/i/37/22/372267.jpg</a:t>
            </a:r>
            <a:r>
              <a:rPr lang="ru-RU" dirty="0" smtClean="0"/>
              <a:t> пишущая девочка</a:t>
            </a:r>
          </a:p>
          <a:p>
            <a:r>
              <a:rPr lang="en-US" dirty="0" smtClean="0">
                <a:hlinkClick r:id="rId7"/>
              </a:rPr>
              <a:t>http://pictures.ucoz.ru/_ph/3/2/820460328.png</a:t>
            </a:r>
            <a:r>
              <a:rPr lang="ru-RU" dirty="0" smtClean="0"/>
              <a:t> - буква </a:t>
            </a:r>
            <a:r>
              <a:rPr lang="ru-RU" dirty="0" err="1" smtClean="0"/>
              <a:t>д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http://www.chitalnya.ru/board/2012-12-06/p21/</a:t>
            </a:r>
            <a:r>
              <a:rPr lang="ru-RU" dirty="0" smtClean="0"/>
              <a:t> - девочка</a:t>
            </a:r>
          </a:p>
          <a:p>
            <a:r>
              <a:rPr lang="en-US" dirty="0" smtClean="0">
                <a:hlinkClick r:id="rId9"/>
              </a:rPr>
              <a:t>http://i.allday.ru/94/4f/75/1312920768_school-desk-4.jpg</a:t>
            </a:r>
            <a:r>
              <a:rPr lang="ru-RU" dirty="0" smtClean="0"/>
              <a:t> - школьная доска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Алфавит</a:t>
            </a:r>
            <a:r>
              <a:rPr lang="ru-RU" b="1" dirty="0" smtClean="0"/>
              <a:t> </a:t>
            </a:r>
            <a:r>
              <a:rPr lang="ru-RU" dirty="0" smtClean="0"/>
              <a:t>– это набор букв.  У каждой буквы есть своё место!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endParaRPr lang="ru-RU" dirty="0"/>
          </a:p>
        </p:txBody>
      </p:sp>
      <p:pic>
        <p:nvPicPr>
          <p:cNvPr id="1026" name="Picture 2" descr="http://www.baby-news.net/images/paint3/41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024336" cy="3024336"/>
          </a:xfrm>
          <a:prstGeom prst="rect">
            <a:avLst/>
          </a:prstGeom>
          <a:noFill/>
        </p:spPr>
      </p:pic>
      <p:pic>
        <p:nvPicPr>
          <p:cNvPr id="1028" name="Picture 4" descr="&amp;Kcy;&amp;lcy;&amp;icy;&amp;pcy;&amp;acy;&amp;rcy;&amp;tcy; &amp;bcy;&amp;ucy;&amp;kcy;&amp;v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8028">
            <a:off x="4077340" y="1998236"/>
            <a:ext cx="35283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Звуки</a:t>
            </a:r>
            <a:r>
              <a:rPr lang="ru-RU" dirty="0"/>
              <a:t> речи мы </a:t>
            </a:r>
            <a:r>
              <a:rPr lang="ru-RU" u="sng" dirty="0"/>
              <a:t>слышим и произносим. </a:t>
            </a:r>
            <a:endParaRPr lang="ru-RU" dirty="0"/>
          </a:p>
          <a:p>
            <a:r>
              <a:rPr lang="ru-RU" dirty="0"/>
              <a:t>Если ты откроешь рот и скажешь «а» - это будет звук. </a:t>
            </a:r>
          </a:p>
          <a:p>
            <a:endParaRPr lang="ru-RU" dirty="0"/>
          </a:p>
        </p:txBody>
      </p:sp>
      <p:pic>
        <p:nvPicPr>
          <p:cNvPr id="7170" name="Picture 2" descr="http://img812.imageshack.us/img812/3789/ar122971674726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47974"/>
            <a:ext cx="42481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oski.ru/i/37/22/372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0021"/>
            <a:ext cx="4439816" cy="3537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Буквы</a:t>
            </a:r>
            <a:r>
              <a:rPr lang="ru-RU" dirty="0"/>
              <a:t> мы </a:t>
            </a:r>
            <a:r>
              <a:rPr lang="ru-RU" u="sng" dirty="0"/>
              <a:t>видим, пишем и читаем.</a:t>
            </a:r>
            <a:r>
              <a:rPr lang="ru-RU" dirty="0"/>
              <a:t> Буквами мы обозначаем звуки. </a:t>
            </a:r>
          </a:p>
          <a:p>
            <a:r>
              <a:rPr lang="ru-RU" dirty="0"/>
              <a:t>Если ты запишешь на бумаге звук, то звук «а» будет называться буквой 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Гласный звук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Гласные звуки </a:t>
            </a:r>
            <a:r>
              <a:rPr lang="ru-RU" dirty="0"/>
              <a:t>состоят из голоса. Их </a:t>
            </a:r>
            <a:r>
              <a:rPr lang="ru-RU" u="sng" dirty="0"/>
              <a:t>легко петь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А, О, У, Э, </a:t>
            </a:r>
            <a:r>
              <a:rPr lang="ru-RU" b="1" dirty="0" smtClean="0">
                <a:solidFill>
                  <a:srgbClr val="FF0000"/>
                </a:solidFill>
              </a:rPr>
              <a:t>Ы,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Я, Ё, Ю, Е, И.</a:t>
            </a:r>
          </a:p>
          <a:p>
            <a:endParaRPr lang="ru-RU" dirty="0"/>
          </a:p>
        </p:txBody>
      </p:sp>
      <p:pic>
        <p:nvPicPr>
          <p:cNvPr id="4" name="Picture 2" descr="http://img812.imageshack.us/img812/3789/ar122971674726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47974"/>
            <a:ext cx="42481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ashikarapuzi.ru/images/stories/1277323181_4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84984"/>
            <a:ext cx="2658244" cy="3370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Согласный звук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Согласные звуки </a:t>
            </a:r>
            <a:r>
              <a:rPr lang="ru-RU" dirty="0"/>
              <a:t>состоят из голоса и шума. Эти звуки </a:t>
            </a:r>
            <a:r>
              <a:rPr lang="ru-RU" u="sng" dirty="0"/>
              <a:t>трудно петь.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Б, В, Г, Д, Ж, З, К, Л, М, Н, П, Р, С, Т, Ф, Х, Ц, Ч, Ш, Щ, 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operty-plovdiv.com/files/128741489168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1728192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 согласные делятся </a:t>
            </a:r>
            <a:r>
              <a:rPr lang="ru-RU" dirty="0" smtClean="0"/>
              <a:t>на</a:t>
            </a:r>
            <a:br>
              <a:rPr lang="ru-RU" dirty="0" smtClean="0"/>
            </a:br>
            <a:r>
              <a:rPr lang="ru-RU" u="sng" dirty="0" smtClean="0"/>
              <a:t>звонкие </a:t>
            </a:r>
            <a:r>
              <a:rPr lang="ru-RU" u="sng" dirty="0"/>
              <a:t>и глухие.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257800"/>
          </a:xfrm>
        </p:spPr>
        <p:txBody>
          <a:bodyPr/>
          <a:lstStyle/>
          <a:p>
            <a:r>
              <a:rPr lang="ru-RU" b="1" u="sng" dirty="0">
                <a:solidFill>
                  <a:srgbClr val="0070C0"/>
                </a:solidFill>
              </a:rPr>
              <a:t>Звонкие согласные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состоят только из голоса и шума</a:t>
            </a:r>
            <a:r>
              <a:rPr lang="ru-RU" dirty="0" smtClean="0"/>
              <a:t>.</a:t>
            </a:r>
          </a:p>
          <a:p>
            <a:r>
              <a:rPr lang="ru-RU" b="1" u="sng" dirty="0">
                <a:solidFill>
                  <a:srgbClr val="0070C0"/>
                </a:solidFill>
              </a:rPr>
              <a:t>Глухие согласные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звуки состоят только из шума, их легко произносить шёпотом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</a:t>
            </a:r>
            <a:r>
              <a:rPr lang="ru-RU" u="sng" dirty="0" smtClean="0"/>
              <a:t>  Звонкие </a:t>
            </a:r>
            <a:r>
              <a:rPr lang="ru-RU" u="sng" dirty="0"/>
              <a:t>согласные:</a:t>
            </a:r>
            <a:endParaRPr lang="ru-RU" dirty="0"/>
          </a:p>
          <a:p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0070C0"/>
                </a:solidFill>
              </a:rPr>
              <a:t>Б</a:t>
            </a:r>
            <a:r>
              <a:rPr lang="ru-RU" b="1" dirty="0">
                <a:solidFill>
                  <a:srgbClr val="0070C0"/>
                </a:solidFill>
              </a:rPr>
              <a:t>, В, Г, Д, Ж, З, Р, Л, Н, М</a:t>
            </a:r>
          </a:p>
          <a:p>
            <a:endParaRPr lang="ru-RU" u="sng" dirty="0" smtClean="0"/>
          </a:p>
          <a:p>
            <a:r>
              <a:rPr lang="ru-RU" u="sng" dirty="0" smtClean="0"/>
              <a:t>Глухие </a:t>
            </a:r>
            <a:r>
              <a:rPr lang="ru-RU" u="sng" dirty="0"/>
              <a:t>согласные: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П, Ф, К, Т, С, Ш, Х, Ц, Ч, Щ</a:t>
            </a:r>
          </a:p>
          <a:p>
            <a:endParaRPr lang="ru-RU" dirty="0"/>
          </a:p>
        </p:txBody>
      </p:sp>
      <p:pic>
        <p:nvPicPr>
          <p:cNvPr id="20484" name="Picture 4" descr="http://img.positronica.ru/items/200486_v0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078637"/>
            <a:ext cx="1344032" cy="177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слог имеет только одну гласную, а поэтому</a:t>
            </a:r>
            <a:r>
              <a:rPr lang="ru-RU" u="sng" dirty="0"/>
              <a:t> в слове </a:t>
            </a:r>
            <a:r>
              <a:rPr lang="ru-RU" b="1" u="sng" dirty="0">
                <a:solidFill>
                  <a:srgbClr val="0070C0"/>
                </a:solidFill>
              </a:rPr>
              <a:t>столько слогов</a:t>
            </a:r>
            <a:r>
              <a:rPr lang="ru-RU" u="sng" dirty="0"/>
              <a:t>, сколько в нём </a:t>
            </a:r>
            <a:r>
              <a:rPr lang="ru-RU" b="1" u="sng" dirty="0">
                <a:solidFill>
                  <a:srgbClr val="FF0000"/>
                </a:solidFill>
              </a:rPr>
              <a:t>гласных звуков</a:t>
            </a:r>
            <a:r>
              <a:rPr lang="ru-RU" u="sng" dirty="0"/>
              <a:t>.</a:t>
            </a:r>
            <a:endParaRPr lang="ru-RU" dirty="0"/>
          </a:p>
        </p:txBody>
      </p:sp>
      <p:pic>
        <p:nvPicPr>
          <p:cNvPr id="21506" name="Picture 2" descr="http://www.baby-news.net/images/paint3/22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33564"/>
            <a:ext cx="3624403" cy="3924436"/>
          </a:xfrm>
          <a:prstGeom prst="rect">
            <a:avLst/>
          </a:prstGeom>
          <a:noFill/>
        </p:spPr>
      </p:pic>
      <p:pic>
        <p:nvPicPr>
          <p:cNvPr id="21508" name="Picture 4" descr="http://www.baby-news.net/images/paint3/219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38293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Произношение одного из слогов в слове с большей силой называется </a:t>
            </a:r>
            <a:r>
              <a:rPr lang="ru-RU" u="sng" dirty="0">
                <a:solidFill>
                  <a:srgbClr val="FF0000"/>
                </a:solidFill>
              </a:rPr>
              <a:t>ударением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Слог, на который падает ударение, называется </a:t>
            </a:r>
            <a:r>
              <a:rPr lang="ru-RU" u="sng" dirty="0">
                <a:solidFill>
                  <a:srgbClr val="FF0000"/>
                </a:solidFill>
              </a:rPr>
              <a:t>ударным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 Все остальные слоги в слове называются </a:t>
            </a:r>
            <a:r>
              <a:rPr lang="ru-RU" u="sng" dirty="0">
                <a:solidFill>
                  <a:srgbClr val="FF0000"/>
                </a:solidFill>
              </a:rPr>
              <a:t>безударными</a:t>
            </a:r>
            <a:r>
              <a:rPr lang="ru-RU" dirty="0"/>
              <a:t> или неударными.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157192"/>
            <a:ext cx="696408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Мама, машина, ветер.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20348266">
            <a:off x="1907704" y="5229200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20348266">
            <a:off x="6398864" y="5214219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20348266">
            <a:off x="4670671" y="5214219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519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Правила для повторения</vt:lpstr>
      <vt:lpstr>Алфавит – это набор букв.  У каждой буквы есть своё место! </vt:lpstr>
      <vt:lpstr>Звук </vt:lpstr>
      <vt:lpstr>Буква </vt:lpstr>
      <vt:lpstr>Гласный звук</vt:lpstr>
      <vt:lpstr>Согласный звук</vt:lpstr>
      <vt:lpstr>Все согласные делятся на звонкие и глухие.</vt:lpstr>
      <vt:lpstr>Слог </vt:lpstr>
      <vt:lpstr>Ударение </vt:lpstr>
      <vt:lpstr>Правила переноса</vt:lpstr>
      <vt:lpstr>Слово </vt:lpstr>
      <vt:lpstr>Предложение </vt:lpstr>
      <vt:lpstr>Предложение </vt:lpstr>
      <vt:lpstr>При создании презентации был использован картинный материал с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повторения</dc:title>
  <dc:creator>иришка</dc:creator>
  <cp:lastModifiedBy>Windows User</cp:lastModifiedBy>
  <cp:revision>17</cp:revision>
  <dcterms:created xsi:type="dcterms:W3CDTF">2013-05-28T14:30:25Z</dcterms:created>
  <dcterms:modified xsi:type="dcterms:W3CDTF">2017-01-06T14:39:30Z</dcterms:modified>
</cp:coreProperties>
</file>