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2"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A36064E-D41C-4538-BF32-D01D0C4548D9}">
  <a:tblStyle styleId="{6A36064E-D41C-4538-BF32-D01D0C4548D9}"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48" Type="http://schemas.openxmlformats.org/officeDocument/2006/relationships/slide" Target="slides/slide42.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 name="Shape 38"/>
        <p:cNvGrpSpPr/>
        <p:nvPr/>
      </p:nvGrpSpPr>
      <p:grpSpPr>
        <a:xfrm>
          <a:off x="0" y="0"/>
          <a:ext cx="0" cy="0"/>
          <a:chOff x="0" y="0"/>
          <a:chExt cx="0" cy="0"/>
        </a:xfrm>
      </p:grpSpPr>
      <p:sp>
        <p:nvSpPr>
          <p:cNvPr id="39" name="Google Shape;39;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 name="Google Shape;40;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8" name="Google Shape;248;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8" name="Google Shape;258;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 name="Shape 44"/>
        <p:cNvGrpSpPr/>
        <p:nvPr/>
      </p:nvGrpSpPr>
      <p:grpSpPr>
        <a:xfrm>
          <a:off x="0" y="0"/>
          <a:ext cx="0" cy="0"/>
          <a:chOff x="0" y="0"/>
          <a:chExt cx="0" cy="0"/>
        </a:xfrm>
      </p:grpSpPr>
      <p:sp>
        <p:nvSpPr>
          <p:cNvPr id="45" name="Google Shape;4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3" name="Google Shape;263;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6" name="Shape 266"/>
        <p:cNvGrpSpPr/>
        <p:nvPr/>
      </p:nvGrpSpPr>
      <p:grpSpPr>
        <a:xfrm>
          <a:off x="0" y="0"/>
          <a:ext cx="0" cy="0"/>
          <a:chOff x="0" y="0"/>
          <a:chExt cx="0" cy="0"/>
        </a:xfrm>
      </p:grpSpPr>
      <p:sp>
        <p:nvSpPr>
          <p:cNvPr id="267" name="Google Shape;26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1" name="Shape 281"/>
        <p:cNvGrpSpPr/>
        <p:nvPr/>
      </p:nvGrpSpPr>
      <p:grpSpPr>
        <a:xfrm>
          <a:off x="0" y="0"/>
          <a:ext cx="0" cy="0"/>
          <a:chOff x="0" y="0"/>
          <a:chExt cx="0" cy="0"/>
        </a:xfrm>
      </p:grpSpPr>
      <p:sp>
        <p:nvSpPr>
          <p:cNvPr id="282" name="Google Shape;282;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p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3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1" name="Shape 291"/>
        <p:cNvGrpSpPr/>
        <p:nvPr/>
      </p:nvGrpSpPr>
      <p:grpSpPr>
        <a:xfrm>
          <a:off x="0" y="0"/>
          <a:ext cx="0" cy="0"/>
          <a:chOff x="0" y="0"/>
          <a:chExt cx="0" cy="0"/>
        </a:xfrm>
      </p:grpSpPr>
      <p:sp>
        <p:nvSpPr>
          <p:cNvPr id="292" name="Google Shape;292;p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3" name="Google Shape;293;p3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3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3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3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0" name="Google Shape;7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p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4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4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layout with centered title and subtitle placeholders"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3" name="Google Shape;13;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360"/>
              </a:spcBef>
              <a:spcAft>
                <a:spcPts val="0"/>
              </a:spcAft>
              <a:buClr>
                <a:schemeClr val="dk1"/>
              </a:buClr>
              <a:buSzPts val="1800"/>
              <a:buChar char="•"/>
              <a:defRPr/>
            </a:lvl1pPr>
            <a:lvl2pPr lvl="1" algn="l">
              <a:lnSpc>
                <a:spcPct val="100000"/>
              </a:lnSpc>
              <a:spcBef>
                <a:spcPts val="360"/>
              </a:spcBef>
              <a:spcAft>
                <a:spcPts val="0"/>
              </a:spcAft>
              <a:buClr>
                <a:schemeClr val="dk1"/>
              </a:buClr>
              <a:buSzPts val="1800"/>
              <a:buChar char="–"/>
              <a:defRPr/>
            </a:lvl2pPr>
            <a:lvl3pPr lvl="2" algn="l">
              <a:lnSpc>
                <a:spcPct val="100000"/>
              </a:lnSpc>
              <a:spcBef>
                <a:spcPts val="360"/>
              </a:spcBef>
              <a:spcAft>
                <a:spcPts val="0"/>
              </a:spcAft>
              <a:buClr>
                <a:schemeClr val="dk1"/>
              </a:buClr>
              <a:buSzPts val="1800"/>
              <a:buChar char="•"/>
              <a:defRPr/>
            </a:lvl3pPr>
            <a:lvl4pPr lvl="3" algn="l">
              <a:lnSpc>
                <a:spcPct val="100000"/>
              </a:lnSpc>
              <a:spcBef>
                <a:spcPts val="360"/>
              </a:spcBef>
              <a:spcAft>
                <a:spcPts val="0"/>
              </a:spcAft>
              <a:buClr>
                <a:schemeClr val="dk1"/>
              </a:buClr>
              <a:buSzPts val="1800"/>
              <a:buChar char="–"/>
              <a:defRPr/>
            </a:lvl4pPr>
            <a:lvl5pPr lvl="4" algn="l">
              <a:lnSpc>
                <a:spcPct val="100000"/>
              </a:lnSpc>
              <a:spcBef>
                <a:spcPts val="36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sp>
        <p:nvSpPr>
          <p:cNvPr id="14" name="Google Shape;14;p2"/>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type="tx">
  <p:cSld name="TITLE_AND_BODY">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 name="Google Shape;19;p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3"/>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3" name="Shape 23"/>
        <p:cNvGrpSpPr/>
        <p:nvPr/>
      </p:nvGrpSpPr>
      <p:grpSpPr>
        <a:xfrm>
          <a:off x="0" y="0"/>
          <a:ext cx="0" cy="0"/>
          <a:chOff x="0" y="0"/>
          <a:chExt cx="0" cy="0"/>
        </a:xfrm>
      </p:grpSpPr>
      <p:sp>
        <p:nvSpPr>
          <p:cNvPr id="24" name="Google Shape;24;p4"/>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9" name="Google Shape;29;p5"/>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5"/>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None/>
              <a:defRPr sz="1400"/>
            </a:lvl1pPr>
            <a:lvl2pPr indent="0" lvl="1" marL="0" algn="r">
              <a:lnSpc>
                <a:spcPct val="100000"/>
              </a:lnSpc>
              <a:spcBef>
                <a:spcPts val="0"/>
              </a:spcBef>
              <a:spcAft>
                <a:spcPts val="0"/>
              </a:spcAft>
              <a:buNone/>
              <a:defRPr sz="1400"/>
            </a:lvl2pPr>
            <a:lvl3pPr indent="0" lvl="2" marL="0" algn="r">
              <a:lnSpc>
                <a:spcPct val="100000"/>
              </a:lnSpc>
              <a:spcBef>
                <a:spcPts val="0"/>
              </a:spcBef>
              <a:spcAft>
                <a:spcPts val="0"/>
              </a:spcAft>
              <a:buNone/>
              <a:defRPr sz="1400"/>
            </a:lvl3pPr>
            <a:lvl4pPr indent="0" lvl="3" marL="0" algn="r">
              <a:lnSpc>
                <a:spcPct val="100000"/>
              </a:lnSpc>
              <a:spcBef>
                <a:spcPts val="0"/>
              </a:spcBef>
              <a:spcAft>
                <a:spcPts val="0"/>
              </a:spcAft>
              <a:buNone/>
              <a:defRPr sz="1400"/>
            </a:lvl4pPr>
            <a:lvl5pPr indent="0" lvl="4" marL="0" algn="r">
              <a:lnSpc>
                <a:spcPct val="100000"/>
              </a:lnSpc>
              <a:spcBef>
                <a:spcPts val="0"/>
              </a:spcBef>
              <a:spcAft>
                <a:spcPts val="0"/>
              </a:spcAft>
              <a:buNone/>
              <a:defRPr sz="1400"/>
            </a:lvl5pPr>
            <a:lvl6pPr indent="0" lvl="5" marL="0" algn="r">
              <a:lnSpc>
                <a:spcPct val="100000"/>
              </a:lnSpc>
              <a:spcBef>
                <a:spcPts val="0"/>
              </a:spcBef>
              <a:spcAft>
                <a:spcPts val="0"/>
              </a:spcAft>
              <a:buNone/>
              <a:defRPr sz="1400"/>
            </a:lvl6pPr>
            <a:lvl7pPr indent="0" lvl="6" marL="0" algn="r">
              <a:lnSpc>
                <a:spcPct val="100000"/>
              </a:lnSpc>
              <a:spcBef>
                <a:spcPts val="0"/>
              </a:spcBef>
              <a:spcAft>
                <a:spcPts val="0"/>
              </a:spcAft>
              <a:buNone/>
              <a:defRPr sz="1400"/>
            </a:lvl7pPr>
            <a:lvl8pPr indent="0" lvl="7" marL="0" algn="r">
              <a:lnSpc>
                <a:spcPct val="100000"/>
              </a:lnSpc>
              <a:spcBef>
                <a:spcPts val="0"/>
              </a:spcBef>
              <a:spcAft>
                <a:spcPts val="0"/>
              </a:spcAft>
              <a:buNone/>
              <a:defRPr sz="1400"/>
            </a:lvl8pPr>
            <a:lvl9pPr indent="0" lvl="8" marL="0" algn="r">
              <a:lnSpc>
                <a:spcPct val="100000"/>
              </a:lnSpc>
              <a:spcBef>
                <a:spcPts val="0"/>
              </a:spcBef>
              <a:spcAft>
                <a:spcPts val="0"/>
              </a:spcAft>
              <a:buNone/>
              <a:defRPr sz="14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457200" y="6245225"/>
            <a:ext cx="2133600" cy="47625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25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SzPts val="1400"/>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5" name="Shape 35"/>
        <p:cNvGrpSpPr/>
        <p:nvPr/>
      </p:nvGrpSpPr>
      <p:grpSpPr>
        <a:xfrm>
          <a:off x="0" y="0"/>
          <a:ext cx="0" cy="0"/>
          <a:chOff x="0" y="0"/>
          <a:chExt cx="0" cy="0"/>
        </a:xfrm>
      </p:grpSpPr>
      <p:sp>
        <p:nvSpPr>
          <p:cNvPr id="36" name="Google Shape;36;p6"/>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000"/>
              <a:buFont typeface="Arial"/>
              <a:buNone/>
            </a:pPr>
            <a:r>
              <a:rPr b="0" i="0" lang="en-US" sz="4000" u="none">
                <a:solidFill>
                  <a:schemeClr val="dk2"/>
                </a:solidFill>
                <a:latin typeface="Arial"/>
                <a:ea typeface="Arial"/>
                <a:cs typeface="Arial"/>
                <a:sym typeface="Arial"/>
              </a:rPr>
              <a:t>Развитие внимания</a:t>
            </a:r>
            <a:endParaRPr/>
          </a:p>
        </p:txBody>
      </p:sp>
      <p:sp>
        <p:nvSpPr>
          <p:cNvPr id="37" name="Google Shape;37;p6"/>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1" name="Shape 111"/>
        <p:cNvGrpSpPr/>
        <p:nvPr/>
      </p:nvGrpSpPr>
      <p:grpSpPr>
        <a:xfrm>
          <a:off x="0" y="0"/>
          <a:ext cx="0" cy="0"/>
          <a:chOff x="0" y="0"/>
          <a:chExt cx="0" cy="0"/>
        </a:xfrm>
      </p:grpSpPr>
      <p:sp>
        <p:nvSpPr>
          <p:cNvPr id="112" name="Google Shape;112;p15"/>
          <p:cNvSpPr txBox="1"/>
          <p:nvPr/>
        </p:nvSpPr>
        <p:spPr>
          <a:xfrm>
            <a:off x="1619250" y="476250"/>
            <a:ext cx="5545137" cy="91598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Попробуй, используя ключ, зашифровать слова.</a:t>
            </a:r>
            <a:endParaRPr b="1"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Ключ:    </a:t>
            </a:r>
            <a:endParaRPr b="1"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     </a:t>
            </a:r>
            <a:endParaRPr/>
          </a:p>
        </p:txBody>
      </p:sp>
      <p:graphicFrame>
        <p:nvGraphicFramePr>
          <p:cNvPr id="113" name="Google Shape;113;p15"/>
          <p:cNvGraphicFramePr/>
          <p:nvPr/>
        </p:nvGraphicFramePr>
        <p:xfrm>
          <a:off x="1533525" y="981075"/>
          <a:ext cx="3000000" cy="3000000"/>
        </p:xfrm>
        <a:graphic>
          <a:graphicData uri="http://schemas.openxmlformats.org/drawingml/2006/table">
            <a:tbl>
              <a:tblPr>
                <a:noFill/>
                <a:tableStyleId>{6A36064E-D41C-4538-BF32-D01D0C4548D9}</a:tableStyleId>
              </a:tblPr>
              <a:tblGrid>
                <a:gridCol w="674675"/>
                <a:gridCol w="674675"/>
                <a:gridCol w="674675"/>
                <a:gridCol w="674675"/>
                <a:gridCol w="674675"/>
                <a:gridCol w="676275"/>
                <a:gridCol w="676275"/>
                <a:gridCol w="676275"/>
                <a:gridCol w="676275"/>
              </a:tblGrid>
              <a:tr h="579425">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1</a:t>
                      </a:r>
                      <a:endParaRPr/>
                    </a:p>
                  </a:txBody>
                  <a:tcPr marT="45725" marB="45725" marR="91450" marL="91450">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2</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3</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4</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5</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6</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7</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8</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1600"/>
                        <a:buFont typeface="Arial"/>
                        <a:buNone/>
                      </a:pPr>
                      <a:r>
                        <a:t/>
                      </a:r>
                      <a:endParaRPr b="1" i="0" sz="16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9</a:t>
                      </a:r>
                      <a:endParaRPr/>
                    </a:p>
                  </a:txBody>
                  <a:tcPr marT="45725" marB="45725" marR="91450" marL="91450">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334950">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А</a:t>
                      </a:r>
                      <a:endParaRPr/>
                    </a:p>
                  </a:txBody>
                  <a:tcPr marT="45725" marB="45725" marR="91450" marL="91450">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О</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В</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С</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Д</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М</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Т</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Р</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600"/>
                        <a:buFont typeface="Times New Roman"/>
                        <a:buNone/>
                      </a:pPr>
                      <a:r>
                        <a:rPr b="1" i="0" lang="en-US" sz="1600" u="none" cap="none" strike="noStrike">
                          <a:solidFill>
                            <a:schemeClr val="dk1"/>
                          </a:solidFill>
                          <a:latin typeface="Times New Roman"/>
                          <a:ea typeface="Times New Roman"/>
                          <a:cs typeface="Times New Roman"/>
                          <a:sym typeface="Times New Roman"/>
                        </a:rPr>
                        <a:t>Н</a:t>
                      </a:r>
                      <a:endParaRPr/>
                    </a:p>
                  </a:txBody>
                  <a:tcPr marT="45725" marB="45725" marR="91450" marL="91450">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114" name="Google Shape;114;p15"/>
          <p:cNvSpPr txBox="1"/>
          <p:nvPr/>
        </p:nvSpPr>
        <p:spPr>
          <a:xfrm>
            <a:off x="1533525" y="2105025"/>
            <a:ext cx="2859087" cy="641350"/>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1" i="0" lang="en-US" sz="1800" u="none">
                <a:solidFill>
                  <a:schemeClr val="dk1"/>
                </a:solidFill>
                <a:latin typeface="Arial"/>
                <a:ea typeface="Arial"/>
                <a:cs typeface="Arial"/>
                <a:sym typeface="Arial"/>
              </a:rPr>
              <a:t>Образец:     СОВА – 4231</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Слова:   </a:t>
            </a:r>
            <a:endParaRPr/>
          </a:p>
        </p:txBody>
      </p:sp>
      <p:graphicFrame>
        <p:nvGraphicFramePr>
          <p:cNvPr id="115" name="Google Shape;115;p15"/>
          <p:cNvGraphicFramePr/>
          <p:nvPr/>
        </p:nvGraphicFramePr>
        <p:xfrm>
          <a:off x="1533525" y="2420937"/>
          <a:ext cx="3000000" cy="3000000"/>
        </p:xfrm>
        <a:graphic>
          <a:graphicData uri="http://schemas.openxmlformats.org/drawingml/2006/table">
            <a:tbl>
              <a:tblPr>
                <a:noFill/>
                <a:tableStyleId>{6A36064E-D41C-4538-BF32-D01D0C4548D9}</a:tableStyleId>
              </a:tblPr>
              <a:tblGrid>
                <a:gridCol w="3038475"/>
                <a:gridCol w="3038475"/>
              </a:tblGrid>
              <a:tr h="700075">
                <a:tc>
                  <a:txBody>
                    <a:bodyPr/>
                    <a:lstStyle/>
                    <a:p>
                      <a:pPr indent="0" lvl="0" marL="0" marR="0" rtl="0" algn="l">
                        <a:lnSpc>
                          <a:spcPct val="100000"/>
                        </a:lnSpc>
                        <a:spcBef>
                          <a:spcPts val="0"/>
                        </a:spcBef>
                        <a:spcAft>
                          <a:spcPts val="0"/>
                        </a:spcAft>
                        <a:buClr>
                          <a:schemeClr val="dk1"/>
                        </a:buClr>
                        <a:buSzPts val="2000"/>
                        <a:buFont typeface="Arial"/>
                        <a:buNone/>
                      </a:pPr>
                      <a:r>
                        <a:t/>
                      </a:r>
                      <a:endParaRPr b="1" i="0" sz="2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ОСА - </a:t>
                      </a:r>
                      <a:endParaRPr/>
                    </a:p>
                  </a:txBody>
                  <a:tcPr marT="45725" marB="45725" marR="91450" marL="91450">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Arial"/>
                        <a:buNone/>
                      </a:pPr>
                      <a:r>
                        <a:t/>
                      </a:r>
                      <a:endParaRPr b="1" i="0" sz="20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МОСТ - </a:t>
                      </a:r>
                      <a:endParaRPr/>
                    </a:p>
                  </a:txBody>
                  <a:tcPr marT="45725" marB="45725" marR="91450" marL="91450">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ВОДА - </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ТОМ - </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СОДА - </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ДОМ - </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МОДА - </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МАМА - </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СОМ - </a:t>
                      </a:r>
                      <a:endParaRPr/>
                    </a:p>
                  </a:txBody>
                  <a:tcPr marT="45725" marB="45725" marR="91450" marL="91450">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1" i="0" lang="en-US" sz="2000" u="none" cap="none" strike="noStrike">
                          <a:solidFill>
                            <a:schemeClr val="dk1"/>
                          </a:solidFill>
                          <a:latin typeface="Times New Roman"/>
                          <a:ea typeface="Times New Roman"/>
                          <a:cs typeface="Times New Roman"/>
                          <a:sym typeface="Times New Roman"/>
                        </a:rPr>
                        <a:t>РОТ - </a:t>
                      </a:r>
                      <a:endParaRPr/>
                    </a:p>
                  </a:txBody>
                  <a:tcPr marT="45725" marB="45725" marR="91450" marL="91450">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116" name="Google Shape;116;p15"/>
          <p:cNvSpPr txBox="1"/>
          <p:nvPr/>
        </p:nvSpPr>
        <p:spPr>
          <a:xfrm>
            <a:off x="1533525" y="4603750"/>
            <a:ext cx="2901950" cy="146526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А теперь расшифруй слова:</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9281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8271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9271 –</a:t>
            </a:r>
            <a:endParaRPr b="0" i="0" sz="18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82619 –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0" name="Shape 120"/>
        <p:cNvGrpSpPr/>
        <p:nvPr/>
      </p:nvGrpSpPr>
      <p:grpSpPr>
        <a:xfrm>
          <a:off x="0" y="0"/>
          <a:ext cx="0" cy="0"/>
          <a:chOff x="0" y="0"/>
          <a:chExt cx="0" cy="0"/>
        </a:xfrm>
      </p:grpSpPr>
      <p:graphicFrame>
        <p:nvGraphicFramePr>
          <p:cNvPr id="121" name="Google Shape;121;p16"/>
          <p:cNvGraphicFramePr/>
          <p:nvPr/>
        </p:nvGraphicFramePr>
        <p:xfrm>
          <a:off x="468312" y="1773237"/>
          <a:ext cx="3000000" cy="3000000"/>
        </p:xfrm>
        <a:graphic>
          <a:graphicData uri="http://schemas.openxmlformats.org/drawingml/2006/table">
            <a:tbl>
              <a:tblPr>
                <a:noFill/>
                <a:tableStyleId>{6A36064E-D41C-4538-BF32-D01D0C4548D9}</a:tableStyleId>
              </a:tblPr>
              <a:tblGrid>
                <a:gridCol w="1052500"/>
                <a:gridCol w="1052500"/>
                <a:gridCol w="1052500"/>
                <a:gridCol w="1050925"/>
                <a:gridCol w="1054100"/>
                <a:gridCol w="1054100"/>
                <a:gridCol w="1054100"/>
                <a:gridCol w="1054100"/>
              </a:tblGrid>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нон</a:t>
                      </a:r>
                      <a:endParaRPr/>
                    </a:p>
                  </a:txBody>
                  <a:tcPr marT="45725" marB="45725" marR="91450" marL="91450">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вор</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тун</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она</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теи</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нат</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нет</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тин</a:t>
                      </a:r>
                      <a:endParaRPr/>
                    </a:p>
                  </a:txBody>
                  <a:tcPr marT="45725" marB="45725" marR="91450" marL="91450">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кян</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кык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как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кен</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нок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так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кек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кот</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кат</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кто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тек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нюк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сон</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сок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сис</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сен</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нос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сит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сто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кес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кяс</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сын</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кос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лак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лян</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лут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гил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лук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лык</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тял</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кол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рул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рис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тор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рет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рот</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сыр</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сар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вюр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кит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вир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вот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вер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нен</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рив</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ток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пок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пял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поп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неп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пат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рак</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пол</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пюп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лес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пеп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пус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пон</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пот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пыт</a:t>
                      </a:r>
                      <a:endParaRPr/>
                    </a:p>
                  </a:txBody>
                  <a:tcPr marT="45725" marB="45725" marR="91450" marL="91450">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сум</a:t>
                      </a:r>
                      <a:endParaRPr/>
                    </a:p>
                  </a:txBody>
                  <a:tcPr marT="45725" marB="45725" marR="91450" marL="91450">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сым</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мав</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суп</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мов</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мак</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сем</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400"/>
                        <a:buFont typeface="Times New Roman"/>
                        <a:buNone/>
                      </a:pPr>
                      <a:r>
                        <a:rPr b="1" i="0" lang="en-US" sz="2400" u="none" cap="none" strike="noStrike">
                          <a:solidFill>
                            <a:schemeClr val="dk1"/>
                          </a:solidFill>
                          <a:latin typeface="Times New Roman"/>
                          <a:ea typeface="Times New Roman"/>
                          <a:cs typeface="Times New Roman"/>
                          <a:sym typeface="Times New Roman"/>
                        </a:rPr>
                        <a:t>сом</a:t>
                      </a:r>
                      <a:endParaRPr/>
                    </a:p>
                  </a:txBody>
                  <a:tcPr marT="45725" marB="45725" marR="91450" marL="91450">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122" name="Google Shape;122;p16"/>
          <p:cNvSpPr txBox="1"/>
          <p:nvPr>
            <p:ph type="ctrTitle"/>
          </p:nvPr>
        </p:nvSpPr>
        <p:spPr>
          <a:xfrm>
            <a:off x="827087" y="33337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Найдите слова среди сочетаний букв</a:t>
            </a:r>
            <a:endParaRPr/>
          </a:p>
        </p:txBody>
      </p:sp>
      <p:sp>
        <p:nvSpPr>
          <p:cNvPr id="123" name="Google Shape;123;p16"/>
          <p:cNvSpPr txBox="1"/>
          <p:nvPr>
            <p:ph idx="1" type="subTitle"/>
          </p:nvPr>
        </p:nvSpPr>
        <p:spPr>
          <a:xfrm rot="10800000">
            <a:off x="755650" y="5902325"/>
            <a:ext cx="71437" cy="119062"/>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7" name="Shape 127"/>
        <p:cNvGrpSpPr/>
        <p:nvPr/>
      </p:nvGrpSpPr>
      <p:grpSpPr>
        <a:xfrm>
          <a:off x="0" y="0"/>
          <a:ext cx="0" cy="0"/>
          <a:chOff x="0" y="0"/>
          <a:chExt cx="0" cy="0"/>
        </a:xfrm>
      </p:grpSpPr>
      <p:graphicFrame>
        <p:nvGraphicFramePr>
          <p:cNvPr id="128" name="Google Shape;128;p17"/>
          <p:cNvGraphicFramePr/>
          <p:nvPr/>
        </p:nvGraphicFramePr>
        <p:xfrm>
          <a:off x="468312" y="1557337"/>
          <a:ext cx="3000000" cy="3000000"/>
        </p:xfrm>
        <a:graphic>
          <a:graphicData uri="http://schemas.openxmlformats.org/drawingml/2006/table">
            <a:tbl>
              <a:tblPr>
                <a:noFill/>
                <a:tableStyleId>{6A36064E-D41C-4538-BF32-D01D0C4548D9}</a:tableStyleId>
              </a:tblPr>
              <a:tblGrid>
                <a:gridCol w="8207375"/>
              </a:tblGrid>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Старые лебеди склонили горые шеи.</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Зимой в саду расцвели яблони.</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Внизу над ними расстилалась пустыня.</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В ответ я кивала ему рукой.</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77945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Солнце доходило до верхушек деревьев и тряталось за ним.</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Сорняки шыпучи и плодовиты.</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Настоле лежала карта нашего города.</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Самолет сюда, чтобы помочь людям.</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Взрослые и дети толпились на берегу.</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tcPr>
                </a:tc>
              </a:tr>
              <a:tr h="455600">
                <a:tc>
                  <a:txBody>
                    <a:bodyPr/>
                    <a:lstStyle/>
                    <a:p>
                      <a:pPr indent="0" lvl="0" marL="0" marR="0" rtl="0" algn="l">
                        <a:lnSpc>
                          <a:spcPct val="100000"/>
                        </a:lnSpc>
                        <a:spcBef>
                          <a:spcPts val="0"/>
                        </a:spcBef>
                        <a:spcAft>
                          <a:spcPts val="0"/>
                        </a:spcAft>
                        <a:buClr>
                          <a:schemeClr val="dk1"/>
                        </a:buClr>
                        <a:buSzPts val="2400"/>
                        <a:buFont typeface="Times New Roman"/>
                        <a:buNone/>
                      </a:pPr>
                      <a:r>
                        <a:rPr b="0" i="0" lang="en-US" sz="2400" u="none" cap="none" strike="noStrike">
                          <a:solidFill>
                            <a:schemeClr val="dk1"/>
                          </a:solidFill>
                          <a:latin typeface="Times New Roman"/>
                          <a:ea typeface="Times New Roman"/>
                          <a:cs typeface="Times New Roman"/>
                          <a:sym typeface="Times New Roman"/>
                        </a:rPr>
                        <a:t>Сем раз отмерь – один раз отрежь.</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129" name="Google Shape;129;p17"/>
          <p:cNvSpPr txBox="1"/>
          <p:nvPr>
            <p:ph type="ctrTitle"/>
          </p:nvPr>
        </p:nvSpPr>
        <p:spPr>
          <a:xfrm>
            <a:off x="755650" y="404812"/>
            <a:ext cx="7772400" cy="8667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Исправьте ошибки в предложениях</a:t>
            </a:r>
            <a:r>
              <a:rPr b="0" i="0" lang="en-US" sz="2000" u="none">
                <a:solidFill>
                  <a:schemeClr val="dk2"/>
                </a:solidFill>
                <a:latin typeface="Arial"/>
                <a:ea typeface="Arial"/>
                <a:cs typeface="Arial"/>
                <a:sym typeface="Arial"/>
              </a:rPr>
              <a:t>.</a:t>
            </a:r>
            <a:endParaRPr/>
          </a:p>
        </p:txBody>
      </p:sp>
      <p:sp>
        <p:nvSpPr>
          <p:cNvPr id="130" name="Google Shape;130;p17"/>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4" name="Shape 134"/>
        <p:cNvGrpSpPr/>
        <p:nvPr/>
      </p:nvGrpSpPr>
      <p:grpSpPr>
        <a:xfrm>
          <a:off x="0" y="0"/>
          <a:ext cx="0" cy="0"/>
          <a:chOff x="0" y="0"/>
          <a:chExt cx="0" cy="0"/>
        </a:xfrm>
      </p:grpSpPr>
      <p:sp>
        <p:nvSpPr>
          <p:cNvPr id="135" name="Google Shape;135;p18"/>
          <p:cNvSpPr txBox="1"/>
          <p:nvPr/>
        </p:nvSpPr>
        <p:spPr>
          <a:xfrm>
            <a:off x="1042987" y="2001837"/>
            <a:ext cx="7416800" cy="3081337"/>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РБВЛ                                         КТМЦ</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ЖКПРЧ                                      ДЗНТК</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КПТНСД                                    ШРВТБЧ</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ДПВ                                           ШГС</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БМДРКЛФ                                 МВХШТСГ</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СТПЦГВДК                                ЖГВПРМТК</a:t>
            </a:r>
            <a:endParaRPr/>
          </a:p>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МВПКШЛЧБХ                            БРНЦДКСЧГ</a:t>
            </a:r>
            <a:endParaRPr/>
          </a:p>
        </p:txBody>
      </p:sp>
      <p:sp>
        <p:nvSpPr>
          <p:cNvPr id="136" name="Google Shape;136;p18"/>
          <p:cNvSpPr txBox="1"/>
          <p:nvPr>
            <p:ph type="ctrTitle"/>
          </p:nvPr>
        </p:nvSpPr>
        <p:spPr>
          <a:xfrm>
            <a:off x="684212" y="333375"/>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По сигналу фиксировать взглядом середину экрана и постараться прочесть предъявляемый на короткое время материал.</a:t>
            </a:r>
            <a:endParaRPr/>
          </a:p>
        </p:txBody>
      </p:sp>
      <p:sp>
        <p:nvSpPr>
          <p:cNvPr id="137" name="Google Shape;137;p18"/>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1" name="Shape 141"/>
        <p:cNvGrpSpPr/>
        <p:nvPr/>
      </p:nvGrpSpPr>
      <p:grpSpPr>
        <a:xfrm>
          <a:off x="0" y="0"/>
          <a:ext cx="0" cy="0"/>
          <a:chOff x="0" y="0"/>
          <a:chExt cx="0" cy="0"/>
        </a:xfrm>
      </p:grpSpPr>
      <p:sp>
        <p:nvSpPr>
          <p:cNvPr id="142" name="Google Shape;142;p1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По сигналу фиксировать взглядом середину экрана и постараться прочесть предъявляемый на короткое время материал.</a:t>
            </a:r>
            <a:endParaRPr/>
          </a:p>
        </p:txBody>
      </p:sp>
      <p:sp>
        <p:nvSpPr>
          <p:cNvPr id="143" name="Google Shape;143;p19"/>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Я бегу.                               Что ты.</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Дай мне.                            Я плыву.</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Дым идет.                         Лень мне.</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Двор чист.                         Один – воин.</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Что делать.                       Птица поет.</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Ученье свет.                     Делу – время.</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Все по колено.                  Вода в решете.</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Работа не волк.                Слово – серебро.</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Счастье в труде.               Всем не угодишь.</a:t>
            </a:r>
            <a:endParaRPr/>
          </a:p>
          <a:p>
            <a:pPr indent="-342900" lvl="0" marL="342900" marR="0" rtl="0" algn="l">
              <a:lnSpc>
                <a:spcPct val="100000"/>
              </a:lnSpc>
              <a:spcBef>
                <a:spcPts val="48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7" name="Shape 147"/>
        <p:cNvGrpSpPr/>
        <p:nvPr/>
      </p:nvGrpSpPr>
      <p:grpSpPr>
        <a:xfrm>
          <a:off x="0" y="0"/>
          <a:ext cx="0" cy="0"/>
          <a:chOff x="0" y="0"/>
          <a:chExt cx="0" cy="0"/>
        </a:xfrm>
      </p:grpSpPr>
      <p:sp>
        <p:nvSpPr>
          <p:cNvPr id="148" name="Google Shape;148;p20"/>
          <p:cNvSpPr txBox="1"/>
          <p:nvPr>
            <p:ph type="title"/>
          </p:nvPr>
        </p:nvSpPr>
        <p:spPr>
          <a:xfrm>
            <a:off x="457200" y="274637"/>
            <a:ext cx="8229600" cy="38020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Развитие памяти</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2" name="Shape 152"/>
        <p:cNvGrpSpPr/>
        <p:nvPr/>
      </p:nvGrpSpPr>
      <p:grpSpPr>
        <a:xfrm>
          <a:off x="0" y="0"/>
          <a:ext cx="0" cy="0"/>
          <a:chOff x="0" y="0"/>
          <a:chExt cx="0" cy="0"/>
        </a:xfrm>
      </p:grpSpPr>
      <p:sp>
        <p:nvSpPr>
          <p:cNvPr id="153" name="Google Shape;153;p2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Запомните и повторите цифры в таком же порядке, в обратном порядке, увеличенные на 1, уменьшенные на 1, в порядке возрастания, убывания.</a:t>
            </a:r>
            <a:endParaRPr/>
          </a:p>
        </p:txBody>
      </p:sp>
      <p:sp>
        <p:nvSpPr>
          <p:cNvPr id="154" name="Google Shape;154;p2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358</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4296</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751843</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2694135</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75293618</a:t>
            </a:r>
            <a:endParaRPr/>
          </a:p>
          <a:p>
            <a:pPr indent="-342900" lvl="0" marL="342900" marR="0" rtl="0" algn="l">
              <a:lnSpc>
                <a:spcPct val="100000"/>
              </a:lnSpc>
              <a:spcBef>
                <a:spcPts val="640"/>
              </a:spcBef>
              <a:spcAft>
                <a:spcPts val="0"/>
              </a:spcAft>
              <a:buClr>
                <a:schemeClr val="dk1"/>
              </a:buClr>
              <a:buSzPts val="3200"/>
              <a:buFont typeface="Arial"/>
              <a:buChar char="•"/>
            </a:pPr>
            <a:r>
              <a:rPr b="0" i="0" lang="en-US" sz="3200" u="none">
                <a:solidFill>
                  <a:schemeClr val="dk1"/>
                </a:solidFill>
                <a:latin typeface="Arial"/>
                <a:ea typeface="Arial"/>
                <a:cs typeface="Arial"/>
                <a:sym typeface="Arial"/>
              </a:rPr>
              <a:t>548391726</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8" name="Shape 158"/>
        <p:cNvGrpSpPr/>
        <p:nvPr/>
      </p:nvGrpSpPr>
      <p:grpSpPr>
        <a:xfrm>
          <a:off x="0" y="0"/>
          <a:ext cx="0" cy="0"/>
          <a:chOff x="0" y="0"/>
          <a:chExt cx="0" cy="0"/>
        </a:xfrm>
      </p:grpSpPr>
      <p:sp>
        <p:nvSpPr>
          <p:cNvPr id="159" name="Google Shape;159;p2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Ряд слов для запоминания.</a:t>
            </a:r>
            <a:endParaRPr/>
          </a:p>
        </p:txBody>
      </p:sp>
      <p:sp>
        <p:nvSpPr>
          <p:cNvPr id="160" name="Google Shape;160;p2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Стол, мыло, человек, вилка, книга, пальто, топор, стул, тетрадь, молоко.</a:t>
            </a:r>
            <a:endParaRPr/>
          </a:p>
          <a:p>
            <a:pPr indent="-3429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Arial"/>
              <a:ea typeface="Arial"/>
              <a:cs typeface="Arial"/>
              <a:sym typeface="Arial"/>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Попробуйте связать эти слова в рассказ.</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Подберите ассоциации к каждому слову.</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Подберите определение к каждому слову.</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Подберите глагол к каждому слову.</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Попробуйте создать образ каждого предмета и мысленно объедините эти предметы в одной картинке.</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4" name="Shape 164"/>
        <p:cNvGrpSpPr/>
        <p:nvPr/>
      </p:nvGrpSpPr>
      <p:grpSpPr>
        <a:xfrm>
          <a:off x="0" y="0"/>
          <a:ext cx="0" cy="0"/>
          <a:chOff x="0" y="0"/>
          <a:chExt cx="0" cy="0"/>
        </a:xfrm>
      </p:grpSpPr>
      <p:sp>
        <p:nvSpPr>
          <p:cNvPr id="165" name="Google Shape;165;p2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Развитие логической памяти</a:t>
            </a:r>
            <a:endParaRPr/>
          </a:p>
        </p:txBody>
      </p:sp>
      <p:sp>
        <p:nvSpPr>
          <p:cNvPr id="166" name="Google Shape;166;p2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кукла – играть</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курица – яйцо</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ножницы – резать</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лошадь – сани</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книга – учитель</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бабочка – муха</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щетка – зубы</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пчела – мед</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снег – зима</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корова - молоко</a:t>
            </a:r>
            <a:endParaRPr/>
          </a:p>
          <a:p>
            <a:pPr indent="-190500" lvl="0" marL="342900" marR="0" rtl="0" algn="l">
              <a:lnSpc>
                <a:spcPct val="100000"/>
              </a:lnSpc>
              <a:spcBef>
                <a:spcPts val="480"/>
              </a:spcBef>
              <a:spcAft>
                <a:spcPts val="0"/>
              </a:spcAft>
              <a:buClr>
                <a:schemeClr val="dk1"/>
              </a:buClr>
              <a:buSzPts val="2400"/>
              <a:buFont typeface="Arial"/>
              <a:buNone/>
            </a:pPr>
            <a:r>
              <a:t/>
            </a:r>
            <a:endParaRPr b="0" i="0" sz="2400" u="none">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0" name="Shape 170"/>
        <p:cNvGrpSpPr/>
        <p:nvPr/>
      </p:nvGrpSpPr>
      <p:grpSpPr>
        <a:xfrm>
          <a:off x="0" y="0"/>
          <a:ext cx="0" cy="0"/>
          <a:chOff x="0" y="0"/>
          <a:chExt cx="0" cy="0"/>
        </a:xfrm>
      </p:grpSpPr>
      <p:sp>
        <p:nvSpPr>
          <p:cNvPr id="171" name="Google Shape;171;p24"/>
          <p:cNvSpPr txBox="1"/>
          <p:nvPr>
            <p:ph type="title"/>
          </p:nvPr>
        </p:nvSpPr>
        <p:spPr>
          <a:xfrm>
            <a:off x="1258887" y="274637"/>
            <a:ext cx="6626225"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Попробуйте найти ассоциации, которые бы связывали эти слова, и запомните.</a:t>
            </a:r>
            <a:endParaRPr/>
          </a:p>
        </p:txBody>
      </p:sp>
      <p:sp>
        <p:nvSpPr>
          <p:cNvPr id="172" name="Google Shape;172;p24"/>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жук – кресло</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компас – клей</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колокольчик – стрела</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синица – сестра</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лейка – трамвай</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ботинки – самовар</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спичка – графин</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шляпа – пчела</a:t>
            </a:r>
            <a:endParaRPr/>
          </a:p>
          <a:p>
            <a:pPr indent="-342900" lvl="0" marL="342900" marR="0" rtl="0" algn="l">
              <a:lnSpc>
                <a:spcPct val="100000"/>
              </a:lnSpc>
              <a:spcBef>
                <a:spcPts val="480"/>
              </a:spcBef>
              <a:spcAft>
                <a:spcPts val="0"/>
              </a:spcAft>
              <a:buClr>
                <a:schemeClr val="dk1"/>
              </a:buClr>
              <a:buSzPts val="2400"/>
              <a:buFont typeface="Arial"/>
              <a:buChar char="•"/>
            </a:pPr>
            <a:r>
              <a:rPr b="0" i="0" lang="en-US" sz="2400" u="none">
                <a:solidFill>
                  <a:schemeClr val="dk1"/>
                </a:solidFill>
                <a:latin typeface="Arial"/>
                <a:ea typeface="Arial"/>
                <a:cs typeface="Arial"/>
                <a:sym typeface="Arial"/>
              </a:rPr>
              <a:t>рыба - пожар</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1" name="Shape 41"/>
        <p:cNvGrpSpPr/>
        <p:nvPr/>
      </p:nvGrpSpPr>
      <p:grpSpPr>
        <a:xfrm>
          <a:off x="0" y="0"/>
          <a:ext cx="0" cy="0"/>
          <a:chOff x="0" y="0"/>
          <a:chExt cx="0" cy="0"/>
        </a:xfrm>
      </p:grpSpPr>
      <p:sp>
        <p:nvSpPr>
          <p:cNvPr id="42" name="Google Shape;42;p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400"/>
              <a:buFont typeface="Arial"/>
              <a:buNone/>
            </a:pPr>
            <a:r>
              <a:rPr b="1" i="0" lang="en-US" sz="2400" u="none">
                <a:solidFill>
                  <a:schemeClr val="dk2"/>
                </a:solidFill>
                <a:latin typeface="Arial"/>
                <a:ea typeface="Arial"/>
                <a:cs typeface="Arial"/>
                <a:sym typeface="Arial"/>
              </a:rPr>
              <a:t>Упражнения на развитие внимания</a:t>
            </a:r>
            <a:endParaRPr/>
          </a:p>
        </p:txBody>
      </p:sp>
      <p:sp>
        <p:nvSpPr>
          <p:cNvPr id="43" name="Google Shape;43;p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Картинки, тексты на сравнение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Определить какие предметы нарисованы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Запомни и расставь точки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Проставь значки в фигурах</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Таблицы с пропущенными числами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Шифровки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Корректурные пробы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Графические диктанты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Узоры </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Одновременное выполнение 2-х и более заданий (н-р, слушать текст и считать хлопки, затем ответить на вопросы)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Читаются слова наоборот. Определить слово.</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Назвать буквы, которые встречаются в каждом слове</a:t>
            </a:r>
            <a:endParaRPr/>
          </a:p>
          <a:p>
            <a:pPr indent="-215900" lvl="0" marL="342900" marR="0" rtl="0" algn="l">
              <a:lnSpc>
                <a:spcPct val="9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215900" lvl="0" marL="342900" marR="0" rtl="0" algn="l">
              <a:lnSpc>
                <a:spcPct val="9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6" name="Shape 176"/>
        <p:cNvGrpSpPr/>
        <p:nvPr/>
      </p:nvGrpSpPr>
      <p:grpSpPr>
        <a:xfrm>
          <a:off x="0" y="0"/>
          <a:ext cx="0" cy="0"/>
          <a:chOff x="0" y="0"/>
          <a:chExt cx="0" cy="0"/>
        </a:xfrm>
      </p:grpSpPr>
      <p:sp>
        <p:nvSpPr>
          <p:cNvPr id="177" name="Google Shape;177;p2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Развитие способности к воссозданию мысленных образов.</a:t>
            </a:r>
            <a:br>
              <a:rPr b="1" i="0" lang="en-US" sz="2000" u="none">
                <a:solidFill>
                  <a:schemeClr val="dk2"/>
                </a:solidFill>
                <a:latin typeface="Arial"/>
                <a:ea typeface="Arial"/>
                <a:cs typeface="Arial"/>
                <a:sym typeface="Arial"/>
              </a:rPr>
            </a:br>
            <a:r>
              <a:rPr b="1" i="0" lang="en-US" sz="2000" u="none">
                <a:solidFill>
                  <a:schemeClr val="dk2"/>
                </a:solidFill>
                <a:latin typeface="Arial"/>
                <a:ea typeface="Arial"/>
                <a:cs typeface="Arial"/>
                <a:sym typeface="Arial"/>
              </a:rPr>
              <a:t>Попробуйте к каждому из названных слов сделать рисунок. Вспомните все слова по рисункам.</a:t>
            </a:r>
            <a:endParaRPr/>
          </a:p>
        </p:txBody>
      </p:sp>
      <p:sp>
        <p:nvSpPr>
          <p:cNvPr id="178" name="Google Shape;178;p25"/>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Грузовик</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Гнев</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Веселая игра</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Дерево</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Наказание</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Умная кошка</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Мальчик – трус</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Капризный ребенок</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Хорошая погода</a:t>
            </a:r>
            <a:endParaRPr/>
          </a:p>
          <a:p>
            <a:pPr indent="-342900" lvl="0" marL="342900" marR="0" rtl="0" algn="l">
              <a:lnSpc>
                <a:spcPct val="80000"/>
              </a:lnSpc>
              <a:spcBef>
                <a:spcPts val="560"/>
              </a:spcBef>
              <a:spcAft>
                <a:spcPts val="0"/>
              </a:spcAft>
              <a:buClr>
                <a:schemeClr val="dk1"/>
              </a:buClr>
              <a:buSzPts val="2800"/>
              <a:buFont typeface="Arial"/>
              <a:buChar char="•"/>
            </a:pPr>
            <a:r>
              <a:rPr b="0" i="0" lang="en-US" sz="2800" u="none">
                <a:solidFill>
                  <a:schemeClr val="dk1"/>
                </a:solidFill>
                <a:latin typeface="Arial"/>
                <a:ea typeface="Arial"/>
                <a:cs typeface="Arial"/>
                <a:sym typeface="Arial"/>
              </a:rPr>
              <a:t>Интересная сказка</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2" name="Shape 182"/>
        <p:cNvGrpSpPr/>
        <p:nvPr/>
      </p:nvGrpSpPr>
      <p:grpSpPr>
        <a:xfrm>
          <a:off x="0" y="0"/>
          <a:ext cx="0" cy="0"/>
          <a:chOff x="0" y="0"/>
          <a:chExt cx="0" cy="0"/>
        </a:xfrm>
      </p:grpSpPr>
      <p:sp>
        <p:nvSpPr>
          <p:cNvPr id="183" name="Google Shape;183;p2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Закройте глаза и вообразите следующие картинки. Запишите, что вам запомнилось.</a:t>
            </a:r>
            <a:endParaRPr/>
          </a:p>
        </p:txBody>
      </p:sp>
      <p:sp>
        <p:nvSpPr>
          <p:cNvPr id="184" name="Google Shape;184;p26"/>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Осиное гнездо.</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Осиное гнездо у вашей двери.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Осиное гнездо у вашей кровати.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Старик на скамейке.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Старик на скамейке на солнце.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Плачущий старик на скамейке на солнце.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Острый нож.</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Острый нож, режущий мясо.</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Острый нос, режущий вам палец.</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Птичка, клюющая корм в саду.</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Птичка, купающаяся в луже.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Птичка, взлетающая, спасаясь от кошки.</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8" name="Shape 188"/>
        <p:cNvGrpSpPr/>
        <p:nvPr/>
      </p:nvGrpSpPr>
      <p:grpSpPr>
        <a:xfrm>
          <a:off x="0" y="0"/>
          <a:ext cx="0" cy="0"/>
          <a:chOff x="0" y="0"/>
          <a:chExt cx="0" cy="0"/>
        </a:xfrm>
      </p:grpSpPr>
      <p:sp>
        <p:nvSpPr>
          <p:cNvPr id="189" name="Google Shape;189;p27"/>
          <p:cNvSpPr txBox="1"/>
          <p:nvPr>
            <p:ph type="title"/>
          </p:nvPr>
        </p:nvSpPr>
        <p:spPr>
          <a:xfrm>
            <a:off x="457200" y="274637"/>
            <a:ext cx="8229600" cy="34417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Развитие мышления</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3" name="Shape 193"/>
        <p:cNvGrpSpPr/>
        <p:nvPr/>
      </p:nvGrpSpPr>
      <p:grpSpPr>
        <a:xfrm>
          <a:off x="0" y="0"/>
          <a:ext cx="0" cy="0"/>
          <a:chOff x="0" y="0"/>
          <a:chExt cx="0" cy="0"/>
        </a:xfrm>
      </p:grpSpPr>
      <p:sp>
        <p:nvSpPr>
          <p:cNvPr id="194" name="Google Shape;194;p2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Упражнения на развитие мышления</a:t>
            </a:r>
            <a:endParaRPr/>
          </a:p>
        </p:txBody>
      </p:sp>
      <p:sp>
        <p:nvSpPr>
          <p:cNvPr id="195" name="Google Shape;195;p2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Продолжи узор</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Дорисуй картинку</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Задачи, решение которых состоит в перекладывании палочек с целью видоизменения фигуры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Кубики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Недостающие детали</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Игра «дополни до…»</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Составь фигуру из частей</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Найди закономерность и определи недостающую фигуру</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Лабиринты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Раздели на группы</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Подбери слова, которые можно отнести к какой-либо группе</a:t>
            </a:r>
            <a:endParaRPr/>
          </a:p>
          <a:p>
            <a:pPr indent="-342900" lvl="0" marL="342900" marR="0" rtl="0" algn="l">
              <a:lnSpc>
                <a:spcPct val="9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Найди общее название</a:t>
            </a:r>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9" name="Shape 199"/>
        <p:cNvGrpSpPr/>
        <p:nvPr/>
      </p:nvGrpSpPr>
      <p:grpSpPr>
        <a:xfrm>
          <a:off x="0" y="0"/>
          <a:ext cx="0" cy="0"/>
          <a:chOff x="0" y="0"/>
          <a:chExt cx="0" cy="0"/>
        </a:xfrm>
      </p:grpSpPr>
      <p:sp>
        <p:nvSpPr>
          <p:cNvPr id="200" name="Google Shape;200;p2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0" i="0" lang="en-US" sz="2000" u="none">
                <a:solidFill>
                  <a:schemeClr val="dk2"/>
                </a:solidFill>
                <a:latin typeface="Arial"/>
                <a:ea typeface="Arial"/>
                <a:cs typeface="Arial"/>
                <a:sym typeface="Arial"/>
              </a:rPr>
              <a:t>Восстановите слова</a:t>
            </a:r>
            <a:endParaRPr/>
          </a:p>
        </p:txBody>
      </p:sp>
      <p:grpSp>
        <p:nvGrpSpPr>
          <p:cNvPr id="201" name="Google Shape;201;p29"/>
          <p:cNvGrpSpPr/>
          <p:nvPr/>
        </p:nvGrpSpPr>
        <p:grpSpPr>
          <a:xfrm>
            <a:off x="457200" y="1600200"/>
            <a:ext cx="8229600" cy="4525962"/>
            <a:chOff x="288" y="1008"/>
            <a:chExt cx="5184" cy="2851"/>
          </a:xfrm>
        </p:grpSpPr>
        <p:sp>
          <p:nvSpPr>
            <p:cNvPr id="202" name="Google Shape;202;p29"/>
            <p:cNvSpPr txBox="1"/>
            <p:nvPr/>
          </p:nvSpPr>
          <p:spPr>
            <a:xfrm>
              <a:off x="2880" y="3451"/>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олснец</a:t>
              </a:r>
              <a:endParaRPr/>
            </a:p>
          </p:txBody>
        </p:sp>
        <p:sp>
          <p:nvSpPr>
            <p:cNvPr id="203" name="Google Shape;203;p29"/>
            <p:cNvSpPr txBox="1"/>
            <p:nvPr/>
          </p:nvSpPr>
          <p:spPr>
            <a:xfrm>
              <a:off x="288" y="3451"/>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регоцу</a:t>
              </a:r>
              <a:endParaRPr/>
            </a:p>
          </p:txBody>
        </p:sp>
        <p:sp>
          <p:nvSpPr>
            <p:cNvPr id="204" name="Google Shape;204;p29"/>
            <p:cNvSpPr txBox="1"/>
            <p:nvPr/>
          </p:nvSpPr>
          <p:spPr>
            <a:xfrm>
              <a:off x="2880" y="3045"/>
              <a:ext cx="2592" cy="40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буражд</a:t>
              </a:r>
              <a:endParaRPr/>
            </a:p>
          </p:txBody>
        </p:sp>
        <p:sp>
          <p:nvSpPr>
            <p:cNvPr id="205" name="Google Shape;205;p29"/>
            <p:cNvSpPr txBox="1"/>
            <p:nvPr/>
          </p:nvSpPr>
          <p:spPr>
            <a:xfrm>
              <a:off x="288" y="3045"/>
              <a:ext cx="2592" cy="40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фражи</a:t>
              </a:r>
              <a:endParaRPr/>
            </a:p>
          </p:txBody>
        </p:sp>
        <p:sp>
          <p:nvSpPr>
            <p:cNvPr id="206" name="Google Shape;206;p29"/>
            <p:cNvSpPr txBox="1"/>
            <p:nvPr/>
          </p:nvSpPr>
          <p:spPr>
            <a:xfrm>
              <a:off x="2880" y="2637"/>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лутер</a:t>
              </a:r>
              <a:endParaRPr/>
            </a:p>
          </p:txBody>
        </p:sp>
        <p:sp>
          <p:nvSpPr>
            <p:cNvPr id="207" name="Google Shape;207;p29"/>
            <p:cNvSpPr txBox="1"/>
            <p:nvPr/>
          </p:nvSpPr>
          <p:spPr>
            <a:xfrm>
              <a:off x="288" y="2637"/>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манес</a:t>
              </a:r>
              <a:endParaRPr/>
            </a:p>
          </p:txBody>
        </p:sp>
        <p:sp>
          <p:nvSpPr>
            <p:cNvPr id="208" name="Google Shape;208;p29"/>
            <p:cNvSpPr txBox="1"/>
            <p:nvPr/>
          </p:nvSpPr>
          <p:spPr>
            <a:xfrm>
              <a:off x="2880" y="2230"/>
              <a:ext cx="2592" cy="40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лоекь</a:t>
              </a:r>
              <a:endParaRPr/>
            </a:p>
          </p:txBody>
        </p:sp>
        <p:sp>
          <p:nvSpPr>
            <p:cNvPr id="209" name="Google Shape;209;p29"/>
            <p:cNvSpPr txBox="1"/>
            <p:nvPr/>
          </p:nvSpPr>
          <p:spPr>
            <a:xfrm>
              <a:off x="288" y="2230"/>
              <a:ext cx="2592" cy="407"/>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дровоп</a:t>
              </a:r>
              <a:endParaRPr/>
            </a:p>
          </p:txBody>
        </p:sp>
        <p:sp>
          <p:nvSpPr>
            <p:cNvPr id="210" name="Google Shape;210;p29"/>
            <p:cNvSpPr txBox="1"/>
            <p:nvPr/>
          </p:nvSpPr>
          <p:spPr>
            <a:xfrm>
              <a:off x="2880" y="1822"/>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транок</a:t>
              </a:r>
              <a:endParaRPr/>
            </a:p>
          </p:txBody>
        </p:sp>
        <p:sp>
          <p:nvSpPr>
            <p:cNvPr id="211" name="Google Shape;211;p29"/>
            <p:cNvSpPr txBox="1"/>
            <p:nvPr/>
          </p:nvSpPr>
          <p:spPr>
            <a:xfrm>
              <a:off x="288" y="1822"/>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неап</a:t>
              </a:r>
              <a:endParaRPr/>
            </a:p>
          </p:txBody>
        </p:sp>
        <p:sp>
          <p:nvSpPr>
            <p:cNvPr id="212" name="Google Shape;212;p29"/>
            <p:cNvSpPr txBox="1"/>
            <p:nvPr/>
          </p:nvSpPr>
          <p:spPr>
            <a:xfrm>
              <a:off x="2880" y="1416"/>
              <a:ext cx="2592" cy="40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ркао</a:t>
              </a:r>
              <a:endParaRPr/>
            </a:p>
          </p:txBody>
        </p:sp>
        <p:sp>
          <p:nvSpPr>
            <p:cNvPr id="213" name="Google Shape;213;p29"/>
            <p:cNvSpPr txBox="1"/>
            <p:nvPr/>
          </p:nvSpPr>
          <p:spPr>
            <a:xfrm>
              <a:off x="288" y="1416"/>
              <a:ext cx="2592" cy="40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лиош</a:t>
              </a:r>
              <a:endParaRPr/>
            </a:p>
          </p:txBody>
        </p:sp>
        <p:sp>
          <p:nvSpPr>
            <p:cNvPr id="214" name="Google Shape;214;p29"/>
            <p:cNvSpPr txBox="1"/>
            <p:nvPr/>
          </p:nvSpPr>
          <p:spPr>
            <a:xfrm>
              <a:off x="2880" y="1008"/>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лагф</a:t>
              </a:r>
              <a:endParaRPr/>
            </a:p>
          </p:txBody>
        </p:sp>
        <p:sp>
          <p:nvSpPr>
            <p:cNvPr id="215" name="Google Shape;215;p29"/>
            <p:cNvSpPr txBox="1"/>
            <p:nvPr/>
          </p:nvSpPr>
          <p:spPr>
            <a:xfrm>
              <a:off x="288" y="1008"/>
              <a:ext cx="2592" cy="40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3600"/>
                <a:buFont typeface="Times New Roman"/>
                <a:buNone/>
              </a:pPr>
              <a:r>
                <a:rPr b="0" i="0" lang="en-US" sz="3600" u="none">
                  <a:solidFill>
                    <a:schemeClr val="dk1"/>
                  </a:solidFill>
                  <a:latin typeface="Times New Roman"/>
                  <a:ea typeface="Times New Roman"/>
                  <a:cs typeface="Times New Roman"/>
                  <a:sym typeface="Times New Roman"/>
                </a:rPr>
                <a:t>наул</a:t>
              </a:r>
              <a:endParaRPr/>
            </a:p>
          </p:txBody>
        </p:sp>
        <p:cxnSp>
          <p:nvCxnSpPr>
            <p:cNvPr id="216" name="Google Shape;216;p29"/>
            <p:cNvCxnSpPr/>
            <p:nvPr/>
          </p:nvCxnSpPr>
          <p:spPr>
            <a:xfrm>
              <a:off x="288" y="3859"/>
              <a:ext cx="2592" cy="0"/>
            </a:xfrm>
            <a:prstGeom prst="straightConnector1">
              <a:avLst/>
            </a:prstGeom>
            <a:noFill/>
            <a:ln>
              <a:noFill/>
            </a:ln>
          </p:spPr>
        </p:cxnSp>
        <p:cxnSp>
          <p:nvCxnSpPr>
            <p:cNvPr id="217" name="Google Shape;217;p29"/>
            <p:cNvCxnSpPr/>
            <p:nvPr/>
          </p:nvCxnSpPr>
          <p:spPr>
            <a:xfrm>
              <a:off x="288" y="1008"/>
              <a:ext cx="0" cy="408"/>
            </a:xfrm>
            <a:prstGeom prst="straightConnector1">
              <a:avLst/>
            </a:prstGeom>
            <a:noFill/>
            <a:ln>
              <a:noFill/>
            </a:ln>
          </p:spPr>
        </p:cxnSp>
        <p:cxnSp>
          <p:nvCxnSpPr>
            <p:cNvPr id="218" name="Google Shape;218;p29"/>
            <p:cNvCxnSpPr/>
            <p:nvPr/>
          </p:nvCxnSpPr>
          <p:spPr>
            <a:xfrm>
              <a:off x="5472" y="1008"/>
              <a:ext cx="0" cy="408"/>
            </a:xfrm>
            <a:prstGeom prst="straightConnector1">
              <a:avLst/>
            </a:prstGeom>
            <a:noFill/>
            <a:ln>
              <a:noFill/>
            </a:ln>
          </p:spPr>
        </p:cxnSp>
        <p:cxnSp>
          <p:nvCxnSpPr>
            <p:cNvPr id="219" name="Google Shape;219;p29"/>
            <p:cNvCxnSpPr/>
            <p:nvPr/>
          </p:nvCxnSpPr>
          <p:spPr>
            <a:xfrm>
              <a:off x="2880" y="1008"/>
              <a:ext cx="2592" cy="0"/>
            </a:xfrm>
            <a:prstGeom prst="straightConnector1">
              <a:avLst/>
            </a:prstGeom>
            <a:noFill/>
            <a:ln>
              <a:noFill/>
            </a:ln>
          </p:spPr>
        </p:cxnSp>
        <p:cxnSp>
          <p:nvCxnSpPr>
            <p:cNvPr id="220" name="Google Shape;220;p29"/>
            <p:cNvCxnSpPr/>
            <p:nvPr/>
          </p:nvCxnSpPr>
          <p:spPr>
            <a:xfrm>
              <a:off x="288" y="1416"/>
              <a:ext cx="0" cy="406"/>
            </a:xfrm>
            <a:prstGeom prst="straightConnector1">
              <a:avLst/>
            </a:prstGeom>
            <a:noFill/>
            <a:ln>
              <a:noFill/>
            </a:ln>
          </p:spPr>
        </p:cxnSp>
        <p:cxnSp>
          <p:nvCxnSpPr>
            <p:cNvPr id="221" name="Google Shape;221;p29"/>
            <p:cNvCxnSpPr/>
            <p:nvPr/>
          </p:nvCxnSpPr>
          <p:spPr>
            <a:xfrm>
              <a:off x="5472" y="1416"/>
              <a:ext cx="0" cy="406"/>
            </a:xfrm>
            <a:prstGeom prst="straightConnector1">
              <a:avLst/>
            </a:prstGeom>
            <a:noFill/>
            <a:ln>
              <a:noFill/>
            </a:ln>
          </p:spPr>
        </p:cxnSp>
        <p:cxnSp>
          <p:nvCxnSpPr>
            <p:cNvPr id="222" name="Google Shape;222;p29"/>
            <p:cNvCxnSpPr/>
            <p:nvPr/>
          </p:nvCxnSpPr>
          <p:spPr>
            <a:xfrm>
              <a:off x="288" y="1822"/>
              <a:ext cx="0" cy="408"/>
            </a:xfrm>
            <a:prstGeom prst="straightConnector1">
              <a:avLst/>
            </a:prstGeom>
            <a:noFill/>
            <a:ln>
              <a:noFill/>
            </a:ln>
          </p:spPr>
        </p:cxnSp>
        <p:cxnSp>
          <p:nvCxnSpPr>
            <p:cNvPr id="223" name="Google Shape;223;p29"/>
            <p:cNvCxnSpPr/>
            <p:nvPr/>
          </p:nvCxnSpPr>
          <p:spPr>
            <a:xfrm>
              <a:off x="5472" y="1822"/>
              <a:ext cx="0" cy="408"/>
            </a:xfrm>
            <a:prstGeom prst="straightConnector1">
              <a:avLst/>
            </a:prstGeom>
            <a:noFill/>
            <a:ln>
              <a:noFill/>
            </a:ln>
          </p:spPr>
        </p:cxnSp>
        <p:cxnSp>
          <p:nvCxnSpPr>
            <p:cNvPr id="224" name="Google Shape;224;p29"/>
            <p:cNvCxnSpPr/>
            <p:nvPr/>
          </p:nvCxnSpPr>
          <p:spPr>
            <a:xfrm>
              <a:off x="288" y="2230"/>
              <a:ext cx="0" cy="407"/>
            </a:xfrm>
            <a:prstGeom prst="straightConnector1">
              <a:avLst/>
            </a:prstGeom>
            <a:noFill/>
            <a:ln>
              <a:noFill/>
            </a:ln>
          </p:spPr>
        </p:cxnSp>
        <p:cxnSp>
          <p:nvCxnSpPr>
            <p:cNvPr id="225" name="Google Shape;225;p29"/>
            <p:cNvCxnSpPr/>
            <p:nvPr/>
          </p:nvCxnSpPr>
          <p:spPr>
            <a:xfrm>
              <a:off x="5472" y="2230"/>
              <a:ext cx="0" cy="407"/>
            </a:xfrm>
            <a:prstGeom prst="straightConnector1">
              <a:avLst/>
            </a:prstGeom>
            <a:noFill/>
            <a:ln>
              <a:noFill/>
            </a:ln>
          </p:spPr>
        </p:cxnSp>
        <p:cxnSp>
          <p:nvCxnSpPr>
            <p:cNvPr id="226" name="Google Shape;226;p29"/>
            <p:cNvCxnSpPr/>
            <p:nvPr/>
          </p:nvCxnSpPr>
          <p:spPr>
            <a:xfrm>
              <a:off x="288" y="2637"/>
              <a:ext cx="0" cy="408"/>
            </a:xfrm>
            <a:prstGeom prst="straightConnector1">
              <a:avLst/>
            </a:prstGeom>
            <a:noFill/>
            <a:ln>
              <a:noFill/>
            </a:ln>
          </p:spPr>
        </p:cxnSp>
        <p:cxnSp>
          <p:nvCxnSpPr>
            <p:cNvPr id="227" name="Google Shape;227;p29"/>
            <p:cNvCxnSpPr/>
            <p:nvPr/>
          </p:nvCxnSpPr>
          <p:spPr>
            <a:xfrm>
              <a:off x="5472" y="2637"/>
              <a:ext cx="0" cy="408"/>
            </a:xfrm>
            <a:prstGeom prst="straightConnector1">
              <a:avLst/>
            </a:prstGeom>
            <a:noFill/>
            <a:ln>
              <a:noFill/>
            </a:ln>
          </p:spPr>
        </p:cxnSp>
        <p:cxnSp>
          <p:nvCxnSpPr>
            <p:cNvPr id="228" name="Google Shape;228;p29"/>
            <p:cNvCxnSpPr/>
            <p:nvPr/>
          </p:nvCxnSpPr>
          <p:spPr>
            <a:xfrm>
              <a:off x="288" y="3045"/>
              <a:ext cx="0" cy="406"/>
            </a:xfrm>
            <a:prstGeom prst="straightConnector1">
              <a:avLst/>
            </a:prstGeom>
            <a:noFill/>
            <a:ln>
              <a:noFill/>
            </a:ln>
          </p:spPr>
        </p:cxnSp>
        <p:cxnSp>
          <p:nvCxnSpPr>
            <p:cNvPr id="229" name="Google Shape;229;p29"/>
            <p:cNvCxnSpPr/>
            <p:nvPr/>
          </p:nvCxnSpPr>
          <p:spPr>
            <a:xfrm>
              <a:off x="5472" y="3045"/>
              <a:ext cx="0" cy="406"/>
            </a:xfrm>
            <a:prstGeom prst="straightConnector1">
              <a:avLst/>
            </a:prstGeom>
            <a:noFill/>
            <a:ln>
              <a:noFill/>
            </a:ln>
          </p:spPr>
        </p:cxnSp>
        <p:cxnSp>
          <p:nvCxnSpPr>
            <p:cNvPr id="230" name="Google Shape;230;p29"/>
            <p:cNvCxnSpPr/>
            <p:nvPr/>
          </p:nvCxnSpPr>
          <p:spPr>
            <a:xfrm>
              <a:off x="288" y="3451"/>
              <a:ext cx="0" cy="408"/>
            </a:xfrm>
            <a:prstGeom prst="straightConnector1">
              <a:avLst/>
            </a:prstGeom>
            <a:noFill/>
            <a:ln>
              <a:noFill/>
            </a:ln>
          </p:spPr>
        </p:cxnSp>
        <p:cxnSp>
          <p:nvCxnSpPr>
            <p:cNvPr id="231" name="Google Shape;231;p29"/>
            <p:cNvCxnSpPr/>
            <p:nvPr/>
          </p:nvCxnSpPr>
          <p:spPr>
            <a:xfrm>
              <a:off x="5472" y="3451"/>
              <a:ext cx="0" cy="408"/>
            </a:xfrm>
            <a:prstGeom prst="straightConnector1">
              <a:avLst/>
            </a:prstGeom>
            <a:noFill/>
            <a:ln>
              <a:noFill/>
            </a:ln>
          </p:spPr>
        </p:cxnSp>
        <p:cxnSp>
          <p:nvCxnSpPr>
            <p:cNvPr id="232" name="Google Shape;232;p29"/>
            <p:cNvCxnSpPr/>
            <p:nvPr/>
          </p:nvCxnSpPr>
          <p:spPr>
            <a:xfrm>
              <a:off x="2880" y="3859"/>
              <a:ext cx="2592" cy="0"/>
            </a:xfrm>
            <a:prstGeom prst="straightConnector1">
              <a:avLst/>
            </a:prstGeom>
            <a:noFill/>
            <a:ln>
              <a:noFill/>
            </a:ln>
          </p:spPr>
        </p:cxnSp>
        <p:cxnSp>
          <p:nvCxnSpPr>
            <p:cNvPr id="233" name="Google Shape;233;p29"/>
            <p:cNvCxnSpPr/>
            <p:nvPr/>
          </p:nvCxnSpPr>
          <p:spPr>
            <a:xfrm>
              <a:off x="288" y="1008"/>
              <a:ext cx="2592" cy="0"/>
            </a:xfrm>
            <a:prstGeom prst="straightConnector1">
              <a:avLst/>
            </a:prstGeom>
            <a:noFill/>
            <a:ln>
              <a:noFill/>
            </a:ln>
          </p:spPr>
        </p:cxnSp>
      </p:gr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37" name="Shape 237"/>
        <p:cNvGrpSpPr/>
        <p:nvPr/>
      </p:nvGrpSpPr>
      <p:grpSpPr>
        <a:xfrm>
          <a:off x="0" y="0"/>
          <a:ext cx="0" cy="0"/>
          <a:chOff x="0" y="0"/>
          <a:chExt cx="0" cy="0"/>
        </a:xfrm>
      </p:grpSpPr>
      <p:sp>
        <p:nvSpPr>
          <p:cNvPr id="238" name="Google Shape;238;p3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0" i="0" lang="en-US" sz="2000" u="none">
                <a:solidFill>
                  <a:schemeClr val="dk2"/>
                </a:solidFill>
                <a:latin typeface="Arial"/>
                <a:ea typeface="Arial"/>
                <a:cs typeface="Arial"/>
                <a:sym typeface="Arial"/>
              </a:rPr>
              <a:t>Прочитайте текст</a:t>
            </a:r>
            <a:endParaRPr/>
          </a:p>
        </p:txBody>
      </p:sp>
      <p:sp>
        <p:nvSpPr>
          <p:cNvPr id="239" name="Google Shape;239;p30"/>
          <p:cNvSpPr txBox="1"/>
          <p:nvPr>
            <p:ph idx="1" type="body"/>
          </p:nvPr>
        </p:nvSpPr>
        <p:spPr>
          <a:xfrm rot="10800000">
            <a:off x="323850" y="6126162"/>
            <a:ext cx="133350" cy="71437"/>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
        <p:nvSpPr>
          <p:cNvPr id="240" name="Google Shape;240;p30"/>
          <p:cNvSpPr txBox="1"/>
          <p:nvPr/>
        </p:nvSpPr>
        <p:spPr>
          <a:xfrm>
            <a:off x="539750" y="2205037"/>
            <a:ext cx="8135937" cy="228282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1" i="0" lang="en-US" sz="2400" u="none">
                <a:solidFill>
                  <a:schemeClr val="dk1"/>
                </a:solidFill>
                <a:latin typeface="Arial"/>
                <a:ea typeface="Arial"/>
                <a:cs typeface="Arial"/>
                <a:sym typeface="Arial"/>
              </a:rPr>
              <a:t>цыЗай</a:t>
            </a:r>
            <a:endParaRPr/>
          </a:p>
          <a:p>
            <a:pPr indent="0" lvl="0" marL="0" marR="0" rtl="0" algn="l">
              <a:lnSpc>
                <a:spcPct val="100000"/>
              </a:lnSpc>
              <a:spcBef>
                <a:spcPts val="0"/>
              </a:spcBef>
              <a:spcAft>
                <a:spcPts val="0"/>
              </a:spcAft>
              <a:buClr>
                <a:schemeClr val="dk1"/>
              </a:buClr>
              <a:buSzPts val="2400"/>
              <a:buFont typeface="Arial"/>
              <a:buNone/>
            </a:pPr>
            <a:r>
              <a:rPr b="0" i="0" lang="en-US" sz="2400" u="none">
                <a:solidFill>
                  <a:schemeClr val="dk1"/>
                </a:solidFill>
                <a:latin typeface="Arial"/>
                <a:ea typeface="Arial"/>
                <a:cs typeface="Arial"/>
                <a:sym typeface="Arial"/>
              </a:rPr>
              <a:t>аяЗц чьюон дихот оп лямоп, оп селам зеб растха. И оге дысле мыпряе. ромУт но то трасха чинаетна татьпу ледыс. тниОхоки миса таютпуся оп войнымд дамсле и дивутсяляю росхитти цайза. А аяцз и ен малуд тритьхи, но амс севго сябоит.</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4" name="Shape 244"/>
        <p:cNvGrpSpPr/>
        <p:nvPr/>
      </p:nvGrpSpPr>
      <p:grpSpPr>
        <a:xfrm>
          <a:off x="0" y="0"/>
          <a:ext cx="0" cy="0"/>
          <a:chOff x="0" y="0"/>
          <a:chExt cx="0" cy="0"/>
        </a:xfrm>
      </p:grpSpPr>
      <p:sp>
        <p:nvSpPr>
          <p:cNvPr id="245" name="Google Shape;245;p31"/>
          <p:cNvSpPr txBox="1"/>
          <p:nvPr/>
        </p:nvSpPr>
        <p:spPr>
          <a:xfrm>
            <a:off x="539750" y="981075"/>
            <a:ext cx="8280400" cy="43592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Предлагаются предложения, в которых пропущено одно слово. Нужно выбрать слово из предлагающихся вариантов:</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Кролик больше всего похож на…</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кошку            б) белку             в) зайца            г) лису              д) ежа</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Противоположностью надежды является…</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уныние      б) отчаянье      в) нытье       г) нежность         д) злость</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У дерева всегда имеются…</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листья      б) плоды      в) почки     г) корни       д) тень</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Утверждение, что все люди честны…</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ложно      б) нечестно      в) хитро      г) абсурдно      д) недоказано</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49" name="Shape 249"/>
        <p:cNvGrpSpPr/>
        <p:nvPr/>
      </p:nvGrpSpPr>
      <p:grpSpPr>
        <a:xfrm>
          <a:off x="0" y="0"/>
          <a:ext cx="0" cy="0"/>
          <a:chOff x="0" y="0"/>
          <a:chExt cx="0" cy="0"/>
        </a:xfrm>
      </p:grpSpPr>
      <p:sp>
        <p:nvSpPr>
          <p:cNvPr id="250" name="Google Shape;250;p32"/>
          <p:cNvSpPr txBox="1"/>
          <p:nvPr/>
        </p:nvSpPr>
        <p:spPr>
          <a:xfrm>
            <a:off x="395287" y="1147762"/>
            <a:ext cx="8424862" cy="4024312"/>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Из пяти предложенных слов четыре в известной степени однородны. Предлагается найти лишнее, не связанное с остальными, слово.</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Стул, стол, шкаф, птица, кровать.</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Сидеть, лежать, стоять, идти.</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Узкий, угловатый, короткий, высокий, широкий.</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Бережливость, обязанность, добросовестность, усердие, старательность</a:t>
            </a:r>
            <a:endParaRPr/>
          </a:p>
          <a:p>
            <a:pPr indent="0" lvl="0" marL="0" marR="0" rtl="0" algn="l">
              <a:lnSpc>
                <a:spcPct val="100000"/>
              </a:lnSpc>
              <a:spcBef>
                <a:spcPts val="0"/>
              </a:spcBef>
              <a:spcAft>
                <a:spcPts val="0"/>
              </a:spcAft>
              <a:buNone/>
            </a:pPr>
            <a:r>
              <a:t/>
            </a:r>
            <a:endParaRPr b="0" i="0" sz="2000" u="none">
              <a:solidFill>
                <a:schemeClr val="dk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4" name="Shape 254"/>
        <p:cNvGrpSpPr/>
        <p:nvPr/>
      </p:nvGrpSpPr>
      <p:grpSpPr>
        <a:xfrm>
          <a:off x="0" y="0"/>
          <a:ext cx="0" cy="0"/>
          <a:chOff x="0" y="0"/>
          <a:chExt cx="0" cy="0"/>
        </a:xfrm>
      </p:grpSpPr>
      <p:sp>
        <p:nvSpPr>
          <p:cNvPr id="255" name="Google Shape;255;p33"/>
          <p:cNvSpPr txBox="1"/>
          <p:nvPr/>
        </p:nvSpPr>
        <p:spPr>
          <a:xfrm>
            <a:off x="468312" y="546100"/>
            <a:ext cx="8064500" cy="55784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Предлагаются два слова, между которыми существует определенная связь. Нужно определить, что это за связь и найти среди предлагаемых вариантов слово, которое будет связано такой же связью с контрольным словом.</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Лес – дерево, луг -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трава      б) сено      в) корм      г) зелень      д) пастбище</a:t>
            </a:r>
            <a:endParaRPr/>
          </a:p>
          <a:p>
            <a:pPr indent="0" lvl="0" marL="0" marR="0" rtl="0" algn="ctr">
              <a:lnSpc>
                <a:spcPct val="100000"/>
              </a:lnSpc>
              <a:spcBef>
                <a:spcPts val="0"/>
              </a:spcBef>
              <a:spcAft>
                <a:spcPts val="0"/>
              </a:spcAft>
              <a:buClr>
                <a:schemeClr val="dk1"/>
              </a:buClr>
              <a:buSzPts val="2000"/>
              <a:buFont typeface="Arial"/>
              <a:buNone/>
            </a:pPr>
            <a:r>
              <a:t/>
            </a:r>
            <a:endParaRPr b="1"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Темный – светлый, мокрый -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дождливый    б) дневной    в) сырой    г) ветреный    д) сухой</a:t>
            </a:r>
            <a:endParaRPr/>
          </a:p>
          <a:p>
            <a:pPr indent="0" lvl="0" marL="0" marR="0" rtl="0" algn="ctr">
              <a:lnSpc>
                <a:spcPct val="100000"/>
              </a:lnSpc>
              <a:spcBef>
                <a:spcPts val="0"/>
              </a:spcBef>
              <a:spcAft>
                <a:spcPts val="0"/>
              </a:spcAft>
              <a:buClr>
                <a:schemeClr val="dk1"/>
              </a:buClr>
              <a:buSzPts val="2000"/>
              <a:buFont typeface="Arial"/>
              <a:buNone/>
            </a:pPr>
            <a:r>
              <a:t/>
            </a:r>
            <a:endParaRPr b="1"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Искать – находить, думать -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расследовать    б) запоминать    в) приходить к выводу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г) забывать                      д) рассуждать</a:t>
            </a:r>
            <a:endParaRPr/>
          </a:p>
          <a:p>
            <a:pPr indent="0" lvl="0" marL="0" marR="0" rtl="0" algn="ctr">
              <a:lnSpc>
                <a:spcPct val="100000"/>
              </a:lnSpc>
              <a:spcBef>
                <a:spcPts val="0"/>
              </a:spcBef>
              <a:spcAft>
                <a:spcPts val="0"/>
              </a:spcAft>
              <a:buClr>
                <a:schemeClr val="dk1"/>
              </a:buClr>
              <a:buSzPts val="2000"/>
              <a:buFont typeface="Arial"/>
              <a:buNone/>
            </a:pPr>
            <a:r>
              <a:t/>
            </a:r>
            <a:endParaRPr b="1"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Повышение зарплаты – налог, повышение скорости -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расстояние    б) автострада    в) штраф    г) повреждение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д) сопротивление воздуха</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59" name="Shape 259"/>
        <p:cNvGrpSpPr/>
        <p:nvPr/>
      </p:nvGrpSpPr>
      <p:grpSpPr>
        <a:xfrm>
          <a:off x="0" y="0"/>
          <a:ext cx="0" cy="0"/>
          <a:chOff x="0" y="0"/>
          <a:chExt cx="0" cy="0"/>
        </a:xfrm>
      </p:grpSpPr>
      <p:sp>
        <p:nvSpPr>
          <p:cNvPr id="260" name="Google Shape;260;p34"/>
          <p:cNvSpPr txBox="1"/>
          <p:nvPr/>
        </p:nvSpPr>
        <p:spPr>
          <a:xfrm>
            <a:off x="755650" y="2016125"/>
            <a:ext cx="7704137" cy="28352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Предлагаются два слова. Необходимо найти объединяющий их признак, произведя классификацию.</a:t>
            </a:r>
            <a:endParaRPr b="0" i="0" sz="2000" u="none">
              <a:solidFill>
                <a:schemeClr val="dk1"/>
              </a:solidFill>
              <a:latin typeface="Arial"/>
              <a:ea typeface="Arial"/>
              <a:cs typeface="Arial"/>
              <a:sym typeface="Arial"/>
            </a:endParaRPr>
          </a:p>
          <a:p>
            <a:pPr indent="0" lvl="1" marL="457200" marR="0" rtl="0" algn="ctr">
              <a:lnSpc>
                <a:spcPct val="100000"/>
              </a:lnSpc>
              <a:spcBef>
                <a:spcPts val="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Рожь – пшеница</a:t>
            </a:r>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Сыр – масло </a:t>
            </a:r>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Часы – термометр</a:t>
            </a:r>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Нос – глаза</a:t>
            </a:r>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Картина – стихотворение</a:t>
            </a:r>
            <a:endParaRPr/>
          </a:p>
          <a:p>
            <a:pPr indent="0" lvl="1" marL="457200" marR="0" rtl="0" algn="ctr">
              <a:lnSpc>
                <a:spcPct val="100000"/>
              </a:lnSpc>
              <a:spcBef>
                <a:spcPts val="0"/>
              </a:spcBef>
              <a:spcAft>
                <a:spcPts val="0"/>
              </a:spcAft>
              <a:buClr>
                <a:schemeClr val="dk1"/>
              </a:buClr>
              <a:buSzPts val="2000"/>
              <a:buFont typeface="Arial"/>
              <a:buNone/>
            </a:pPr>
            <a:r>
              <a:rPr b="0" i="0" lang="en-US" sz="2000" u="none" cap="none" strike="noStrike">
                <a:solidFill>
                  <a:schemeClr val="dk1"/>
                </a:solidFill>
                <a:latin typeface="Arial"/>
                <a:ea typeface="Arial"/>
                <a:cs typeface="Arial"/>
                <a:sym typeface="Arial"/>
              </a:rPr>
              <a:t>Голод - жажда</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7" name="Shape 47"/>
        <p:cNvGrpSpPr/>
        <p:nvPr/>
      </p:nvGrpSpPr>
      <p:grpSpPr>
        <a:xfrm>
          <a:off x="0" y="0"/>
          <a:ext cx="0" cy="0"/>
          <a:chOff x="0" y="0"/>
          <a:chExt cx="0" cy="0"/>
        </a:xfrm>
      </p:grpSpPr>
      <p:sp>
        <p:nvSpPr>
          <p:cNvPr id="48" name="Google Shape;48;p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Игра «Муха»</a:t>
            </a:r>
            <a:endParaRPr/>
          </a:p>
        </p:txBody>
      </p:sp>
      <p:grpSp>
        <p:nvGrpSpPr>
          <p:cNvPr id="49" name="Google Shape;49;p8"/>
          <p:cNvGrpSpPr/>
          <p:nvPr/>
        </p:nvGrpSpPr>
        <p:grpSpPr>
          <a:xfrm>
            <a:off x="1619250" y="2060575"/>
            <a:ext cx="5976937" cy="4065587"/>
            <a:chOff x="1020" y="1298"/>
            <a:chExt cx="3765" cy="2561"/>
          </a:xfrm>
        </p:grpSpPr>
        <p:sp>
          <p:nvSpPr>
            <p:cNvPr id="50" name="Google Shape;50;p8"/>
            <p:cNvSpPr txBox="1"/>
            <p:nvPr/>
          </p:nvSpPr>
          <p:spPr>
            <a:xfrm>
              <a:off x="3530" y="3005"/>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1" name="Google Shape;51;p8"/>
            <p:cNvSpPr txBox="1"/>
            <p:nvPr/>
          </p:nvSpPr>
          <p:spPr>
            <a:xfrm>
              <a:off x="2275" y="3005"/>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2" name="Google Shape;52;p8"/>
            <p:cNvSpPr txBox="1"/>
            <p:nvPr/>
          </p:nvSpPr>
          <p:spPr>
            <a:xfrm>
              <a:off x="1020" y="3005"/>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3" name="Google Shape;53;p8"/>
            <p:cNvSpPr txBox="1"/>
            <p:nvPr/>
          </p:nvSpPr>
          <p:spPr>
            <a:xfrm>
              <a:off x="3530" y="2152"/>
              <a:ext cx="1255" cy="8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4" name="Google Shape;54;p8"/>
            <p:cNvSpPr txBox="1"/>
            <p:nvPr/>
          </p:nvSpPr>
          <p:spPr>
            <a:xfrm>
              <a:off x="2275" y="2152"/>
              <a:ext cx="1255" cy="8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2800"/>
                <a:buFont typeface="Arial"/>
                <a:buNone/>
              </a:pPr>
              <a:r>
                <a:rPr b="0" i="0" lang="en-US" sz="2800" u="none">
                  <a:solidFill>
                    <a:schemeClr val="dk1"/>
                  </a:solidFill>
                  <a:latin typeface="Arial"/>
                  <a:ea typeface="Arial"/>
                  <a:cs typeface="Arial"/>
                  <a:sym typeface="Arial"/>
                </a:rPr>
                <a:t>        </a:t>
              </a:r>
              <a:endParaRPr/>
            </a:p>
          </p:txBody>
        </p:sp>
        <p:sp>
          <p:nvSpPr>
            <p:cNvPr id="55" name="Google Shape;55;p8"/>
            <p:cNvSpPr txBox="1"/>
            <p:nvPr/>
          </p:nvSpPr>
          <p:spPr>
            <a:xfrm>
              <a:off x="1020" y="2152"/>
              <a:ext cx="1255" cy="853"/>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6" name="Google Shape;56;p8"/>
            <p:cNvSpPr txBox="1"/>
            <p:nvPr/>
          </p:nvSpPr>
          <p:spPr>
            <a:xfrm>
              <a:off x="3530" y="1298"/>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7" name="Google Shape;57;p8"/>
            <p:cNvSpPr txBox="1"/>
            <p:nvPr/>
          </p:nvSpPr>
          <p:spPr>
            <a:xfrm>
              <a:off x="2275" y="1298"/>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58" name="Google Shape;58;p8"/>
            <p:cNvSpPr txBox="1"/>
            <p:nvPr/>
          </p:nvSpPr>
          <p:spPr>
            <a:xfrm>
              <a:off x="1020" y="1298"/>
              <a:ext cx="1255" cy="8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cxnSp>
          <p:nvCxnSpPr>
            <p:cNvPr id="59" name="Google Shape;59;p8"/>
            <p:cNvCxnSpPr/>
            <p:nvPr/>
          </p:nvCxnSpPr>
          <p:spPr>
            <a:xfrm>
              <a:off x="1020" y="1298"/>
              <a:ext cx="3765" cy="0"/>
            </a:xfrm>
            <a:prstGeom prst="straightConnector1">
              <a:avLst/>
            </a:prstGeom>
            <a:noFill/>
            <a:ln cap="rnd" cmpd="sng" w="12700">
              <a:solidFill>
                <a:srgbClr val="000000"/>
              </a:solidFill>
              <a:prstDash val="solid"/>
              <a:miter lim="800000"/>
              <a:headEnd len="med" w="med" type="none"/>
              <a:tailEnd len="med" w="med" type="none"/>
            </a:ln>
          </p:spPr>
        </p:cxnSp>
        <p:cxnSp>
          <p:nvCxnSpPr>
            <p:cNvPr id="60" name="Google Shape;60;p8"/>
            <p:cNvCxnSpPr/>
            <p:nvPr/>
          </p:nvCxnSpPr>
          <p:spPr>
            <a:xfrm>
              <a:off x="1020" y="3859"/>
              <a:ext cx="3765" cy="0"/>
            </a:xfrm>
            <a:prstGeom prst="straightConnector1">
              <a:avLst/>
            </a:prstGeom>
            <a:noFill/>
            <a:ln cap="rnd" cmpd="sng" w="12700">
              <a:solidFill>
                <a:srgbClr val="000000"/>
              </a:solidFill>
              <a:prstDash val="solid"/>
              <a:miter lim="800000"/>
              <a:headEnd len="med" w="med" type="none"/>
              <a:tailEnd len="med" w="med" type="none"/>
            </a:ln>
          </p:spPr>
        </p:cxnSp>
        <p:cxnSp>
          <p:nvCxnSpPr>
            <p:cNvPr id="61" name="Google Shape;61;p8"/>
            <p:cNvCxnSpPr/>
            <p:nvPr/>
          </p:nvCxnSpPr>
          <p:spPr>
            <a:xfrm>
              <a:off x="1020" y="1298"/>
              <a:ext cx="0" cy="2561"/>
            </a:xfrm>
            <a:prstGeom prst="straightConnector1">
              <a:avLst/>
            </a:prstGeom>
            <a:noFill/>
            <a:ln cap="rnd" cmpd="sng" w="12700">
              <a:solidFill>
                <a:srgbClr val="000000"/>
              </a:solidFill>
              <a:prstDash val="solid"/>
              <a:miter lim="800000"/>
              <a:headEnd len="med" w="med" type="none"/>
              <a:tailEnd len="med" w="med" type="none"/>
            </a:ln>
          </p:spPr>
        </p:cxnSp>
        <p:cxnSp>
          <p:nvCxnSpPr>
            <p:cNvPr id="62" name="Google Shape;62;p8"/>
            <p:cNvCxnSpPr/>
            <p:nvPr/>
          </p:nvCxnSpPr>
          <p:spPr>
            <a:xfrm>
              <a:off x="4785" y="1298"/>
              <a:ext cx="0" cy="2561"/>
            </a:xfrm>
            <a:prstGeom prst="straightConnector1">
              <a:avLst/>
            </a:prstGeom>
            <a:noFill/>
            <a:ln cap="rnd" cmpd="sng" w="12700">
              <a:solidFill>
                <a:srgbClr val="000000"/>
              </a:solidFill>
              <a:prstDash val="solid"/>
              <a:miter lim="800000"/>
              <a:headEnd len="med" w="med" type="none"/>
              <a:tailEnd len="med" w="med" type="none"/>
            </a:ln>
          </p:spPr>
        </p:cxnSp>
        <p:cxnSp>
          <p:nvCxnSpPr>
            <p:cNvPr id="63" name="Google Shape;63;p8"/>
            <p:cNvCxnSpPr/>
            <p:nvPr/>
          </p:nvCxnSpPr>
          <p:spPr>
            <a:xfrm>
              <a:off x="1020" y="2152"/>
              <a:ext cx="3765" cy="0"/>
            </a:xfrm>
            <a:prstGeom prst="straightConnector1">
              <a:avLst/>
            </a:prstGeom>
            <a:noFill/>
            <a:ln cap="rnd" cmpd="sng" w="12700">
              <a:solidFill>
                <a:srgbClr val="000000"/>
              </a:solidFill>
              <a:prstDash val="solid"/>
              <a:miter lim="800000"/>
              <a:headEnd len="med" w="med" type="none"/>
              <a:tailEnd len="med" w="med" type="none"/>
            </a:ln>
          </p:spPr>
        </p:cxnSp>
        <p:cxnSp>
          <p:nvCxnSpPr>
            <p:cNvPr id="64" name="Google Shape;64;p8"/>
            <p:cNvCxnSpPr/>
            <p:nvPr/>
          </p:nvCxnSpPr>
          <p:spPr>
            <a:xfrm>
              <a:off x="2275" y="1298"/>
              <a:ext cx="0" cy="2561"/>
            </a:xfrm>
            <a:prstGeom prst="straightConnector1">
              <a:avLst/>
            </a:prstGeom>
            <a:noFill/>
            <a:ln cap="rnd" cmpd="sng" w="12700">
              <a:solidFill>
                <a:srgbClr val="000000"/>
              </a:solidFill>
              <a:prstDash val="solid"/>
              <a:miter lim="800000"/>
              <a:headEnd len="med" w="med" type="none"/>
              <a:tailEnd len="med" w="med" type="none"/>
            </a:ln>
          </p:spPr>
        </p:cxnSp>
        <p:cxnSp>
          <p:nvCxnSpPr>
            <p:cNvPr id="65" name="Google Shape;65;p8"/>
            <p:cNvCxnSpPr/>
            <p:nvPr/>
          </p:nvCxnSpPr>
          <p:spPr>
            <a:xfrm>
              <a:off x="3530" y="1298"/>
              <a:ext cx="0" cy="2561"/>
            </a:xfrm>
            <a:prstGeom prst="straightConnector1">
              <a:avLst/>
            </a:prstGeom>
            <a:noFill/>
            <a:ln cap="rnd" cmpd="sng" w="12700">
              <a:solidFill>
                <a:srgbClr val="000000"/>
              </a:solidFill>
              <a:prstDash val="solid"/>
              <a:miter lim="800000"/>
              <a:headEnd len="med" w="med" type="none"/>
              <a:tailEnd len="med" w="med" type="none"/>
            </a:ln>
          </p:spPr>
        </p:cxnSp>
        <p:cxnSp>
          <p:nvCxnSpPr>
            <p:cNvPr id="66" name="Google Shape;66;p8"/>
            <p:cNvCxnSpPr/>
            <p:nvPr/>
          </p:nvCxnSpPr>
          <p:spPr>
            <a:xfrm>
              <a:off x="1020" y="3005"/>
              <a:ext cx="3765" cy="0"/>
            </a:xfrm>
            <a:prstGeom prst="straightConnector1">
              <a:avLst/>
            </a:prstGeom>
            <a:noFill/>
            <a:ln cap="rnd" cmpd="sng" w="12700">
              <a:solidFill>
                <a:srgbClr val="000000"/>
              </a:solidFill>
              <a:prstDash val="solid"/>
              <a:miter lim="800000"/>
              <a:headEnd len="med" w="med" type="none"/>
              <a:tailEnd len="med" w="med" type="none"/>
            </a:ln>
          </p:spPr>
        </p:cxnSp>
      </p:grpSp>
      <p:sp>
        <p:nvSpPr>
          <p:cNvPr id="67" name="Google Shape;67;p8"/>
          <p:cNvSpPr/>
          <p:nvPr/>
        </p:nvSpPr>
        <p:spPr>
          <a:xfrm>
            <a:off x="4284662" y="3860800"/>
            <a:ext cx="576262" cy="504825"/>
          </a:xfrm>
          <a:prstGeom prst="ellipse">
            <a:avLst/>
          </a:prstGeom>
          <a:solidFill>
            <a:schemeClr val="dk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4" name="Shape 264"/>
        <p:cNvGrpSpPr/>
        <p:nvPr/>
      </p:nvGrpSpPr>
      <p:grpSpPr>
        <a:xfrm>
          <a:off x="0" y="0"/>
          <a:ext cx="0" cy="0"/>
          <a:chOff x="0" y="0"/>
          <a:chExt cx="0" cy="0"/>
        </a:xfrm>
      </p:grpSpPr>
      <p:sp>
        <p:nvSpPr>
          <p:cNvPr id="265" name="Google Shape;265;p35"/>
          <p:cNvSpPr txBox="1"/>
          <p:nvPr/>
        </p:nvSpPr>
        <p:spPr>
          <a:xfrm>
            <a:off x="1403350" y="908050"/>
            <a:ext cx="6553200" cy="3140075"/>
          </a:xfrm>
          <a:prstGeom prst="rect">
            <a:avLst/>
          </a:prstGeom>
          <a:noFill/>
          <a:ln>
            <a:noFill/>
          </a:ln>
        </p:spPr>
        <p:txBody>
          <a:bodyPr anchorCtr="0" anchor="t" bIns="45700" lIns="91425" spcFirstLastPara="1" rIns="91425" wrap="square" tIns="45700">
            <a:noAutofit/>
          </a:bodyPr>
          <a:lstStyle/>
          <a:p>
            <a:pPr indent="0" lvl="1" marL="45720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Найдите слово, которое служило бы окончанием первого слова и началом второго.</a:t>
            </a:r>
            <a:endParaRPr b="0" i="0" sz="2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1"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СНА (…) ОВОЙ</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ПЕ (…) ОЛ</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БАЛ (…) ЕДА</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ГО (…) КОТ</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ДИК (…) ЕЦ</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СА (…) ОН</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69" name="Shape 269"/>
        <p:cNvGrpSpPr/>
        <p:nvPr/>
      </p:nvGrpSpPr>
      <p:grpSpPr>
        <a:xfrm>
          <a:off x="0" y="0"/>
          <a:ext cx="0" cy="0"/>
          <a:chOff x="0" y="0"/>
          <a:chExt cx="0" cy="0"/>
        </a:xfrm>
      </p:grpSpPr>
      <p:sp>
        <p:nvSpPr>
          <p:cNvPr id="270" name="Google Shape;270;p36"/>
          <p:cNvSpPr txBox="1"/>
          <p:nvPr/>
        </p:nvSpPr>
        <p:spPr>
          <a:xfrm>
            <a:off x="2411412" y="1098550"/>
            <a:ext cx="4824412" cy="46640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Исключите лишнее слово</a:t>
            </a:r>
            <a:endParaRPr/>
          </a:p>
          <a:p>
            <a:pPr indent="0" lvl="0" marL="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                                            </a:t>
            </a:r>
            <a:r>
              <a:rPr b="0" i="0" lang="en-US" sz="2000" u="none">
                <a:solidFill>
                  <a:schemeClr val="dk1"/>
                </a:solidFill>
                <a:latin typeface="Arial"/>
                <a:ea typeface="Arial"/>
                <a:cs typeface="Arial"/>
                <a:sym typeface="Arial"/>
              </a:rPr>
              <a:t>ЗМАТЕ</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РАЖПИ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АГОВЛ</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ИНЕРГ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РАКОЧВА</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ЛЬБГДОУ</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ЕХРО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ЛУПЕДЬ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КОХЙЕК</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СНИНЕТ</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ОЖИВТ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ЛУФОБТ</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4" name="Shape 274"/>
        <p:cNvGrpSpPr/>
        <p:nvPr/>
      </p:nvGrpSpPr>
      <p:grpSpPr>
        <a:xfrm>
          <a:off x="0" y="0"/>
          <a:ext cx="0" cy="0"/>
          <a:chOff x="0" y="0"/>
          <a:chExt cx="0" cy="0"/>
        </a:xfrm>
      </p:grpSpPr>
      <p:sp>
        <p:nvSpPr>
          <p:cNvPr id="275" name="Google Shape;275;p37"/>
          <p:cNvSpPr txBox="1"/>
          <p:nvPr/>
        </p:nvSpPr>
        <p:spPr>
          <a:xfrm>
            <a:off x="755650" y="1862137"/>
            <a:ext cx="7488237" cy="31400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Найдите общее окончание для всех перечисленных наборов букв так, чтобы в результате прибавления букв везде получились осмысленные слова.</a:t>
            </a:r>
            <a:endParaRPr b="0" i="0" sz="20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ДР                                        В                                    АТ</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М                                          М                                   БР</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ТР                                         Л                                   ХР</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Ц            (…)                         Т           (…)                  С            (…)</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Щ                                          Ч                                    Д</a:t>
            </a:r>
            <a:endParaRPr/>
          </a:p>
          <a:p>
            <a:pPr indent="0" lvl="0" marL="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ЯГ                                         Ж</a:t>
            </a:r>
            <a:r>
              <a:rPr b="0" i="0" lang="en-US" sz="1800" u="none">
                <a:solidFill>
                  <a:schemeClr val="dk1"/>
                </a:solidFill>
                <a:latin typeface="Arial"/>
                <a:ea typeface="Arial"/>
                <a:cs typeface="Arial"/>
                <a:sym typeface="Arial"/>
              </a:rPr>
              <a:t>                                       Л</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9" name="Shape 279"/>
        <p:cNvGrpSpPr/>
        <p:nvPr/>
      </p:nvGrpSpPr>
      <p:grpSpPr>
        <a:xfrm>
          <a:off x="0" y="0"/>
          <a:ext cx="0" cy="0"/>
          <a:chOff x="0" y="0"/>
          <a:chExt cx="0" cy="0"/>
        </a:xfrm>
      </p:grpSpPr>
      <p:sp>
        <p:nvSpPr>
          <p:cNvPr id="280" name="Google Shape;280;p38"/>
          <p:cNvSpPr txBox="1"/>
          <p:nvPr/>
        </p:nvSpPr>
        <p:spPr>
          <a:xfrm>
            <a:off x="1285875" y="2012950"/>
            <a:ext cx="6572250" cy="28352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Найдите общее начало для трех следующих слов.</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БУРКА</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ГОРЕЦ</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КНИЖНИК</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ВОЗ</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НОС</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                 РАЗДЕЛ</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4" name="Shape 284"/>
        <p:cNvGrpSpPr/>
        <p:nvPr/>
      </p:nvGrpSpPr>
      <p:grpSpPr>
        <a:xfrm>
          <a:off x="0" y="0"/>
          <a:ext cx="0" cy="0"/>
          <a:chOff x="0" y="0"/>
          <a:chExt cx="0" cy="0"/>
        </a:xfrm>
      </p:grpSpPr>
      <p:sp>
        <p:nvSpPr>
          <p:cNvPr id="285" name="Google Shape;285;p39"/>
          <p:cNvSpPr txBox="1"/>
          <p:nvPr/>
        </p:nvSpPr>
        <p:spPr>
          <a:xfrm>
            <a:off x="684212" y="2012950"/>
            <a:ext cx="7775575" cy="28352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Вставьте слово, которое означало бы то же, что и слова, стоящие вне скобок.</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Битва  (…..)  ругань</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Животное  (…..)  монах</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Родник  (…..)  отмычка</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Насыпь  (…..)  вращающийся стержень</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Животное (…..)  нежность</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Рыба  (…..)  наклонная поверхность</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89" name="Shape 289"/>
        <p:cNvGrpSpPr/>
        <p:nvPr/>
      </p:nvGrpSpPr>
      <p:grpSpPr>
        <a:xfrm>
          <a:off x="0" y="0"/>
          <a:ext cx="0" cy="0"/>
          <a:chOff x="0" y="0"/>
          <a:chExt cx="0" cy="0"/>
        </a:xfrm>
      </p:grpSpPr>
      <p:sp>
        <p:nvSpPr>
          <p:cNvPr id="290" name="Google Shape;290;p40"/>
          <p:cNvSpPr txBox="1"/>
          <p:nvPr/>
        </p:nvSpPr>
        <p:spPr>
          <a:xfrm>
            <a:off x="611187" y="1708150"/>
            <a:ext cx="7921625" cy="3444875"/>
          </a:xfrm>
          <a:prstGeom prst="rect">
            <a:avLst/>
          </a:prstGeom>
          <a:noFill/>
          <a:ln>
            <a:noFill/>
          </a:ln>
        </p:spPr>
        <p:txBody>
          <a:bodyPr anchorCtr="0" anchor="ctr" bIns="45700" lIns="91425" spcFirstLastPara="1" rIns="91425" wrap="square" tIns="45700">
            <a:noAutofit/>
          </a:bodyPr>
          <a:lstStyle/>
          <a:p>
            <a:pPr indent="0" lvl="3" marL="1371600" marR="0" rtl="0" algn="l">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                   Логические задачи         </a:t>
            </a:r>
            <a:endParaRPr b="0" i="0" sz="2000" u="none" cap="none" strike="noStrik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В семье у каждой дочери равное число братьев и сестер, но у каждого сына сестер втрое больше, чем братьев. Сколько дочерей в семье?</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Три кошки в три минуты ловят трех мышей. Сколько минут потребуется 100 кошкам, чтобы поймать 100 мышей.</a:t>
            </a:r>
            <a:endParaRPr/>
          </a:p>
          <a:p>
            <a:pPr indent="0" lvl="0" marL="0" marR="0" rtl="0" algn="ctr">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Бабушка дочери сестры моего брата – это</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 моя мать     в) жена моего брата     в) моя племянница</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4" name="Shape 294"/>
        <p:cNvGrpSpPr/>
        <p:nvPr/>
      </p:nvGrpSpPr>
      <p:grpSpPr>
        <a:xfrm>
          <a:off x="0" y="0"/>
          <a:ext cx="0" cy="0"/>
          <a:chOff x="0" y="0"/>
          <a:chExt cx="0" cy="0"/>
        </a:xfrm>
      </p:grpSpPr>
      <p:sp>
        <p:nvSpPr>
          <p:cNvPr id="295" name="Google Shape;295;p4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Задачи для решения</a:t>
            </a:r>
            <a:endParaRPr/>
          </a:p>
        </p:txBody>
      </p:sp>
      <p:sp>
        <p:nvSpPr>
          <p:cNvPr id="296" name="Google Shape;296;p41"/>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Две девочки сажали деревья, а одна цветы. Что сажала Таня, если Света с Ларисой и Лариса с Таней сажали разные растения?</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Две девочки играли в куклы, а две – в мяч. Во что играла Катя, если Алена с Машей и Маша со Светой играли в разные игры, а Маша играла в мяч.</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0" name="Shape 300"/>
        <p:cNvGrpSpPr/>
        <p:nvPr/>
      </p:nvGrpSpPr>
      <p:grpSpPr>
        <a:xfrm>
          <a:off x="0" y="0"/>
          <a:ext cx="0" cy="0"/>
          <a:chOff x="0" y="0"/>
          <a:chExt cx="0" cy="0"/>
        </a:xfrm>
      </p:grpSpPr>
      <p:sp>
        <p:nvSpPr>
          <p:cNvPr id="301" name="Google Shape;301;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Задачи на сравнение</a:t>
            </a:r>
            <a:endParaRPr/>
          </a:p>
        </p:txBody>
      </p:sp>
      <p:sp>
        <p:nvSpPr>
          <p:cNvPr id="302" name="Google Shape;302;p4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Саша грустнее, чем Толик. Толик грустнее, чем Алик. Кто веселее всех?</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Света старше, чем Ира, и ниже, чем Марина. Света Младше, чем Марина, и выше, чем Ира. Кто самый младший и кто ниже всех?</a:t>
            </a:r>
            <a:endParaRPr/>
          </a:p>
          <a:p>
            <a:pPr indent="-342900" lvl="0" marL="342900" marR="0" rtl="0" algn="l">
              <a:lnSpc>
                <a:spcPct val="100000"/>
              </a:lnSpc>
              <a:spcBef>
                <a:spcPts val="40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Коля тяжелее, чем Петя. Петя грустнее, чем Паша. Паша слабее, чем Коля. Коля веселее, чем Паша. Паша легче, чем Петя. Петя сильнее, чем Коля. Кто самый легкий, кто веселее всех, кто самый сильный?</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6" name="Shape 306"/>
        <p:cNvGrpSpPr/>
        <p:nvPr/>
      </p:nvGrpSpPr>
      <p:grpSpPr>
        <a:xfrm>
          <a:off x="0" y="0"/>
          <a:ext cx="0" cy="0"/>
          <a:chOff x="0" y="0"/>
          <a:chExt cx="0" cy="0"/>
        </a:xfrm>
      </p:grpSpPr>
      <p:sp>
        <p:nvSpPr>
          <p:cNvPr id="307" name="Google Shape;307;p43"/>
          <p:cNvSpPr txBox="1"/>
          <p:nvPr/>
        </p:nvSpPr>
        <p:spPr>
          <a:xfrm>
            <a:off x="684212" y="1255712"/>
            <a:ext cx="7848600" cy="4359275"/>
          </a:xfrm>
          <a:prstGeom prst="rect">
            <a:avLst/>
          </a:prstGeom>
          <a:noFill/>
          <a:ln>
            <a:noFill/>
          </a:ln>
        </p:spPr>
        <p:txBody>
          <a:bodyPr anchorCtr="0" anchor="ctr" bIns="45700" lIns="91425" spcFirstLastPara="1" rIns="91425" wrap="square" tIns="45700">
            <a:noAutofit/>
          </a:bodyPr>
          <a:lstStyle/>
          <a:p>
            <a:pPr indent="-342900" lvl="3" marL="1714500" marR="0" rtl="0" algn="ctr">
              <a:lnSpc>
                <a:spcPct val="100000"/>
              </a:lnSpc>
              <a:spcBef>
                <a:spcPts val="0"/>
              </a:spcBef>
              <a:spcAft>
                <a:spcPts val="0"/>
              </a:spcAft>
              <a:buClr>
                <a:schemeClr val="dk1"/>
              </a:buClr>
              <a:buSzPts val="2000"/>
              <a:buFont typeface="Arial"/>
              <a:buNone/>
            </a:pPr>
            <a:r>
              <a:rPr b="1" i="0" lang="en-US" sz="2000" u="none" cap="none" strike="noStrike">
                <a:solidFill>
                  <a:schemeClr val="dk1"/>
                </a:solidFill>
                <a:latin typeface="Arial"/>
                <a:ea typeface="Arial"/>
                <a:cs typeface="Arial"/>
                <a:sym typeface="Arial"/>
              </a:rPr>
              <a:t>Предложен ряд чисел, которые расположены в определенном порядке. Нужно найти число, которое продолжило бы соответствующий ряд.</a:t>
            </a:r>
            <a:endParaRPr/>
          </a:p>
          <a:p>
            <a:pPr indent="-342900" lvl="3" marL="1714500" marR="0" rtl="0" algn="ctr">
              <a:lnSpc>
                <a:spcPct val="100000"/>
              </a:lnSpc>
              <a:spcBef>
                <a:spcPts val="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2  4  6  8  10  12  …</a:t>
            </a:r>
            <a:endParaRPr/>
          </a:p>
          <a:p>
            <a:pPr indent="-342900" lvl="0" marL="34290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9  7  10  8  11  9  12   …</a:t>
            </a:r>
            <a:endParaRPr/>
          </a:p>
          <a:p>
            <a:pPr indent="-342900" lvl="0" marL="34290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19  16  22  19  25  22  28  …</a:t>
            </a:r>
            <a:endParaRPr/>
          </a:p>
          <a:p>
            <a:pPr indent="-342900" lvl="0" marL="34290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AutoNum type="arabicPlain" startAt="4"/>
            </a:pPr>
            <a:r>
              <a:rPr b="0" i="0" lang="en-US" sz="2000" u="none">
                <a:solidFill>
                  <a:schemeClr val="dk1"/>
                </a:solidFill>
                <a:latin typeface="Arial"/>
                <a:ea typeface="Arial"/>
                <a:cs typeface="Arial"/>
                <a:sym typeface="Arial"/>
              </a:rPr>
              <a:t>6  12  14  28  30  60  …</a:t>
            </a:r>
            <a:endParaRPr/>
          </a:p>
          <a:p>
            <a:pPr indent="-342900" lvl="0" marL="342900" marR="0" rtl="0" algn="l">
              <a:lnSpc>
                <a:spcPct val="100000"/>
              </a:lnSpc>
              <a:spcBef>
                <a:spcPts val="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17  15  18  14  19  13  20  …</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11" name="Shape 311"/>
        <p:cNvGrpSpPr/>
        <p:nvPr/>
      </p:nvGrpSpPr>
      <p:grpSpPr>
        <a:xfrm>
          <a:off x="0" y="0"/>
          <a:ext cx="0" cy="0"/>
          <a:chOff x="0" y="0"/>
          <a:chExt cx="0" cy="0"/>
        </a:xfrm>
      </p:grpSpPr>
      <p:sp>
        <p:nvSpPr>
          <p:cNvPr id="312" name="Google Shape;312;p44"/>
          <p:cNvSpPr txBox="1"/>
          <p:nvPr/>
        </p:nvSpPr>
        <p:spPr>
          <a:xfrm>
            <a:off x="1476375" y="2311400"/>
            <a:ext cx="6842125" cy="396875"/>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313" name="Google Shape;313;p44"/>
          <p:cNvSpPr txBox="1"/>
          <p:nvPr/>
        </p:nvSpPr>
        <p:spPr>
          <a:xfrm>
            <a:off x="395287" y="765175"/>
            <a:ext cx="8424862" cy="9763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0" lvl="0" marL="0" marR="0" rtl="0" algn="ctr">
              <a:lnSpc>
                <a:spcPct val="100000"/>
              </a:lnSpc>
              <a:spcBef>
                <a:spcPts val="0"/>
              </a:spcBef>
              <a:spcAft>
                <a:spcPts val="0"/>
              </a:spcAft>
              <a:buClr>
                <a:schemeClr val="dk1"/>
              </a:buClr>
              <a:buSzPts val="2000"/>
              <a:buFont typeface="Arial"/>
              <a:buNone/>
            </a:pPr>
            <a:r>
              <a:rPr b="1" i="0" lang="en-US" sz="2000" u="none">
                <a:solidFill>
                  <a:schemeClr val="dk1"/>
                </a:solidFill>
                <a:latin typeface="Arial"/>
                <a:ea typeface="Arial"/>
                <a:cs typeface="Arial"/>
                <a:sym typeface="Arial"/>
              </a:rPr>
              <a:t>Вставьте пропущенное число.</a:t>
            </a:r>
            <a:endParaRPr b="0" i="0" sz="2000" u="non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000" u="none">
              <a:solidFill>
                <a:schemeClr val="dk1"/>
              </a:solidFill>
              <a:latin typeface="Arial"/>
              <a:ea typeface="Arial"/>
              <a:cs typeface="Arial"/>
              <a:sym typeface="Arial"/>
            </a:endParaRPr>
          </a:p>
        </p:txBody>
      </p:sp>
      <p:graphicFrame>
        <p:nvGraphicFramePr>
          <p:cNvPr id="314" name="Google Shape;314;p44"/>
          <p:cNvGraphicFramePr/>
          <p:nvPr/>
        </p:nvGraphicFramePr>
        <p:xfrm>
          <a:off x="3132137" y="1773237"/>
          <a:ext cx="3000000" cy="3000000"/>
        </p:xfrm>
        <a:graphic>
          <a:graphicData uri="http://schemas.openxmlformats.org/drawingml/2006/table">
            <a:tbl>
              <a:tblPr>
                <a:noFill/>
                <a:tableStyleId>{6A36064E-D41C-4538-BF32-D01D0C4548D9}</a:tableStyleId>
              </a:tblPr>
              <a:tblGrid>
                <a:gridCol w="623875"/>
                <a:gridCol w="622300"/>
                <a:gridCol w="625475"/>
              </a:tblGrid>
              <a:tr h="396875">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98450">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365125">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315" name="Google Shape;315;p44"/>
          <p:cNvSpPr txBox="1"/>
          <p:nvPr/>
        </p:nvSpPr>
        <p:spPr>
          <a:xfrm>
            <a:off x="0" y="2309812"/>
            <a:ext cx="184150" cy="36671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316" name="Google Shape;316;p44"/>
          <p:cNvGrpSpPr/>
          <p:nvPr/>
        </p:nvGrpSpPr>
        <p:grpSpPr>
          <a:xfrm>
            <a:off x="3088669" y="3919273"/>
            <a:ext cx="2618440" cy="2477029"/>
            <a:chOff x="2846" y="7800"/>
            <a:chExt cx="1976" cy="1812"/>
          </a:xfrm>
        </p:grpSpPr>
        <p:sp>
          <p:nvSpPr>
            <p:cNvPr id="317" name="Google Shape;317;p44"/>
            <p:cNvSpPr/>
            <p:nvPr/>
          </p:nvSpPr>
          <p:spPr>
            <a:xfrm>
              <a:off x="2846" y="7800"/>
              <a:ext cx="1976" cy="1812"/>
            </a:xfrm>
            <a:prstGeom prst="ellipse">
              <a:avLst/>
            </a:prstGeom>
            <a:solidFill>
              <a:srgbClr val="FFFFFF"/>
            </a:solidFill>
            <a:ln cap="flat" cmpd="sng" w="9525">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1400"/>
                <a:buFont typeface="Arial"/>
                <a:buNone/>
              </a:pPr>
              <a:r>
                <a:rPr b="0" i="0" lang="en-US" sz="1400" u="none">
                  <a:solidFill>
                    <a:schemeClr val="dk1"/>
                  </a:solidFill>
                  <a:latin typeface="Arial"/>
                  <a:ea typeface="Arial"/>
                  <a:cs typeface="Arial"/>
                  <a:sym typeface="Arial"/>
                </a:rPr>
                <a:t>     </a:t>
              </a:r>
              <a:r>
                <a:rPr b="0" i="0" lang="en-US" sz="1800" u="none">
                  <a:solidFill>
                    <a:schemeClr val="dk1"/>
                  </a:solidFill>
                  <a:latin typeface="Arial"/>
                  <a:ea typeface="Arial"/>
                  <a:cs typeface="Arial"/>
                  <a:sym typeface="Arial"/>
                </a:rPr>
                <a:t>?            14</a:t>
              </a:r>
              <a:endParaRPr/>
            </a:p>
            <a:p>
              <a:pPr indent="-342900" lvl="0" marL="34290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5                     10</a:t>
              </a:r>
              <a:endParaRPr/>
            </a:p>
            <a:p>
              <a:pPr indent="-342900" lvl="0" marL="34290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800"/>
                <a:buFont typeface="Arial"/>
                <a:buNone/>
              </a:pPr>
              <a:r>
                <a:t/>
              </a:r>
              <a:endParaRPr b="0" i="0" sz="1800" u="none">
                <a:solidFill>
                  <a:schemeClr val="dk1"/>
                </a:solidFill>
                <a:latin typeface="Arial"/>
                <a:ea typeface="Arial"/>
                <a:cs typeface="Arial"/>
                <a:sym typeface="Arial"/>
              </a:endParaRPr>
            </a:p>
            <a:p>
              <a:pPr indent="-342900" lvl="0" marL="342900" marR="0" rtl="0" algn="l">
                <a:lnSpc>
                  <a:spcPct val="100000"/>
                </a:lnSpc>
                <a:spcBef>
                  <a:spcPts val="0"/>
                </a:spcBef>
                <a:spcAft>
                  <a:spcPts val="0"/>
                </a:spcAft>
                <a:buClr>
                  <a:schemeClr val="dk1"/>
                </a:buClr>
                <a:buSzPts val="1800"/>
                <a:buFont typeface="Arial"/>
                <a:buNone/>
              </a:pPr>
              <a:r>
                <a:rPr b="0" i="0" lang="en-US" sz="1800" u="none">
                  <a:solidFill>
                    <a:schemeClr val="dk1"/>
                  </a:solidFill>
                  <a:latin typeface="Arial"/>
                  <a:ea typeface="Arial"/>
                  <a:cs typeface="Arial"/>
                  <a:sym typeface="Arial"/>
                </a:rPr>
                <a:t>       7         9</a:t>
              </a:r>
              <a:endParaRPr/>
            </a:p>
          </p:txBody>
        </p:sp>
        <p:cxnSp>
          <p:nvCxnSpPr>
            <p:cNvPr id="318" name="Google Shape;318;p44"/>
            <p:cNvCxnSpPr/>
            <p:nvPr/>
          </p:nvCxnSpPr>
          <p:spPr>
            <a:xfrm>
              <a:off x="3834" y="7800"/>
              <a:ext cx="0" cy="1812"/>
            </a:xfrm>
            <a:prstGeom prst="straightConnector1">
              <a:avLst/>
            </a:prstGeom>
            <a:solidFill>
              <a:srgbClr val="FFFFFF"/>
            </a:solidFill>
            <a:ln cap="flat" cmpd="sng" w="9525">
              <a:solidFill>
                <a:srgbClr val="000000"/>
              </a:solidFill>
              <a:prstDash val="solid"/>
              <a:miter lim="800000"/>
              <a:headEnd len="med" w="med" type="none"/>
              <a:tailEnd len="med" w="med" type="none"/>
            </a:ln>
          </p:spPr>
        </p:cxnSp>
        <p:cxnSp>
          <p:nvCxnSpPr>
            <p:cNvPr id="319" name="Google Shape;319;p44"/>
            <p:cNvCxnSpPr/>
            <p:nvPr/>
          </p:nvCxnSpPr>
          <p:spPr>
            <a:xfrm>
              <a:off x="2987" y="8218"/>
              <a:ext cx="1694" cy="976"/>
            </a:xfrm>
            <a:prstGeom prst="straightConnector1">
              <a:avLst/>
            </a:prstGeom>
            <a:solidFill>
              <a:srgbClr val="FFFFFF"/>
            </a:solidFill>
            <a:ln cap="flat" cmpd="sng" w="9525">
              <a:solidFill>
                <a:srgbClr val="000000"/>
              </a:solidFill>
              <a:prstDash val="solid"/>
              <a:miter lim="800000"/>
              <a:headEnd len="med" w="med" type="none"/>
              <a:tailEnd len="med" w="med" type="none"/>
            </a:ln>
          </p:spPr>
        </p:cxnSp>
        <p:cxnSp>
          <p:nvCxnSpPr>
            <p:cNvPr id="320" name="Google Shape;320;p44"/>
            <p:cNvCxnSpPr/>
            <p:nvPr/>
          </p:nvCxnSpPr>
          <p:spPr>
            <a:xfrm flipH="1">
              <a:off x="2987" y="8218"/>
              <a:ext cx="1694" cy="976"/>
            </a:xfrm>
            <a:prstGeom prst="straightConnector1">
              <a:avLst/>
            </a:prstGeom>
            <a:solidFill>
              <a:srgbClr val="FFFFFF"/>
            </a:solidFill>
            <a:ln cap="flat" cmpd="sng" w="9525">
              <a:solidFill>
                <a:srgbClr val="000000"/>
              </a:solidFill>
              <a:prstDash val="solid"/>
              <a:miter lim="800000"/>
              <a:headEnd len="med" w="med" type="none"/>
              <a:tailEnd len="med" w="med" type="none"/>
            </a:ln>
          </p:spPr>
        </p:cxn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1" name="Shape 71"/>
        <p:cNvGrpSpPr/>
        <p:nvPr/>
      </p:nvGrpSpPr>
      <p:grpSpPr>
        <a:xfrm>
          <a:off x="0" y="0"/>
          <a:ext cx="0" cy="0"/>
          <a:chOff x="0" y="0"/>
          <a:chExt cx="0" cy="0"/>
        </a:xfrm>
      </p:grpSpPr>
      <p:graphicFrame>
        <p:nvGraphicFramePr>
          <p:cNvPr id="72" name="Google Shape;72;p9"/>
          <p:cNvGraphicFramePr/>
          <p:nvPr/>
        </p:nvGraphicFramePr>
        <p:xfrm>
          <a:off x="1692275" y="1341437"/>
          <a:ext cx="3000000" cy="3000000"/>
        </p:xfrm>
        <a:graphic>
          <a:graphicData uri="http://schemas.openxmlformats.org/drawingml/2006/table">
            <a:tbl>
              <a:tblPr>
                <a:noFill/>
                <a:tableStyleId>{6A36064E-D41C-4538-BF32-D01D0C4548D9}</a:tableStyleId>
              </a:tblPr>
              <a:tblGrid>
                <a:gridCol w="1241425"/>
                <a:gridCol w="1241425"/>
                <a:gridCol w="1239825"/>
                <a:gridCol w="1241425"/>
                <a:gridCol w="1241425"/>
              </a:tblGrid>
              <a:tr h="1081075">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081075">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081075">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081075">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25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081075">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12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6500"/>
                        <a:buFont typeface="Times New Roman"/>
                        <a:buNone/>
                      </a:pPr>
                      <a:r>
                        <a:rPr b="1" i="0" lang="en-US" sz="6500" u="none" cap="none" strike="noStrike">
                          <a:solidFill>
                            <a:schemeClr val="dk1"/>
                          </a:solidFill>
                          <a:latin typeface="Times New Roman"/>
                          <a:ea typeface="Times New Roman"/>
                          <a:cs typeface="Times New Roman"/>
                          <a:sym typeface="Times New Roman"/>
                        </a:rPr>
                        <a:t>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73" name="Google Shape;73;p9"/>
          <p:cNvSpPr txBox="1"/>
          <p:nvPr>
            <p:ph type="ctrTitle"/>
          </p:nvPr>
        </p:nvSpPr>
        <p:spPr>
          <a:xfrm>
            <a:off x="684212" y="188912"/>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Просмотреть таблицу и найти, указывая, все цифры</a:t>
            </a:r>
            <a:br>
              <a:rPr b="1" i="0" lang="en-US" sz="2000" u="none">
                <a:solidFill>
                  <a:schemeClr val="dk2"/>
                </a:solidFill>
                <a:latin typeface="Arial"/>
                <a:ea typeface="Arial"/>
                <a:cs typeface="Arial"/>
                <a:sym typeface="Arial"/>
              </a:rPr>
            </a:br>
            <a:r>
              <a:rPr b="1" i="0" lang="en-US" sz="2000" u="none">
                <a:solidFill>
                  <a:schemeClr val="dk2"/>
                </a:solidFill>
                <a:latin typeface="Arial"/>
                <a:ea typeface="Arial"/>
                <a:cs typeface="Arial"/>
                <a:sym typeface="Arial"/>
              </a:rPr>
              <a:t> от 1 до 25 и в обратном порядке.</a:t>
            </a:r>
            <a:endParaRPr/>
          </a:p>
        </p:txBody>
      </p:sp>
      <p:sp>
        <p:nvSpPr>
          <p:cNvPr id="74" name="Google Shape;74;p9"/>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4" name="Shape 324"/>
        <p:cNvGrpSpPr/>
        <p:nvPr/>
      </p:nvGrpSpPr>
      <p:grpSpPr>
        <a:xfrm>
          <a:off x="0" y="0"/>
          <a:ext cx="0" cy="0"/>
          <a:chOff x="0" y="0"/>
          <a:chExt cx="0" cy="0"/>
        </a:xfrm>
      </p:grpSpPr>
      <p:sp>
        <p:nvSpPr>
          <p:cNvPr id="325" name="Google Shape;325;p45"/>
          <p:cNvSpPr txBox="1"/>
          <p:nvPr>
            <p:ph type="title"/>
          </p:nvPr>
        </p:nvSpPr>
        <p:spPr>
          <a:xfrm>
            <a:off x="468312" y="2133600"/>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4400"/>
              <a:buFont typeface="Arial"/>
              <a:buNone/>
            </a:pPr>
            <a:r>
              <a:rPr b="0" i="0" lang="en-US" sz="4400" u="none">
                <a:solidFill>
                  <a:schemeClr val="dk2"/>
                </a:solidFill>
                <a:latin typeface="Arial"/>
                <a:ea typeface="Arial"/>
                <a:cs typeface="Arial"/>
                <a:sym typeface="Arial"/>
              </a:rPr>
              <a:t>Развитие речи</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29" name="Shape 329"/>
        <p:cNvGrpSpPr/>
        <p:nvPr/>
      </p:nvGrpSpPr>
      <p:grpSpPr>
        <a:xfrm>
          <a:off x="0" y="0"/>
          <a:ext cx="0" cy="0"/>
          <a:chOff x="0" y="0"/>
          <a:chExt cx="0" cy="0"/>
        </a:xfrm>
      </p:grpSpPr>
      <p:sp>
        <p:nvSpPr>
          <p:cNvPr id="330" name="Google Shape;330;p46"/>
          <p:cNvSpPr txBox="1"/>
          <p:nvPr>
            <p:ph type="title"/>
          </p:nvPr>
        </p:nvSpPr>
        <p:spPr>
          <a:xfrm>
            <a:off x="457200" y="274637"/>
            <a:ext cx="8229600" cy="77787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Упражнения на развитие речи</a:t>
            </a:r>
            <a:endParaRPr/>
          </a:p>
        </p:txBody>
      </p:sp>
      <p:sp>
        <p:nvSpPr>
          <p:cNvPr id="331" name="Google Shape;331;p46"/>
          <p:cNvSpPr txBox="1"/>
          <p:nvPr>
            <p:ph idx="1" type="body"/>
          </p:nvPr>
        </p:nvSpPr>
        <p:spPr>
          <a:xfrm>
            <a:off x="457200" y="1125537"/>
            <a:ext cx="8229600" cy="5399087"/>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Назови как можно больше слов, которые начинаются на звук </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Назови как можно больше слов, которые заканчиваются на звук</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Назови как можно больше слов, в середине которых есть звук</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Измени один звук, чтобы получилось новое слово</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Добавьте один звук так, чтобы получилось новое слово</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Составь слово по данной схеме</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Назови противоположное по смыслу слово</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Назови другой предмет, такой же белый, как снег (узкий, как лента; быстрый, как речка)</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Скажи, что делает этот предмет ( метель – метет, гром - ?)</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Сравни по вкусу – лимон и яблоко, по цвету – грушу и сливу</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Объясни значение слова</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Закончи предложение</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Слова в предложении перепутались. Расставь их на свои места.</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Объясни значение пословицы</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Установи последовательность событий по серии картинок</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Составь рассказ по картине</a:t>
            </a:r>
            <a:endParaRPr/>
          </a:p>
          <a:p>
            <a:pPr indent="-342900" lvl="0" marL="342900" marR="0" rtl="0" algn="l">
              <a:lnSpc>
                <a:spcPct val="80000"/>
              </a:lnSpc>
              <a:spcBef>
                <a:spcPts val="360"/>
              </a:spcBef>
              <a:spcAft>
                <a:spcPts val="0"/>
              </a:spcAft>
              <a:buClr>
                <a:schemeClr val="dk1"/>
              </a:buClr>
              <a:buSzPts val="1800"/>
              <a:buFont typeface="Arial"/>
              <a:buChar char="•"/>
            </a:pPr>
            <a:r>
              <a:rPr b="0" i="0" lang="en-US" sz="1800" u="none">
                <a:solidFill>
                  <a:schemeClr val="dk1"/>
                </a:solidFill>
                <a:latin typeface="Arial"/>
                <a:ea typeface="Arial"/>
                <a:cs typeface="Arial"/>
                <a:sym typeface="Arial"/>
              </a:rPr>
              <a:t>Подбери рифму</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35" name="Shape 335"/>
        <p:cNvGrpSpPr/>
        <p:nvPr/>
      </p:nvGrpSpPr>
      <p:grpSpPr>
        <a:xfrm>
          <a:off x="0" y="0"/>
          <a:ext cx="0" cy="0"/>
          <a:chOff x="0" y="0"/>
          <a:chExt cx="0" cy="0"/>
        </a:xfrm>
      </p:grpSpPr>
      <p:sp>
        <p:nvSpPr>
          <p:cNvPr id="336" name="Google Shape;336;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Вставьте пропущенные слова</a:t>
            </a:r>
            <a:endParaRPr/>
          </a:p>
        </p:txBody>
      </p:sp>
      <p:sp>
        <p:nvSpPr>
          <p:cNvPr id="337" name="Google Shape;337;p4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Ноябрь – предпоследний _________ в году.</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________ восходит утром и ________ вечером.</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Осенью ________ желтеют и _________ с деревьев.</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Холодная ________ хорошо утоляет _________ .</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Чистота является _________ сохранения _________ .</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Только изредка человек жалеет, _______ мало говорил, но _______ жалеет, что ________ много.</a:t>
            </a:r>
            <a:endParaRPr/>
          </a:p>
          <a:p>
            <a:pPr indent="-342900" lvl="0" marL="342900" marR="0" rtl="0" algn="l">
              <a:lnSpc>
                <a:spcPct val="100000"/>
              </a:lnSpc>
              <a:spcBef>
                <a:spcPts val="40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Каждый должен ________ прежде всего сам на __________ , а _____  ________ на помощь _________ .</a:t>
            </a:r>
            <a:endParaRPr/>
          </a:p>
          <a:p>
            <a:pPr indent="-342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78" name="Shape 78"/>
        <p:cNvGrpSpPr/>
        <p:nvPr/>
      </p:nvGrpSpPr>
      <p:grpSpPr>
        <a:xfrm>
          <a:off x="0" y="0"/>
          <a:ext cx="0" cy="0"/>
          <a:chOff x="0" y="0"/>
          <a:chExt cx="0" cy="0"/>
        </a:xfrm>
      </p:grpSpPr>
      <p:graphicFrame>
        <p:nvGraphicFramePr>
          <p:cNvPr id="79" name="Google Shape;79;p10"/>
          <p:cNvGraphicFramePr/>
          <p:nvPr/>
        </p:nvGraphicFramePr>
        <p:xfrm>
          <a:off x="1403350" y="1844675"/>
          <a:ext cx="3000000" cy="3000000"/>
        </p:xfrm>
        <a:graphic>
          <a:graphicData uri="http://schemas.openxmlformats.org/drawingml/2006/table">
            <a:tbl>
              <a:tblPr>
                <a:noFill/>
                <a:tableStyleId>{6A36064E-D41C-4538-BF32-D01D0C4548D9}</a:tableStyleId>
              </a:tblPr>
              <a:tblGrid>
                <a:gridCol w="1008050"/>
                <a:gridCol w="1008050"/>
                <a:gridCol w="1008050"/>
                <a:gridCol w="1008050"/>
                <a:gridCol w="1008050"/>
                <a:gridCol w="1008050"/>
                <a:gridCol w="1008050"/>
              </a:tblGrid>
              <a:tr h="730250">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30250">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30250">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18</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28650">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23</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30250">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30250">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16</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10</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730250">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2</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7</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15</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9</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FF0000"/>
                        </a:buClr>
                        <a:buSzPts val="3200"/>
                        <a:buFont typeface="Times New Roman"/>
                        <a:buNone/>
                      </a:pPr>
                      <a:r>
                        <a:rPr b="0" i="0" lang="en-US" sz="3200" u="none" cap="none" strike="noStrike">
                          <a:solidFill>
                            <a:srgbClr val="FF0000"/>
                          </a:solidFill>
                          <a:latin typeface="Times New Roman"/>
                          <a:ea typeface="Times New Roman"/>
                          <a:cs typeface="Times New Roman"/>
                          <a:sym typeface="Times New Roman"/>
                        </a:rPr>
                        <a:t>24</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1</a:t>
                      </a:r>
                      <a:endParaRPr/>
                    </a:p>
                  </a:txBody>
                  <a:tcPr marT="45725" marB="45725" marR="91450" marL="914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80" name="Google Shape;80;p10"/>
          <p:cNvSpPr txBox="1"/>
          <p:nvPr>
            <p:ph type="ctrTitle"/>
          </p:nvPr>
        </p:nvSpPr>
        <p:spPr>
          <a:xfrm>
            <a:off x="684212" y="260350"/>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Найти, указывая поочередно, черные цифры от 1 до 24, а красные – от 25 до 1.</a:t>
            </a:r>
            <a:endParaRPr/>
          </a:p>
        </p:txBody>
      </p:sp>
      <p:sp>
        <p:nvSpPr>
          <p:cNvPr id="81" name="Google Shape;81;p10"/>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1"/>
          <p:cNvSpPr txBox="1"/>
          <p:nvPr/>
        </p:nvSpPr>
        <p:spPr>
          <a:xfrm>
            <a:off x="1825625" y="1335087"/>
            <a:ext cx="5492750" cy="527367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акснверампаобасзеаюрацкачпшаыт</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оврканвсаернтронксчодвиоцфотзср</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канеосвраетгчклиаызктркябдкпшупс</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вресоаквмтавншлчвицфвдботвесмв</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нсакрвочтнуыплбнпмнкоучлюнрвнщ</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рвоеснарчкрлбкувсрфчзхрелюрркив</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енраерсквчбщдраептмисемвшелдте</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осквнераосвчбшлоимаучоипоонаыб</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вкаоснерквивмтобщвчыцнепвитбезт</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сенаовксеавмлджскнпмчсигтшпбскш</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коснаксаевилкычбщжолкпмсчгшкару</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овкренресолтинопсоыодюиозсчяиез</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аскрасковраквсинеатбоацвкнаиотмш</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наоскоеволцкеншздрнсвыкиснбюнве</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внеосекравтцкевлшптвсбдвнзэвисфг</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севнркстберзшдсчисеапрусыпсмтнхп</a:t>
            </a:r>
            <a:endParaRPr/>
          </a:p>
          <a:p>
            <a:pPr indent="0" lvl="0" marL="0" marR="0" rtl="0" algn="ctr">
              <a:lnSpc>
                <a:spcPct val="100000"/>
              </a:lnSpc>
              <a:spcBef>
                <a:spcPts val="0"/>
              </a:spcBef>
              <a:spcAft>
                <a:spcPts val="0"/>
              </a:spcAft>
              <a:buClr>
                <a:schemeClr val="dk1"/>
              </a:buClr>
              <a:buSzPts val="2000"/>
              <a:buFont typeface="Arial"/>
              <a:buNone/>
            </a:pPr>
            <a:r>
              <a:rPr b="0" i="0" lang="en-US" sz="2000" u="none">
                <a:solidFill>
                  <a:schemeClr val="dk1"/>
                </a:solidFill>
                <a:latin typeface="Arial"/>
                <a:ea typeface="Arial"/>
                <a:cs typeface="Arial"/>
                <a:sym typeface="Arial"/>
              </a:rPr>
              <a:t>ермпавеглипсчтеварбмуцевамеинеы</a:t>
            </a:r>
            <a:endParaRPr/>
          </a:p>
        </p:txBody>
      </p:sp>
      <p:sp>
        <p:nvSpPr>
          <p:cNvPr id="87" name="Google Shape;87;p11"/>
          <p:cNvSpPr txBox="1"/>
          <p:nvPr>
            <p:ph type="ctrTitle"/>
          </p:nvPr>
        </p:nvSpPr>
        <p:spPr>
          <a:xfrm>
            <a:off x="684212" y="188912"/>
            <a:ext cx="7772400" cy="1008062"/>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Просматривая ряды букв слева направо нужно вычеркнуть такие же буквы, как и первые в каждой строчке.</a:t>
            </a:r>
            <a:endParaRPr/>
          </a:p>
        </p:txBody>
      </p:sp>
      <p:sp>
        <p:nvSpPr>
          <p:cNvPr id="88" name="Google Shape;88;p11"/>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2" name="Shape 92"/>
        <p:cNvGrpSpPr/>
        <p:nvPr/>
      </p:nvGrpSpPr>
      <p:grpSpPr>
        <a:xfrm>
          <a:off x="0" y="0"/>
          <a:ext cx="0" cy="0"/>
          <a:chOff x="0" y="0"/>
          <a:chExt cx="0" cy="0"/>
        </a:xfrm>
      </p:grpSpPr>
      <p:graphicFrame>
        <p:nvGraphicFramePr>
          <p:cNvPr id="93" name="Google Shape;93;p12"/>
          <p:cNvGraphicFramePr/>
          <p:nvPr/>
        </p:nvGraphicFramePr>
        <p:xfrm>
          <a:off x="1331912" y="1125537"/>
          <a:ext cx="3000000" cy="3000000"/>
        </p:xfrm>
        <a:graphic>
          <a:graphicData uri="http://schemas.openxmlformats.org/drawingml/2006/table">
            <a:tbl>
              <a:tblPr>
                <a:noFill/>
                <a:tableStyleId>{6A36064E-D41C-4538-BF32-D01D0C4548D9}</a:tableStyleId>
              </a:tblPr>
              <a:tblGrid>
                <a:gridCol w="436550"/>
                <a:gridCol w="436550"/>
                <a:gridCol w="438150"/>
                <a:gridCol w="436550"/>
                <a:gridCol w="436550"/>
                <a:gridCol w="436550"/>
                <a:gridCol w="436550"/>
                <a:gridCol w="438150"/>
                <a:gridCol w="436550"/>
                <a:gridCol w="436550"/>
                <a:gridCol w="436550"/>
                <a:gridCol w="436550"/>
                <a:gridCol w="438150"/>
                <a:gridCol w="436550"/>
                <a:gridCol w="436550"/>
              </a:tblGrid>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ю</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у</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ф</a:t>
                      </a:r>
                      <a:endParaRPr/>
                    </a:p>
                  </a:txBody>
                  <a:tcPr marT="45725" marB="45725" marR="91450" marL="91450">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и</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ф</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б</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ч</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ь</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ф</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ь</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я</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б</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т</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у</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ф</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б</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й</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в</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и</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в</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н</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в</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ф</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д</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з</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е</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ц</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п</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ы</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л</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з</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в</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и</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и</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а</a:t>
                      </a:r>
                      <a:endParaRPr/>
                    </a:p>
                  </a:txBody>
                  <a:tcPr marT="45725" marB="45725" marR="91450" marL="91450">
                    <a:lnR cap="flat" cmpd="sng" w="9525">
                      <a:solidFill>
                        <a:srgbClr val="000000">
                          <a:alpha val="0"/>
                        </a:srgbClr>
                      </a:solidFill>
                      <a:prstDash val="solid"/>
                      <a:round/>
                      <a:headEnd len="sm" w="sm" type="none"/>
                      <a:tailEnd len="sm" w="sm" type="none"/>
                    </a:lnR>
                  </a:tcPr>
                </a:tc>
              </a:tr>
              <a:tr h="395275">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в</a:t>
                      </a:r>
                      <a:endParaRPr/>
                    </a:p>
                  </a:txBody>
                  <a:tcPr marT="45725" marB="45725" marR="91450" marL="91450">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ж</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м</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о</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р</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г</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ш</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е</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с</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к</a:t>
                      </a:r>
                      <a:endParaRPr/>
                    </a:p>
                  </a:txBody>
                  <a:tcPr marT="45725" marB="45725" marR="91450" marL="91450">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Times New Roman"/>
                        <a:buNone/>
                      </a:pPr>
                      <a:r>
                        <a:rPr b="0" i="0" lang="en-US" sz="2000" u="none" cap="none" strike="noStrike">
                          <a:solidFill>
                            <a:schemeClr val="dk1"/>
                          </a:solidFill>
                          <a:latin typeface="Times New Roman"/>
                          <a:ea typeface="Times New Roman"/>
                          <a:cs typeface="Times New Roman"/>
                          <a:sym typeface="Times New Roman"/>
                        </a:rPr>
                        <a:t>щ</a:t>
                      </a:r>
                      <a:endParaRPr/>
                    </a:p>
                  </a:txBody>
                  <a:tcPr marT="45725" marB="45725" marR="91450" marL="91450">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94" name="Google Shape;94;p12"/>
          <p:cNvSpPr txBox="1"/>
          <p:nvPr>
            <p:ph type="ctrTitle"/>
          </p:nvPr>
        </p:nvSpPr>
        <p:spPr>
          <a:xfrm>
            <a:off x="755650" y="260350"/>
            <a:ext cx="7772400" cy="108108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1800"/>
              <a:buFont typeface="Arial"/>
              <a:buNone/>
            </a:pPr>
            <a:r>
              <a:rPr b="1" i="0" lang="en-US" sz="1800" u="none">
                <a:solidFill>
                  <a:schemeClr val="dk2"/>
                </a:solidFill>
                <a:latin typeface="Arial"/>
                <a:ea typeface="Arial"/>
                <a:cs typeface="Arial"/>
                <a:sym typeface="Arial"/>
              </a:rPr>
              <a:t>Вычеркнуть, обвести в кружок, подчеркнуть определенные буквы</a:t>
            </a:r>
            <a:endParaRPr/>
          </a:p>
        </p:txBody>
      </p:sp>
      <p:sp>
        <p:nvSpPr>
          <p:cNvPr id="95" name="Google Shape;95;p12"/>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9" name="Shape 99"/>
        <p:cNvGrpSpPr/>
        <p:nvPr/>
      </p:nvGrpSpPr>
      <p:grpSpPr>
        <a:xfrm>
          <a:off x="0" y="0"/>
          <a:ext cx="0" cy="0"/>
          <a:chOff x="0" y="0"/>
          <a:chExt cx="0" cy="0"/>
        </a:xfrm>
      </p:grpSpPr>
      <p:sp>
        <p:nvSpPr>
          <p:cNvPr id="100" name="Google Shape;100;p13"/>
          <p:cNvSpPr txBox="1"/>
          <p:nvPr/>
        </p:nvSpPr>
        <p:spPr>
          <a:xfrm>
            <a:off x="325437" y="468312"/>
            <a:ext cx="8494712" cy="52165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2400"/>
              <a:buFont typeface="Arial"/>
              <a:buNone/>
            </a:pPr>
            <a:r>
              <a:rPr b="1" i="1" lang="en-US" sz="2400" u="none">
                <a:solidFill>
                  <a:schemeClr val="dk1"/>
                </a:solidFill>
                <a:latin typeface="Arial"/>
                <a:ea typeface="Arial"/>
                <a:cs typeface="Arial"/>
                <a:sym typeface="Arial"/>
              </a:rPr>
              <a:t>Найди и подчеркни слова</a:t>
            </a:r>
            <a:r>
              <a:rPr b="1" i="0" lang="en-US" sz="2400" u="none">
                <a:solidFill>
                  <a:schemeClr val="dk1"/>
                </a:solidFill>
                <a:latin typeface="Arial"/>
                <a:ea typeface="Arial"/>
                <a:cs typeface="Arial"/>
                <a:sym typeface="Arial"/>
              </a:rPr>
              <a:t>.</a:t>
            </a:r>
            <a:endParaRPr/>
          </a:p>
          <a:p>
            <a:pPr indent="0" lvl="0" marL="0" marR="0" rtl="0" algn="ctr">
              <a:lnSpc>
                <a:spcPct val="100000"/>
              </a:lnSpc>
              <a:spcBef>
                <a:spcPts val="0"/>
              </a:spcBef>
              <a:spcAft>
                <a:spcPts val="0"/>
              </a:spcAft>
              <a:buClr>
                <a:schemeClr val="dk1"/>
              </a:buClr>
              <a:buSzPts val="2400"/>
              <a:buFont typeface="Arial"/>
              <a:buNone/>
            </a:pPr>
            <a:r>
              <a:t/>
            </a:r>
            <a:endParaRPr b="1" i="0" sz="2400" u="non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3600"/>
              <a:buFont typeface="Arial"/>
              <a:buNone/>
            </a:pPr>
            <a:r>
              <a:rPr b="0" i="0" lang="en-US" sz="3600" u="none">
                <a:solidFill>
                  <a:schemeClr val="dk1"/>
                </a:solidFill>
                <a:latin typeface="Arial"/>
                <a:ea typeface="Arial"/>
                <a:cs typeface="Arial"/>
                <a:sym typeface="Arial"/>
              </a:rPr>
              <a:t>огпгншыдомопнпракетажриееийщыхг</a:t>
            </a:r>
            <a:endParaRPr/>
          </a:p>
          <a:p>
            <a:pPr indent="0" lvl="0" marL="0" marR="0" rtl="0" algn="l">
              <a:lnSpc>
                <a:spcPct val="100000"/>
              </a:lnSpc>
              <a:spcBef>
                <a:spcPts val="0"/>
              </a:spcBef>
              <a:spcAft>
                <a:spcPts val="0"/>
              </a:spcAft>
              <a:buClr>
                <a:schemeClr val="dk1"/>
              </a:buClr>
              <a:buSzPts val="3600"/>
              <a:buFont typeface="Arial"/>
              <a:buNone/>
            </a:pPr>
            <a:r>
              <a:rPr b="0" i="0" lang="en-US" sz="3600" u="none">
                <a:solidFill>
                  <a:schemeClr val="dk1"/>
                </a:solidFill>
                <a:latin typeface="Arial"/>
                <a:ea typeface="Arial"/>
                <a:cs typeface="Arial"/>
                <a:sym typeface="Arial"/>
              </a:rPr>
              <a:t>солнцежстапагнущшухвроблакорвым дфыомнквартиражятгнпкшмжмтгнфмтсобакануыефчзвьиграшпулицаекцзсгн    неусвфокнозщлчдлтмсмнецмесяцекумвржщцхклассхкшщшлсшнцчвуроккащи   фурвцакарандашжлчыфиснйеапеналхзщзмгштетрадьиыфщшшгмфыкнигахш</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4" name="Shape 104"/>
        <p:cNvGrpSpPr/>
        <p:nvPr/>
      </p:nvGrpSpPr>
      <p:grpSpPr>
        <a:xfrm>
          <a:off x="0" y="0"/>
          <a:ext cx="0" cy="0"/>
          <a:chOff x="0" y="0"/>
          <a:chExt cx="0" cy="0"/>
        </a:xfrm>
      </p:grpSpPr>
      <p:graphicFrame>
        <p:nvGraphicFramePr>
          <p:cNvPr id="105" name="Google Shape;105;p14"/>
          <p:cNvGraphicFramePr/>
          <p:nvPr/>
        </p:nvGraphicFramePr>
        <p:xfrm>
          <a:off x="900112" y="1844675"/>
          <a:ext cx="3000000" cy="3000000"/>
        </p:xfrm>
        <a:graphic>
          <a:graphicData uri="http://schemas.openxmlformats.org/drawingml/2006/table">
            <a:tbl>
              <a:tblPr>
                <a:noFill/>
                <a:tableStyleId>{6A36064E-D41C-4538-BF32-D01D0C4548D9}</a:tableStyleId>
              </a:tblPr>
              <a:tblGrid>
                <a:gridCol w="3355975"/>
                <a:gridCol w="3354375"/>
              </a:tblGrid>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игрунчакра</a:t>
                      </a:r>
                      <a:endParaRPr/>
                    </a:p>
                  </a:txBody>
                  <a:tcPr marT="45725" marB="45725" marR="91450" marL="91450">
                    <a:lnL cap="flat" cmpd="sng" w="9525">
                      <a:solidFill>
                        <a:srgbClr val="000000">
                          <a:alpha val="0"/>
                        </a:srgbClr>
                      </a:solidFill>
                      <a:prstDash val="solid"/>
                      <a:round/>
                      <a:headEnd len="sm" w="sm" type="none"/>
                      <a:tailEnd len="sm" w="sm" type="none"/>
                    </a:lnL>
                    <a:lnT cap="flat" cmpd="sng" w="9525">
                      <a:solidFill>
                        <a:srgbClr val="000000">
                          <a:alpha val="0"/>
                        </a:srgbClr>
                      </a:solidFill>
                      <a:prstDash val="solid"/>
                      <a:round/>
                      <a:headEnd len="sm" w="sm" type="none"/>
                      <a:tailEnd len="sm" w="sm" type="none"/>
                    </a:lnT>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сеорбуанкеа</a:t>
                      </a:r>
                      <a:endParaRPr/>
                    </a:p>
                  </a:txBody>
                  <a:tcPr marT="45725" marB="45725" marR="91450" marL="91450">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tcPr>
                </a:tc>
              </a:tr>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укеатреагнидуак</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квоерсинау</a:t>
                      </a:r>
                      <a:endParaRPr/>
                    </a:p>
                  </a:txBody>
                  <a:tcPr marT="45725" marB="45725" marR="91450" marL="91450">
                    <a:lnR cap="flat" cmpd="sng" w="9525">
                      <a:solidFill>
                        <a:srgbClr val="000000">
                          <a:alpha val="0"/>
                        </a:srgbClr>
                      </a:solidFill>
                      <a:prstDash val="solid"/>
                      <a:round/>
                      <a:headEnd len="sm" w="sm" type="none"/>
                      <a:tailEnd len="sm" w="sm" type="none"/>
                    </a:lnR>
                  </a:tcPr>
                </a:tc>
              </a:tr>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улсинмейокра</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кениргуа</a:t>
                      </a:r>
                      <a:endParaRPr/>
                    </a:p>
                  </a:txBody>
                  <a:tcPr marT="45725" marB="45725" marR="91450" marL="91450">
                    <a:lnR cap="flat" cmpd="sng" w="9525">
                      <a:solidFill>
                        <a:srgbClr val="000000">
                          <a:alpha val="0"/>
                        </a:srgbClr>
                      </a:solidFill>
                      <a:prstDash val="solid"/>
                      <a:round/>
                      <a:headEnd len="sm" w="sm" type="none"/>
                      <a:tailEnd len="sm" w="sm" type="none"/>
                    </a:lnR>
                  </a:tcPr>
                </a:tc>
              </a:tr>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уподортифсеяль</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унчедбанзик</a:t>
                      </a:r>
                      <a:endParaRPr/>
                    </a:p>
                  </a:txBody>
                  <a:tcPr marT="45725" marB="45725" marR="91450" marL="91450">
                    <a:lnR cap="flat" cmpd="sng" w="9525">
                      <a:solidFill>
                        <a:srgbClr val="000000">
                          <a:alpha val="0"/>
                        </a:srgbClr>
                      </a:solidFill>
                      <a:prstDash val="solid"/>
                      <a:round/>
                      <a:headEnd len="sm" w="sm" type="none"/>
                      <a:tailEnd len="sm" w="sm" type="none"/>
                    </a:lnR>
                  </a:tcPr>
                </a:tc>
              </a:tr>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вгуомрокла</a:t>
                      </a:r>
                      <a:endParaRPr/>
                    </a:p>
                  </a:txBody>
                  <a:tcPr marT="45725" marB="45725" marR="91450" marL="91450">
                    <a:lnL cap="flat" cmpd="sng" w="9525">
                      <a:solidFill>
                        <a:srgbClr val="000000">
                          <a:alpha val="0"/>
                        </a:srgbClr>
                      </a:solidFill>
                      <a:prstDash val="solid"/>
                      <a:round/>
                      <a:headEnd len="sm" w="sm" type="none"/>
                      <a:tailEnd len="sm" w="sm" type="none"/>
                    </a:lnL>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псеаомворкаита</a:t>
                      </a:r>
                      <a:endParaRPr/>
                    </a:p>
                  </a:txBody>
                  <a:tcPr marT="45725" marB="45725" marR="91450" marL="91450">
                    <a:lnR cap="flat" cmpd="sng" w="9525">
                      <a:solidFill>
                        <a:srgbClr val="000000">
                          <a:alpha val="0"/>
                        </a:srgbClr>
                      </a:solidFill>
                      <a:prstDash val="solid"/>
                      <a:round/>
                      <a:headEnd len="sm" w="sm" type="none"/>
                      <a:tailEnd len="sm" w="sm" type="none"/>
                    </a:lnR>
                  </a:tcPr>
                </a:tc>
              </a:tr>
              <a:tr h="577850">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аклопнькыи</a:t>
                      </a:r>
                      <a:endParaRPr/>
                    </a:p>
                  </a:txBody>
                  <a:tcPr marT="45725" marB="45725" marR="91450" marL="91450">
                    <a:lnL cap="flat" cmpd="sng" w="9525">
                      <a:solidFill>
                        <a:srgbClr val="000000">
                          <a:alpha val="0"/>
                        </a:srgbClr>
                      </a:solidFill>
                      <a:prstDash val="solid"/>
                      <a:round/>
                      <a:headEnd len="sm" w="sm" type="none"/>
                      <a:tailEnd len="sm" w="sm" type="none"/>
                    </a:lnL>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уклятюрч</a:t>
                      </a:r>
                      <a:endParaRPr/>
                    </a:p>
                  </a:txBody>
                  <a:tcPr marT="45725" marB="45725" marR="91450" marL="91450">
                    <a:lnR cap="flat" cmpd="sng" w="9525">
                      <a:solidFill>
                        <a:srgbClr val="000000">
                          <a:alpha val="0"/>
                        </a:srgbClr>
                      </a:solidFill>
                      <a:prstDash val="solid"/>
                      <a:round/>
                      <a:headEnd len="sm" w="sm" type="none"/>
                      <a:tailEnd len="sm" w="sm" type="none"/>
                    </a:lnR>
                    <a:lnB cap="flat" cmpd="sng" w="9525">
                      <a:solidFill>
                        <a:srgbClr val="000000">
                          <a:alpha val="0"/>
                        </a:srgbClr>
                      </a:solidFill>
                      <a:prstDash val="solid"/>
                      <a:round/>
                      <a:headEnd len="sm" w="sm" type="none"/>
                      <a:tailEnd len="sm" w="sm" type="none"/>
                    </a:lnB>
                  </a:tcPr>
                </a:tc>
              </a:tr>
            </a:tbl>
          </a:graphicData>
        </a:graphic>
      </p:graphicFrame>
      <p:sp>
        <p:nvSpPr>
          <p:cNvPr id="106" name="Google Shape;106;p14"/>
          <p:cNvSpPr txBox="1"/>
          <p:nvPr>
            <p:ph type="ctrTitle"/>
          </p:nvPr>
        </p:nvSpPr>
        <p:spPr>
          <a:xfrm>
            <a:off x="684212" y="188912"/>
            <a:ext cx="7772400" cy="1470025"/>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2"/>
              </a:buClr>
              <a:buSzPts val="2000"/>
              <a:buFont typeface="Arial"/>
              <a:buNone/>
            </a:pPr>
            <a:r>
              <a:rPr b="1" i="0" lang="en-US" sz="2000" u="none">
                <a:solidFill>
                  <a:schemeClr val="dk2"/>
                </a:solidFill>
                <a:latin typeface="Arial"/>
                <a:ea typeface="Arial"/>
                <a:cs typeface="Arial"/>
                <a:sym typeface="Arial"/>
              </a:rPr>
              <a:t>Освободите слово от лишних букв</a:t>
            </a:r>
            <a:endParaRPr/>
          </a:p>
        </p:txBody>
      </p:sp>
      <p:sp>
        <p:nvSpPr>
          <p:cNvPr id="107" name="Google Shape;107;p14"/>
          <p:cNvSpPr txBox="1"/>
          <p:nvPr>
            <p:ph idx="1" type="subTitle"/>
          </p:nvPr>
        </p:nvSpPr>
        <p:spPr>
          <a:xfrm rot="10800000">
            <a:off x="1258887" y="5638800"/>
            <a:ext cx="112712" cy="95250"/>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b="0" i="0" sz="3200" u="none">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Оформление по умолчанию">
  <a:themeElements>
    <a:clrScheme name="Оформление по умолчанию">
      <a:dk1>
        <a:srgbClr val="000000"/>
      </a:dk1>
      <a:lt1>
        <a:srgbClr val="FFFFFF"/>
      </a:lt1>
      <a:dk2>
        <a:srgbClr val="000000"/>
      </a:dk2>
      <a:lt2>
        <a:srgbClr val="808080"/>
      </a:lt2>
      <a:accent1>
        <a:srgbClr val="BBE0E3"/>
      </a:accent1>
      <a:accent2>
        <a:srgbClr val="333399"/>
      </a:accent2>
      <a:accent3>
        <a:srgbClr val="FFFFFF"/>
      </a:accent3>
      <a:accent4>
        <a:srgbClr val="BBE0E3"/>
      </a:accent4>
      <a:accent5>
        <a:srgbClr val="333399"/>
      </a:accent5>
      <a:accent6>
        <a:srgbClr val="FFFFFF"/>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