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280" y="-1737286"/>
            <a:ext cx="10603455" cy="404164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Местоимение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волшебным котом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3626" b="14851"/>
          <a:stretch/>
        </p:blipFill>
        <p:spPr>
          <a:xfrm>
            <a:off x="4018586" y="3071596"/>
            <a:ext cx="3743996" cy="3636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1" y="2192813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русского языка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9396" y="5288340"/>
            <a:ext cx="5062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u="sng" dirty="0" smtClean="0"/>
              <a:t>Автор</a:t>
            </a:r>
            <a:r>
              <a:rPr lang="ru-RU" dirty="0" smtClean="0"/>
              <a:t>: учитель русского языка и</a:t>
            </a:r>
          </a:p>
          <a:p>
            <a:pPr algn="ctr"/>
            <a:r>
              <a:rPr lang="ru-RU" dirty="0" smtClean="0"/>
              <a:t>литературы</a:t>
            </a:r>
          </a:p>
          <a:p>
            <a:pPr algn="ctr"/>
            <a:r>
              <a:rPr lang="ru-RU" dirty="0" smtClean="0"/>
              <a:t>МАОУ – Лицея № 88</a:t>
            </a:r>
          </a:p>
          <a:p>
            <a:pPr algn="ctr"/>
            <a:r>
              <a:rPr lang="ru-RU" dirty="0" smtClean="0"/>
              <a:t>г. Екатеринбург</a:t>
            </a:r>
          </a:p>
          <a:p>
            <a:r>
              <a:rPr lang="ru-RU" sz="2400" b="1" i="1" dirty="0" smtClean="0"/>
              <a:t>Малых Дарья Александровна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8172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805" y="-430107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Относительные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85" y="2432387"/>
            <a:ext cx="5554133" cy="459951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353851" y="785611"/>
            <a:ext cx="7379594" cy="2922099"/>
          </a:xfrm>
          <a:prstGeom prst="cloudCallout">
            <a:avLst>
              <a:gd name="adj1" fmla="val -34545"/>
              <a:gd name="adj2" fmla="val 7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Относительные</a:t>
            </a:r>
            <a:r>
              <a:rPr lang="ru-RU" sz="2400" b="1" i="1" dirty="0">
                <a:solidFill>
                  <a:schemeClr val="bg1"/>
                </a:solidFill>
              </a:rPr>
              <a:t>: те же, что и вопросительные, в функции связи частей сложноподчиненного предложения (союзные слова).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2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206" y="-277707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Отрицательные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652" y="10478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52" y="2536526"/>
            <a:ext cx="4893733" cy="416732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15154" y="1047855"/>
            <a:ext cx="6156102" cy="4142331"/>
          </a:xfrm>
          <a:prstGeom prst="cloudCallout">
            <a:avLst>
              <a:gd name="adj1" fmla="val 52293"/>
              <a:gd name="adj2" fmla="val 61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Отрицательные: </a:t>
            </a:r>
            <a:r>
              <a:rPr lang="ru-RU" sz="2800" b="1" i="1" u="sng" dirty="0">
                <a:solidFill>
                  <a:schemeClr val="bg1"/>
                </a:solidFill>
              </a:rPr>
              <a:t>никто, ничто, некого, нечего, никакой, ничей. </a:t>
            </a:r>
            <a:r>
              <a:rPr lang="ru-RU" sz="2400" b="1" i="1" dirty="0">
                <a:solidFill>
                  <a:schemeClr val="bg1"/>
                </a:solidFill>
              </a:rPr>
              <a:t>Отрицательные местоимения выражают отсутствие предмета или признака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8868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338" y="-362373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Неопределенные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591" y="2037396"/>
            <a:ext cx="4407409" cy="482060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06062" y="1298040"/>
            <a:ext cx="7578529" cy="4016823"/>
          </a:xfrm>
          <a:prstGeom prst="cloudCallout">
            <a:avLst>
              <a:gd name="adj1" fmla="val 65779"/>
              <a:gd name="adj2" fmla="val 31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Неопределенные: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chemeClr val="bg1"/>
                </a:solidFill>
              </a:rPr>
              <a:t>некто</a:t>
            </a:r>
            <a:r>
              <a:rPr lang="ru-RU" sz="2800" b="1" i="1" u="sng" dirty="0">
                <a:solidFill>
                  <a:schemeClr val="bg1"/>
                </a:solidFill>
              </a:rPr>
              <a:t>, нечто, некоторый, некий, несколько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а </a:t>
            </a:r>
            <a:r>
              <a:rPr lang="ru-RU" sz="2400" b="1" i="1" dirty="0">
                <a:solidFill>
                  <a:schemeClr val="bg1"/>
                </a:solidFill>
              </a:rPr>
              <a:t>также все местоимения, образованные </a:t>
            </a:r>
            <a:r>
              <a:rPr lang="ru-RU" sz="2400" b="1" i="1" dirty="0" smtClean="0">
                <a:solidFill>
                  <a:schemeClr val="bg1"/>
                </a:solidFill>
              </a:rPr>
              <a:t>от вопросительных </a:t>
            </a:r>
            <a:r>
              <a:rPr lang="ru-RU" sz="2400" b="1" i="1" dirty="0">
                <a:solidFill>
                  <a:schemeClr val="bg1"/>
                </a:solidFill>
              </a:rPr>
              <a:t>местоимений приставкой </a:t>
            </a:r>
            <a:r>
              <a:rPr lang="ru-RU" sz="2400" b="1" i="1" u="sng" dirty="0">
                <a:solidFill>
                  <a:schemeClr val="bg1"/>
                </a:solidFill>
              </a:rPr>
              <a:t>кое</a:t>
            </a:r>
            <a:r>
              <a:rPr lang="ru-RU" sz="2400" b="1" i="1" dirty="0">
                <a:solidFill>
                  <a:schemeClr val="bg1"/>
                </a:solidFill>
              </a:rPr>
              <a:t>- или суффиксами </a:t>
            </a:r>
            <a:r>
              <a:rPr lang="ru-RU" sz="2400" b="1" i="1" u="sng" dirty="0">
                <a:solidFill>
                  <a:schemeClr val="bg1"/>
                </a:solidFill>
              </a:rPr>
              <a:t>-то</a:t>
            </a:r>
            <a:r>
              <a:rPr lang="ru-RU" sz="2400" b="1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b="1" i="1" u="sng" dirty="0" smtClean="0"/>
              <a:t> </a:t>
            </a:r>
            <a:r>
              <a:rPr lang="ru-RU" sz="2400" b="1" i="1" u="sng" dirty="0"/>
              <a:t>-либо, -</a:t>
            </a:r>
            <a:r>
              <a:rPr lang="ru-RU" sz="2400" b="1" i="1" u="sng" dirty="0" err="1" smtClean="0"/>
              <a:t>нибудь</a:t>
            </a:r>
            <a:r>
              <a:rPr lang="ru-RU" sz="2400" b="1" i="1" u="sng" dirty="0" smtClean="0"/>
              <a:t>.</a:t>
            </a:r>
            <a:endParaRPr lang="ru-RU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3140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0272" y="-824654"/>
            <a:ext cx="10930128" cy="164930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Морфологический разбор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443" y="824653"/>
            <a:ext cx="6200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I. </a:t>
            </a:r>
            <a:r>
              <a:rPr lang="ru-RU" sz="2800" dirty="0">
                <a:solidFill>
                  <a:schemeClr val="bg1"/>
                </a:solidFill>
              </a:rPr>
              <a:t>Местоимение. Начальная форма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111" y="1566814"/>
            <a:ext cx="70190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II. Морфологические признаки: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r>
              <a:rPr lang="ru-RU" sz="2800" dirty="0">
                <a:solidFill>
                  <a:schemeClr val="bg1"/>
                </a:solidFill>
              </a:rPr>
              <a:t>. Постоянные: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разряд по значению;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лицо (только у личных местоимений);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число (если есть);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род (если есть);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r>
              <a:rPr lang="ru-RU" sz="2800" dirty="0">
                <a:solidFill>
                  <a:schemeClr val="bg1"/>
                </a:solidFill>
              </a:rPr>
              <a:t>. Непостоянные: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падеж.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III</a:t>
            </a:r>
            <a:r>
              <a:rPr lang="ru-RU" sz="2800" dirty="0">
                <a:solidFill>
                  <a:schemeClr val="bg1"/>
                </a:solidFill>
              </a:rPr>
              <a:t>. Синтаксическая роль в предложении.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136" y="635354"/>
            <a:ext cx="3571239" cy="59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8" y="189613"/>
            <a:ext cx="9952817" cy="66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074" y="-313869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Местоимение,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как часть речи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181" y="1106296"/>
            <a:ext cx="5372819" cy="3664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bg1">
                    <a:lumMod val="95000"/>
                  </a:schemeClr>
                </a:solidFill>
              </a:rPr>
              <a:t>Местоимение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— это самостоятельная часть речи, которая указывает на предметы, признаки, количества, но не называет их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конкретно.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u="sng" dirty="0">
                <a:solidFill>
                  <a:schemeClr val="bg1">
                    <a:lumMod val="95000"/>
                  </a:schemeClr>
                </a:solidFill>
              </a:rPr>
              <a:t>Местоимения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обладают уникальной способностью замещать слова других частей речи. С этой точки зрения различают группы слов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</a:rPr>
              <a:t>местоимения-существительные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, которые отвечают на вопросы: кто? что? (я, ты, некто, кто-то, что, что-либо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</a:rPr>
              <a:t>местоимения-прилагательные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, которые отвечают на вопросы: какой? чей? (наш, твой, чей-то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-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</a:rPr>
              <a:t>местоимения-числительные</a:t>
            </a:r>
            <a:r>
              <a:rPr lang="ru-RU" sz="2000" i="1" dirty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которые отвечают на вопрос: сколько? (столько, несколько, столько-то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533" y="1574469"/>
            <a:ext cx="3297238" cy="272830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6096000" y="3966693"/>
            <a:ext cx="5857740" cy="249582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i="1" dirty="0" smtClean="0">
              <a:solidFill>
                <a:schemeClr val="bg1"/>
              </a:solidFill>
            </a:endParaRPr>
          </a:p>
          <a:p>
            <a:pPr algn="just"/>
            <a:endParaRPr lang="ru-RU" b="1" i="1" dirty="0">
              <a:solidFill>
                <a:schemeClr val="bg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Изменяемым </a:t>
            </a:r>
            <a:r>
              <a:rPr lang="ru-RU" b="1" i="1" dirty="0">
                <a:solidFill>
                  <a:schemeClr val="bg1"/>
                </a:solidFill>
              </a:rPr>
              <a:t>признаком для всех  местоимений является категория </a:t>
            </a:r>
            <a:r>
              <a:rPr lang="ru-RU" b="1" i="1" u="sng" dirty="0">
                <a:solidFill>
                  <a:schemeClr val="bg1"/>
                </a:solidFill>
              </a:rPr>
              <a:t>падежа</a:t>
            </a:r>
            <a:r>
              <a:rPr lang="ru-RU" b="1" i="1" dirty="0">
                <a:solidFill>
                  <a:schemeClr val="bg1"/>
                </a:solidFill>
              </a:rPr>
              <a:t>.  </a:t>
            </a:r>
            <a:r>
              <a:rPr lang="ru-RU" b="1" i="1" u="sng" dirty="0">
                <a:solidFill>
                  <a:schemeClr val="bg1"/>
                </a:solidFill>
              </a:rPr>
              <a:t>Род</a:t>
            </a:r>
            <a:r>
              <a:rPr lang="ru-RU" b="1" i="1" dirty="0">
                <a:solidFill>
                  <a:schemeClr val="bg1"/>
                </a:solidFill>
              </a:rPr>
              <a:t> и </a:t>
            </a:r>
            <a:r>
              <a:rPr lang="ru-RU" b="1" i="1" u="sng" dirty="0">
                <a:solidFill>
                  <a:schemeClr val="bg1"/>
                </a:solidFill>
              </a:rPr>
              <a:t>число</a:t>
            </a:r>
            <a:r>
              <a:rPr lang="ru-RU" b="1" i="1" dirty="0">
                <a:solidFill>
                  <a:schemeClr val="bg1"/>
                </a:solidFill>
              </a:rPr>
              <a:t> могут быть изменяемыми, неизменяемыми либо вообще не выделяться, в зависимости о того, какую часть речи  заменяет местоимение в предложении.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0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627" y="-290457"/>
            <a:ext cx="9692640" cy="132556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Разряды</a:t>
            </a:r>
            <a:r>
              <a:rPr lang="ru-RU" b="1" dirty="0" smtClean="0">
                <a:solidFill>
                  <a:schemeClr val="bg1"/>
                </a:solidFill>
              </a:rPr>
              <a:t>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89092" y="1035105"/>
            <a:ext cx="78401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личные;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возвратные;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притяжательные;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вопросительные;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относительные;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отрицательные;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неопределенные;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i="1" dirty="0">
                <a:solidFill>
                  <a:schemeClr val="bg1"/>
                </a:solidFill>
              </a:rPr>
              <a:t>определительные;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48488" y="1767160"/>
            <a:ext cx="4991979" cy="42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1473" y="-323745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Личные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75057" y="1078166"/>
            <a:ext cx="7191658" cy="3863662"/>
          </a:xfrm>
          <a:prstGeom prst="cloudCallout">
            <a:avLst>
              <a:gd name="adj1" fmla="val 61653"/>
              <a:gd name="adj2" fmla="val 61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              Личные</a:t>
            </a:r>
            <a:r>
              <a:rPr lang="ru-RU" sz="2400" b="1" i="1" dirty="0">
                <a:solidFill>
                  <a:schemeClr val="bg1"/>
                </a:solidFill>
              </a:rPr>
              <a:t>: </a:t>
            </a:r>
            <a:r>
              <a:rPr lang="ru-RU" sz="2800" b="1" i="1" u="sng" dirty="0">
                <a:solidFill>
                  <a:schemeClr val="bg1"/>
                </a:solidFill>
              </a:rPr>
              <a:t>я, ты, он, она, оно, мы, </a:t>
            </a:r>
            <a:r>
              <a:rPr lang="ru-RU" sz="2800" b="1" i="1" u="sng" dirty="0" smtClean="0">
                <a:solidFill>
                  <a:schemeClr val="bg1"/>
                </a:solidFill>
              </a:rPr>
              <a:t>вы, они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Личные местоимения указывают </a:t>
            </a:r>
            <a:r>
              <a:rPr lang="ru-RU" sz="2400" b="1" i="1" dirty="0">
                <a:solidFill>
                  <a:schemeClr val="bg1"/>
                </a:solidFill>
              </a:rPr>
              <a:t>на участников диалога (</a:t>
            </a:r>
            <a:r>
              <a:rPr lang="ru-RU" sz="2400" b="1" i="1" u="sng" dirty="0">
                <a:solidFill>
                  <a:schemeClr val="bg1"/>
                </a:solidFill>
              </a:rPr>
              <a:t>я, ты, мы, вы</a:t>
            </a:r>
            <a:r>
              <a:rPr lang="ru-RU" sz="2400" b="1" i="1" dirty="0">
                <a:solidFill>
                  <a:schemeClr val="bg1"/>
                </a:solidFill>
              </a:rPr>
              <a:t>), лиц, не участвующих в беседе, и предметы (</a:t>
            </a:r>
            <a:r>
              <a:rPr lang="ru-RU" sz="2400" b="1" i="1" u="sng" dirty="0">
                <a:solidFill>
                  <a:schemeClr val="bg1"/>
                </a:solidFill>
              </a:rPr>
              <a:t>он, она, оно, </a:t>
            </a:r>
            <a:r>
              <a:rPr lang="ru-RU" sz="2400" b="1" i="1" u="sng" dirty="0" smtClean="0">
                <a:solidFill>
                  <a:schemeClr val="bg1"/>
                </a:solidFill>
              </a:rPr>
              <a:t>    они</a:t>
            </a:r>
            <a:r>
              <a:rPr lang="ru-RU" sz="2400" b="1" i="1" dirty="0">
                <a:solidFill>
                  <a:schemeClr val="bg1"/>
                </a:solidFill>
              </a:rPr>
              <a:t>).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8311"/>
          <a:stretch/>
        </p:blipFill>
        <p:spPr>
          <a:xfrm>
            <a:off x="6762422" y="3329645"/>
            <a:ext cx="5119114" cy="35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0" y="-260774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Возвратные местоимение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280338" y="3490175"/>
            <a:ext cx="6911662" cy="3058732"/>
          </a:xfrm>
          <a:prstGeom prst="cloudCallout">
            <a:avLst>
              <a:gd name="adj1" fmla="val -69275"/>
              <a:gd name="adj2" fmla="val -44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Возвратное</a:t>
            </a:r>
            <a:r>
              <a:rPr lang="ru-RU" sz="2400" b="1" i="1" dirty="0">
                <a:solidFill>
                  <a:schemeClr val="bg1"/>
                </a:solidFill>
              </a:rPr>
              <a:t>: </a:t>
            </a:r>
            <a:r>
              <a:rPr lang="ru-RU" sz="2800" b="1" i="1" u="sng" dirty="0">
                <a:solidFill>
                  <a:schemeClr val="bg1"/>
                </a:solidFill>
              </a:rPr>
              <a:t>себя</a:t>
            </a:r>
            <a:r>
              <a:rPr lang="ru-RU" sz="2400" b="1" i="1" dirty="0">
                <a:solidFill>
                  <a:schemeClr val="bg1"/>
                </a:solidFill>
              </a:rPr>
              <a:t>. Это </a:t>
            </a:r>
            <a:r>
              <a:rPr lang="ru-RU" sz="2400" b="1" i="1" dirty="0" smtClean="0">
                <a:solidFill>
                  <a:schemeClr val="bg1"/>
                </a:solidFill>
              </a:rPr>
              <a:t>местоимение указывает </a:t>
            </a:r>
            <a:r>
              <a:rPr lang="ru-RU" sz="2400" b="1" i="1" dirty="0">
                <a:solidFill>
                  <a:schemeClr val="bg1"/>
                </a:solidFill>
              </a:rPr>
              <a:t>на равенство лица или предмета, </a:t>
            </a:r>
            <a:r>
              <a:rPr lang="ru-RU" sz="2400" b="1" i="1" dirty="0" smtClean="0">
                <a:solidFill>
                  <a:schemeClr val="bg1"/>
                </a:solidFill>
              </a:rPr>
              <a:t>названного подлежащим</a:t>
            </a:r>
            <a:r>
              <a:rPr lang="ru-RU" sz="2400" b="1" i="1" dirty="0">
                <a:solidFill>
                  <a:schemeClr val="bg1"/>
                </a:solidFill>
              </a:rPr>
              <a:t>, лицу или предмету, названному словом себя.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87320" y="1219334"/>
            <a:ext cx="4504267" cy="40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447040"/>
            <a:ext cx="9692640" cy="132556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Притяжательные местоимения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0852" b="18560"/>
          <a:stretch/>
        </p:blipFill>
        <p:spPr>
          <a:xfrm>
            <a:off x="7748074" y="2710024"/>
            <a:ext cx="4074732" cy="376805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493949" y="1400089"/>
            <a:ext cx="6671256" cy="3193960"/>
          </a:xfrm>
          <a:prstGeom prst="cloudCallout">
            <a:avLst>
              <a:gd name="adj1" fmla="val 41908"/>
              <a:gd name="adj2" fmla="val 4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7228" y="1781351"/>
            <a:ext cx="55808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Притяжательные: </a:t>
            </a:r>
            <a:r>
              <a:rPr lang="ru-RU" sz="2800" b="1" i="1" u="sng" dirty="0">
                <a:solidFill>
                  <a:schemeClr val="bg1"/>
                </a:solidFill>
              </a:rPr>
              <a:t>мой, твой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800" b="1" i="1" u="sng" dirty="0">
                <a:solidFill>
                  <a:schemeClr val="bg1"/>
                </a:solidFill>
              </a:rPr>
              <a:t>ваш, наш, свой, его, ее, их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Притяжательные </a:t>
            </a:r>
            <a:r>
              <a:rPr lang="ru-RU" sz="2400" b="1" i="1" dirty="0">
                <a:solidFill>
                  <a:schemeClr val="bg1"/>
                </a:solidFill>
              </a:rPr>
              <a:t>местоимения указывают на принадлежность предмета лицу или другому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2721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746" y="-301413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Указательные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186" y="1861275"/>
            <a:ext cx="4826000" cy="475059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41668" y="1455313"/>
            <a:ext cx="6325911" cy="3284112"/>
          </a:xfrm>
          <a:prstGeom prst="cloudCallout">
            <a:avLst>
              <a:gd name="adj1" fmla="val 65458"/>
              <a:gd name="adj2" fmla="val 23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             </a:t>
            </a:r>
            <a:r>
              <a:rPr lang="ru-RU" sz="2400" b="1" i="1" dirty="0" smtClean="0">
                <a:solidFill>
                  <a:schemeClr val="bg1"/>
                </a:solidFill>
              </a:rPr>
              <a:t>Указательные</a:t>
            </a:r>
            <a:r>
              <a:rPr lang="ru-RU" sz="2400" b="1" i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800" b="1" i="1" u="sng" dirty="0">
                <a:solidFill>
                  <a:schemeClr val="bg1"/>
                </a:solidFill>
              </a:rPr>
              <a:t>этот, тот, такой, таков, столько.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 Эти местоимения указывают на признак или количество предметов.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871" y="-479715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Определительные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28" y="3311557"/>
            <a:ext cx="5384800" cy="349170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5100035" y="1064789"/>
            <a:ext cx="7091966" cy="3120846"/>
          </a:xfrm>
          <a:prstGeom prst="cloudCallout">
            <a:avLst>
              <a:gd name="adj1" fmla="val -56445"/>
              <a:gd name="adj2" fmla="val 50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         Определительные</a:t>
            </a:r>
            <a:r>
              <a:rPr lang="ru-RU" sz="2400" b="1" i="1" dirty="0">
                <a:solidFill>
                  <a:schemeClr val="bg1"/>
                </a:solidFill>
              </a:rPr>
              <a:t>: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chemeClr val="bg1"/>
                </a:solidFill>
              </a:rPr>
              <a:t>сам</a:t>
            </a:r>
            <a:r>
              <a:rPr lang="ru-RU" sz="2800" b="1" i="1" u="sng" dirty="0">
                <a:solidFill>
                  <a:schemeClr val="bg1"/>
                </a:solidFill>
              </a:rPr>
              <a:t>, самый, весь, всякий, каждый, любой, другой, иной. </a:t>
            </a:r>
            <a:r>
              <a:rPr lang="ru-RU" sz="2400" b="1" i="1" dirty="0" smtClean="0">
                <a:solidFill>
                  <a:schemeClr val="bg1"/>
                </a:solidFill>
              </a:rPr>
              <a:t>указывают </a:t>
            </a:r>
            <a:r>
              <a:rPr lang="ru-RU" sz="2400" b="1" i="1" dirty="0">
                <a:solidFill>
                  <a:schemeClr val="bg1"/>
                </a:solidFill>
              </a:rPr>
              <a:t>на признак предмета.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7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26" y="-362373"/>
            <a:ext cx="9692640" cy="13255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Вопросительные местоимения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180630"/>
            <a:ext cx="4927600" cy="467737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74889" y="963189"/>
            <a:ext cx="7094113" cy="4611806"/>
          </a:xfrm>
          <a:prstGeom prst="cloudCallout">
            <a:avLst>
              <a:gd name="adj1" fmla="val 60623"/>
              <a:gd name="adj2" fmla="val 58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Вопросительные: </a:t>
            </a:r>
            <a:r>
              <a:rPr lang="ru-RU" sz="2800" b="1" i="1" u="sng" dirty="0">
                <a:solidFill>
                  <a:schemeClr val="bg1"/>
                </a:solidFill>
              </a:rPr>
              <a:t>кто, что, какой, который, чей, сколько</a:t>
            </a:r>
            <a:r>
              <a:rPr lang="ru-RU" sz="2400" b="1" i="1" dirty="0">
                <a:solidFill>
                  <a:schemeClr val="bg1"/>
                </a:solidFill>
              </a:rPr>
              <a:t>. Вопросительные местоимения служат специальными вопросительными словами и указывают на лиц, предметы, признаки и количество.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115</TotalTime>
  <Words>463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View</vt:lpstr>
      <vt:lpstr>Местоимение с волшебным котом</vt:lpstr>
      <vt:lpstr>Местоимение, как часть речи</vt:lpstr>
      <vt:lpstr>Разряды местоимения</vt:lpstr>
      <vt:lpstr>Личные местоимения</vt:lpstr>
      <vt:lpstr>Возвратные местоимение</vt:lpstr>
      <vt:lpstr>      Притяжательные местоимения</vt:lpstr>
      <vt:lpstr>Указательные местоимения</vt:lpstr>
      <vt:lpstr>Определительные местоимения</vt:lpstr>
      <vt:lpstr>Вопросительные местоимения</vt:lpstr>
      <vt:lpstr>Относительные местоимения</vt:lpstr>
      <vt:lpstr>Отрицательные местоимения</vt:lpstr>
      <vt:lpstr>Неопределенные местоимения</vt:lpstr>
      <vt:lpstr>Морфологический разбор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Местоимение</dc:title>
  <dc:creator>Администратор</dc:creator>
  <cp:lastModifiedBy>Учетная запись Майкрософт</cp:lastModifiedBy>
  <cp:revision>16</cp:revision>
  <dcterms:created xsi:type="dcterms:W3CDTF">2023-03-21T17:04:40Z</dcterms:created>
  <dcterms:modified xsi:type="dcterms:W3CDTF">2023-03-22T14:02:34Z</dcterms:modified>
</cp:coreProperties>
</file>