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947275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 baseline="-250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3108DD5B-D498-4EC5-9542-CA1A7A7129FC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09600" y="457200"/>
            <a:ext cx="10363200" cy="704850"/>
          </a:xfrm>
          <a:effectLst>
            <a:outerShdw algn="ctr" rotWithShape="0">
              <a:schemeClr val="bg1"/>
            </a:outerShdw>
          </a:effectLst>
        </p:spPr>
        <p:txBody>
          <a:bodyPr/>
          <a:lstStyle>
            <a:lvl1pPr>
              <a:defRPr sz="3600">
                <a:solidFill>
                  <a:schemeClr val="hlink"/>
                </a:solidFill>
              </a:defRPr>
            </a:lvl1pPr>
          </a:lstStyle>
          <a:p>
            <a:pPr lvl="0"/>
            <a:r>
              <a:rPr lang="ru-RU" altLang="ru-RU" noProof="0"/>
              <a:t>Образец заголовка</a:t>
            </a:r>
            <a:endParaRPr lang="en-US" altLang="ru-RU" noProof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E3417E9F-0929-4EA3-A4D5-0D1D3F62A260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609600" y="1143000"/>
            <a:ext cx="10363200" cy="685800"/>
          </a:xfrm>
          <a:effectLst>
            <a:outerShdw algn="ctr" rotWithShape="0">
              <a:schemeClr val="bg1"/>
            </a:outerShdw>
          </a:effectLst>
        </p:spPr>
        <p:txBody>
          <a:bodyPr/>
          <a:lstStyle>
            <a:lvl1pPr marL="0" indent="0">
              <a:buFontTx/>
              <a:buNone/>
              <a:defRPr sz="2400">
                <a:solidFill>
                  <a:schemeClr val="hlink"/>
                </a:solidFill>
              </a:defRPr>
            </a:lvl1pPr>
          </a:lstStyle>
          <a:p>
            <a:pPr lvl="0"/>
            <a:r>
              <a:rPr lang="ru-RU" altLang="ru-RU" noProof="0"/>
              <a:t>Образец подзаголовка</a:t>
            </a:r>
            <a:endParaRPr lang="en-US" altLang="ru-RU" noProof="0"/>
          </a:p>
        </p:txBody>
      </p:sp>
    </p:spTree>
    <p:extLst>
      <p:ext uri="{BB962C8B-B14F-4D97-AF65-F5344CB8AC3E}">
        <p14:creationId xmlns:p14="http://schemas.microsoft.com/office/powerpoint/2010/main" val="4710599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F13D3EF-9B1C-4DA2-A794-99D8782F8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A68689D4-E4E2-41E0-B6F6-663C5D38C29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2117665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05431441-61A6-4D53-9DA2-1F0789378F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37600" y="1905000"/>
            <a:ext cx="2438400" cy="44958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B47BED2-E96A-46E3-B764-89BEB2FAC9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2400" y="1905000"/>
            <a:ext cx="7112000" cy="449580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11387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58060BD-FCD9-4B0D-B7AA-827182B5C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97B19AD-FC5E-4975-BDBA-9A2FDD9F85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8922479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4DCEE1F-EA69-44D1-AB9C-70E6ECEF02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6CD00F3-E1DC-4073-8B59-CF66576E2F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440580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370FF4-134B-4597-9650-C00A98E7D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0726873-DC3A-402C-95E0-9C1FBD42199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2400" y="2667000"/>
            <a:ext cx="4775200" cy="3733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B364AA5-B02F-4EC1-8217-0897E845B2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00800" y="2667000"/>
            <a:ext cx="4775200" cy="37338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556973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C2092E-3FFB-4BE0-95E2-F6C86EA219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068B8FA-4450-4F3A-B4B3-918A29A46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9939C5D-F9B0-43A7-9F61-F1055CB8C1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291E5E-EB63-46B5-B68C-6854363E24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6574899-C0FD-4A5F-B5FC-7ABE8A335E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6137868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260304-CB5E-4B6A-847A-10A2CFE2E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1302609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49384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AC1020-D59B-488E-BD9B-00E9227349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E4822D7-C061-4401-8B68-39E70E259A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C6ECBF3D-1F36-4158-A439-B2DBD87BE7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20083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995AE2D-1D82-4ECC-ABF9-EB8F687ADB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8AE2C6D5-6BA8-4D87-89D1-D41A6A55A78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0F0CE8DE-676B-4D33-AC1C-BEF4E47AB0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208181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92DC30DB-661D-4109-AE4B-F3B24679F16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422400" y="1905001"/>
            <a:ext cx="9753600" cy="71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заголовка</a:t>
            </a:r>
            <a:endParaRPr lang="en-US" altLang="ru-RU"/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AE12A31F-FBE4-40AD-9DBB-C3184508DA9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422400" y="2667000"/>
            <a:ext cx="9753600" cy="3733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/>
              <a:t>Образец текста</a:t>
            </a:r>
          </a:p>
          <a:p>
            <a:pPr lvl="1"/>
            <a:r>
              <a:rPr lang="ru-RU" altLang="ru-RU"/>
              <a:t>Второй уровень</a:t>
            </a:r>
          </a:p>
          <a:p>
            <a:pPr lvl="2"/>
            <a:r>
              <a:rPr lang="ru-RU" altLang="ru-RU"/>
              <a:t>Третий уровень</a:t>
            </a:r>
          </a:p>
          <a:p>
            <a:pPr lvl="3"/>
            <a:r>
              <a:rPr lang="ru-RU" altLang="ru-RU"/>
              <a:t>Четвертый уровень</a:t>
            </a:r>
          </a:p>
          <a:p>
            <a:pPr lvl="4"/>
            <a:r>
              <a:rPr lang="ru-RU" altLang="ru-RU"/>
              <a:t>Пятый уровень</a:t>
            </a:r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19262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Microsoft Sans Serif" panose="020B0604020202020204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ntispam.ru/4user/" TargetMode="External"/><Relationship Id="rId3" Type="http://schemas.openxmlformats.org/officeDocument/2006/relationships/hyperlink" Target="http://www.ligainternet.ru/" TargetMode="External"/><Relationship Id="rId7" Type="http://schemas.openxmlformats.org/officeDocument/2006/relationships/hyperlink" Target="http://ru.wikipedia.org/wiki/Netiquette" TargetMode="External"/><Relationship Id="rId2" Type="http://schemas.openxmlformats.org/officeDocument/2006/relationships/hyperlink" Target="http://soiro.ru/content/mediabezopasnos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securitylab.ru/software/1423/" TargetMode="External"/><Relationship Id="rId11" Type="http://schemas.openxmlformats.org/officeDocument/2006/relationships/hyperlink" Target="http://www.comp-doctor.ru/" TargetMode="External"/><Relationship Id="rId5" Type="http://schemas.openxmlformats.org/officeDocument/2006/relationships/hyperlink" Target="http://www.anti-malware.ru/" TargetMode="External"/><Relationship Id="rId10" Type="http://schemas.openxmlformats.org/officeDocument/2006/relationships/hyperlink" Target="http://www.citforum.ru/security/" TargetMode="External"/><Relationship Id="rId4" Type="http://schemas.openxmlformats.org/officeDocument/2006/relationships/hyperlink" Target="http://www.oszone.net/6213/" TargetMode="External"/><Relationship Id="rId9" Type="http://schemas.openxmlformats.org/officeDocument/2006/relationships/hyperlink" Target="http://laste.arvutikaitse.ee/rus/html/etusivu.htm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whatisgood.ru/theory/soviet/posobie-informacionnaya-bezopasnost-detej/" TargetMode="External"/><Relationship Id="rId3" Type="http://schemas.openxmlformats.org/officeDocument/2006/relationships/hyperlink" Target="http://www.nachalka.com/bezopasnost" TargetMode="External"/><Relationship Id="rId7" Type="http://schemas.openxmlformats.org/officeDocument/2006/relationships/hyperlink" Target="http://www.infoforum.ru/" TargetMode="External"/><Relationship Id="rId2" Type="http://schemas.openxmlformats.org/officeDocument/2006/relationships/hyperlink" Target="http://www.symantec.com/ru/ru/norton/clubsymantec/library/article.jsp?aid=cs_teach_kid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ifap.ru/library/book099.pdf" TargetMode="External"/><Relationship Id="rId5" Type="http://schemas.openxmlformats.org/officeDocument/2006/relationships/hyperlink" Target="http://web-landia.ru/" TargetMode="External"/><Relationship Id="rId4" Type="http://schemas.openxmlformats.org/officeDocument/2006/relationships/hyperlink" Target="http://www.gogul.tv/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idscontrol.ru/" TargetMode="External"/><Relationship Id="rId2" Type="http://schemas.openxmlformats.org/officeDocument/2006/relationships/hyperlink" Target="http://nicekit.r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0AF165C-4B06-48ED-ACE8-962162E01E3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655075" y="248576"/>
            <a:ext cx="6462943" cy="5246702"/>
          </a:xfrm>
        </p:spPr>
        <p:txBody>
          <a:bodyPr>
            <a:normAutofit/>
          </a:bodyPr>
          <a:lstStyle/>
          <a:p>
            <a:pPr algn="ctr">
              <a:lnSpc>
                <a:spcPct val="115000"/>
              </a:lnSpc>
              <a:spcAft>
                <a:spcPts val="1500"/>
              </a:spcAft>
            </a:pPr>
            <a:br>
              <a:rPr lang="ru-RU" kern="1800" cap="all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kern="1800" cap="all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ru-RU" kern="1800" cap="all" dirty="0">
                <a:solidFill>
                  <a:srgbClr val="333333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b="1" kern="1800" cap="all" dirty="0">
                <a:solidFill>
                  <a:srgbClr val="333333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 В школе</a:t>
            </a:r>
            <a:br>
              <a:rPr lang="ru-RU" sz="40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29547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7D72B2A-3E4B-407E-AF89-EE28D995FF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57452"/>
            <a:ext cx="10515600" cy="5919511"/>
          </a:xfrm>
        </p:spPr>
        <p:txBody>
          <a:bodyPr>
            <a:normAutofit lnSpcReduction="10000"/>
          </a:bodyPr>
          <a:lstStyle/>
          <a:p>
            <a:pPr>
              <a:lnSpc>
                <a:spcPct val="115000"/>
              </a:lnSpc>
              <a:spcBef>
                <a:spcPts val="750"/>
              </a:spcBef>
              <a:spcAft>
                <a:spcPts val="750"/>
              </a:spcAft>
            </a:pPr>
            <a:r>
              <a:rPr lang="ru-RU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– это процесс обеспечения конфиденциальности, целостности и доступности информации.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Общими мерами по созданию безопасной информационной системы в школе являются: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Защита компьютеров от внешних несанкционированных воздействий.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контентной фильтрации Интернета.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Wingdings" panose="05000000000000000000" pitchFamily="2" charset="2"/>
              <a:buChar char="Ø"/>
              <a:tabLst>
                <a:tab pos="45720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Обучение детей основам информационной безопасности, воспитание информационной культуры.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642815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75265A1-9954-4FCB-B6EE-0AF62303C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9495" y="408373"/>
            <a:ext cx="11443317" cy="576859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Принятые меры по созданию безопасной информационной системы в школе: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образовательные программы основного и среднего образования внесены вопросы обеспечения мер информационной безопасности, проблем безопасного поведения в сети Интернет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Ознакомление родителей с нормативно-правовой базой по защите детей от распространения вредной для них информации (через сайт ОО, раздел «</a:t>
            </a:r>
            <a:r>
              <a:rPr lang="ru-RU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Информационная безопасность»)</a:t>
            </a:r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6200" b="1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https://mir-s23.obr.sakha.gov.ru/</a:t>
            </a:r>
            <a:endParaRPr lang="ru-RU" sz="6200" b="1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Проводятся занятия с учащимися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100% установка в ОО программного продукта, обеспечивающего контент-фильтрацию трафика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Систематическое обновление программно-технических средств по антивирусной защите компьютерной техники в образовательном учреждении</a:t>
            </a:r>
          </a:p>
          <a:p>
            <a:pPr algn="just"/>
            <a:r>
              <a:rPr lang="ru-RU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Информационное просвещение участников образовательного процесса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 возможности защиты детей от информации, причиняющей вред их здоровью и развитию.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781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F886C3E-F4BF-4137-8B52-1FC65D6ED9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3166"/>
            <a:ext cx="10515600" cy="870012"/>
          </a:xfrm>
        </p:spPr>
        <p:txBody>
          <a:bodyPr>
            <a:normAutofit fontScale="90000"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br>
              <a:rPr lang="en-US" sz="31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100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Ссылки на сайты по вопросам информационной безопасности детей и взрослых</a:t>
            </a:r>
            <a:br>
              <a:rPr lang="ru-RU" sz="36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E2D49F3-743F-4525-BC78-A135459869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7452" y="905522"/>
            <a:ext cx="11780668" cy="5819312"/>
          </a:xfrm>
        </p:spPr>
        <p:txBody>
          <a:bodyPr>
            <a:normAutofit fontScale="475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Медиабезопасность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(СОИРО)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Лига безопасного </a:t>
            </a:r>
            <a:r>
              <a:rPr lang="ru-RU" u="sng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интенерета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Обеспечение безопасности детей при работе в Интернет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(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http://www.oszone.net/6213/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 обеспечение безопасности детей при работе в Интернет (статья, ссылки, материалы).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Anti-Malware.ru - независимый информационно-аналитический портал по безопасности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(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http://www.anti-malware.ru/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Защита детей от интернет угроз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- (</a:t>
            </a:r>
            <a:r>
              <a:rPr lang="ru-RU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http://www.securitylab.ru/software/1423/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 Каталог программ «Защита детей от интернет-угроз» (описание, сравнение, оценки).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Сетевой этикет — Википедия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 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http://ru.wikipedia.org/wiki/Netiquette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Проект </a:t>
            </a:r>
            <a:r>
              <a:rPr lang="ru-RU" u="sng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Антиспам.Ру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-  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http://www.antispam.ru/4user/</a:t>
            </a:r>
            <a:endParaRPr lang="ru-RU" sz="36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Основы безопасности в Интернете для молодежи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 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http://laste.arvutikaitse.ee/rus/html/etusivu.htm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  интерактивный курс по </a:t>
            </a:r>
            <a:r>
              <a:rPr lang="ru-RU" dirty="0" err="1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Интерент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-безопасности.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CITFORUM </a:t>
            </a:r>
            <a:r>
              <a:rPr lang="ru-RU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http://www.citforum.ru/security/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 информационная безопасность (большое количество материалов по теме).</a:t>
            </a: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Компьютер и здоровье: болезни от компьютера, профилактика и лечение. Здоровый образ жизни и профессиональные заболевания пользователей компьютеров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- (</a:t>
            </a:r>
            <a:r>
              <a:rPr lang="ru-RU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http://www.comp-doctor.ru/</a:t>
            </a:r>
            <a:r>
              <a:rPr lang="ru-RU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). </a:t>
            </a:r>
            <a:r>
              <a:rPr lang="ru-RU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Как выбрать безопасные для здоровья компьютер и программы, правильно организовать рабочее место.</a:t>
            </a:r>
            <a:endParaRPr lang="en-US" dirty="0">
              <a:solidFill>
                <a:srgbClr val="373A3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sz="36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19509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526E27F3-D2BA-4D17-87EE-9325978A42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7351" y="363984"/>
            <a:ext cx="11567604" cy="6152226"/>
          </a:xfrm>
        </p:spPr>
        <p:txBody>
          <a:bodyPr>
            <a:normAutofit fontScale="55000" lnSpcReduction="20000"/>
          </a:bodyPr>
          <a:lstStyle/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Вопросы безопасности — сайт от компании </a:t>
            </a:r>
            <a:r>
              <a:rPr lang="ru-RU" sz="2900" b="1" dirty="0" err="1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Semantec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-</a:t>
            </a:r>
            <a:r>
              <a:rPr lang="ru-RU" sz="2900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http://www.symantec.com/ru/ru/norton/clubsymantec/library/article.jsp?aid=cs_teach_kids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ru-RU" sz="2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Nachalka.com (</a:t>
            </a:r>
            <a:r>
              <a:rPr lang="ru-RU" sz="2900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http://www.nachalka.com/bezopasnost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)  - сайт для людей от 6-и лет и старше, имеющих отношение к начальной школе. Для детей это безопасная площадка, где можно узнавать что-то интересное, создавать что-то новое, играть в умные игры, общаться со сверстниками, участвовать в проектах и конкурсах. Родителям интересно обменяться советами о воспитании детей, получить при необходимости консультацию учителей, узнать больше о своих собственных детях. </a:t>
            </a:r>
            <a:r>
              <a:rPr lang="ru-RU" sz="2900" i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«Пока мы спорим «пущать» или «не пущать» учеников начальной школы в Интернет — они уже здесь. Мы снова опоздали. Очевидно, что сейчас невозможно гарантировать стопроцентную защиту детей от нежелательного контента. Никакие фильтры никогда такой гарантии не дадут. Но мы можем формировать у ребят навык «безопасного» поведения в Интернете. Как?» 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Этому и не только посвящен раздел сайта  «Безопасность детей в Интернет»  </a:t>
            </a:r>
            <a:r>
              <a:rPr lang="ru-RU" sz="2900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http://www.nachalka.com/bezopasnost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ru-RU" sz="2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http://www.gogul.tv/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 - детский </a:t>
            </a:r>
            <a:r>
              <a:rPr lang="ru-RU" sz="2900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браузер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 </a:t>
            </a:r>
            <a:r>
              <a:rPr lang="ru-RU" sz="2900" dirty="0" err="1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Гогуль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Защита детей от нежелательного контента, контроль за интернет-серфингом.</a:t>
            </a:r>
            <a:endParaRPr lang="ru-RU" sz="2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u="sng" dirty="0" err="1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ВебЛандия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- лучшие сайты для детей</a:t>
            </a:r>
            <a:endParaRPr lang="ru-RU" sz="29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Информация о проблемах безопасности детей в сети Интернет. От компании </a:t>
            </a:r>
            <a:r>
              <a:rPr lang="ru-RU" sz="2900" dirty="0" err="1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Microsoft</a:t>
            </a: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книга </a:t>
            </a:r>
            <a:r>
              <a:rPr lang="ru-RU" sz="2900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sz="2900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«Безопасность детей в Интернет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».</a:t>
            </a:r>
            <a:endParaRPr lang="ru-RU" sz="29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Национальный форум информационной безопасности «ИНФОФОРУМ»  - электронное периодическое издание по вопросам информационной безопасности -</a:t>
            </a:r>
            <a:r>
              <a:rPr lang="ru-RU" sz="2900" u="sng" dirty="0">
                <a:solidFill>
                  <a:srgbClr val="5B6678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 </a:t>
            </a:r>
            <a:r>
              <a:rPr lang="ru-RU" sz="2900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http://www.infoforum.ru/</a:t>
            </a:r>
            <a:r>
              <a:rPr lang="ru-RU" sz="2900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.</a:t>
            </a:r>
            <a:endParaRPr lang="ru-RU" sz="29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2900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Пособие: Информационная безопасность детей</a:t>
            </a:r>
            <a:endParaRPr lang="ru-RU" sz="2900" dirty="0">
              <a:solidFill>
                <a:srgbClr val="0070C0"/>
              </a:solidFill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15000"/>
              </a:lnSpc>
              <a:spcAft>
                <a:spcPts val="1000"/>
              </a:spcAft>
              <a:buNone/>
            </a:pPr>
            <a:endParaRPr lang="ru-RU" sz="36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7591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AA92804-3DBC-4DF4-A1A6-356C4717E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8423"/>
            <a:ext cx="9753600" cy="1149659"/>
          </a:xfrm>
        </p:spPr>
        <p:txBody>
          <a:bodyPr/>
          <a:lstStyle/>
          <a:p>
            <a:pPr algn="ctr"/>
            <a:r>
              <a:rPr lang="ru-RU" sz="3200" b="1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Рекомендуемые программа родительского контроля</a:t>
            </a:r>
            <a:endParaRPr lang="ru-RU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52FB6A-B161-4428-8217-B82D8F9E8B2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2400" y="1944210"/>
            <a:ext cx="9753600" cy="4429957"/>
          </a:xfrm>
        </p:spPr>
        <p:txBody>
          <a:bodyPr/>
          <a:lstStyle/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en-US" sz="3200" b="1" u="sng" dirty="0">
              <a:solidFill>
                <a:srgbClr val="0070C0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hlinkClick r:id="rId2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http://nicekit.ru/</a:t>
            </a:r>
            <a:r>
              <a:rPr lang="ru-RU" sz="32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 </a:t>
            </a:r>
            <a:endParaRPr lang="en-US" sz="3200" dirty="0">
              <a:solidFill>
                <a:srgbClr val="373A3C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ctr">
              <a:lnSpc>
                <a:spcPct val="115000"/>
              </a:lnSpc>
              <a:spcAft>
                <a:spcPts val="1000"/>
              </a:spcAft>
              <a:buSzPts val="1000"/>
              <a:buNone/>
              <a:tabLst>
                <a:tab pos="457200" algn="l"/>
              </a:tabLst>
            </a:pPr>
            <a:endParaRPr lang="en-US" sz="3200" u="sng" dirty="0">
              <a:solidFill>
                <a:srgbClr val="5B6678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  <a:hlinkClick r:id="rId3">
                <a:extLst>
                  <a:ext uri="{A12FA001-AC4F-418D-AE19-62706E023703}">
                    <ahyp:hlinkClr xmlns:ahyp="http://schemas.microsoft.com/office/drawing/2018/hyperlinkcolor" val="tx"/>
                  </a:ext>
                </a:extLst>
              </a:hlinkClick>
            </a:endParaRPr>
          </a:p>
          <a:p>
            <a:pPr marL="342900" lvl="0" indent="-342900" algn="ctr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3200" b="1" u="sng" dirty="0">
                <a:solidFill>
                  <a:srgbClr val="0070C0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http://www.kidscontrol.ru/</a:t>
            </a:r>
            <a:r>
              <a:rPr lang="ru-RU" sz="3200" dirty="0">
                <a:solidFill>
                  <a:srgbClr val="373A3C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pPr lvl="0">
              <a:lnSpc>
                <a:spcPct val="115000"/>
              </a:lnSpc>
              <a:spcAft>
                <a:spcPts val="10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6378214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-template">
  <a:themeElements>
    <a:clrScheme name="powerpoint-template 9">
      <a:dk1>
        <a:srgbClr val="4D4D4D"/>
      </a:dk1>
      <a:lt1>
        <a:srgbClr val="FFFFFF"/>
      </a:lt1>
      <a:dk2>
        <a:srgbClr val="4D4D4D"/>
      </a:dk2>
      <a:lt2>
        <a:srgbClr val="91C5F9"/>
      </a:lt2>
      <a:accent1>
        <a:srgbClr val="3997F5"/>
      </a:accent1>
      <a:accent2>
        <a:srgbClr val="0B73DB"/>
      </a:accent2>
      <a:accent3>
        <a:srgbClr val="FFFFFF"/>
      </a:accent3>
      <a:accent4>
        <a:srgbClr val="404040"/>
      </a:accent4>
      <a:accent5>
        <a:srgbClr val="AEC9F9"/>
      </a:accent5>
      <a:accent6>
        <a:srgbClr val="0968C6"/>
      </a:accent6>
      <a:hlink>
        <a:srgbClr val="0A69C8"/>
      </a:hlink>
      <a:folHlink>
        <a:srgbClr val="DDDDDD"/>
      </a:folHlink>
    </a:clrScheme>
    <a:fontScheme name="powerpoint-template">
      <a:majorFont>
        <a:latin typeface="Microsoft Sans Serif"/>
        <a:ea typeface=""/>
        <a:cs typeface=""/>
      </a:majorFont>
      <a:minorFont>
        <a:latin typeface="Microsoft Sans Serif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1">
          <a:gsLst>
            <a:gs pos="0">
              <a:schemeClr val="bg2">
                <a:gamma/>
                <a:tint val="26667"/>
                <a:invGamma/>
              </a:schemeClr>
            </a:gs>
            <a:gs pos="100000">
              <a:schemeClr val="bg2">
                <a:alpha val="14999"/>
              </a:schemeClr>
            </a:gs>
          </a:gsLst>
          <a:lin ang="5400000" scaled="1"/>
        </a:gra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ru-RU" sz="24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owerpoint-template 1">
        <a:dk1>
          <a:srgbClr val="4D4D4D"/>
        </a:dk1>
        <a:lt1>
          <a:srgbClr val="FFFFFF"/>
        </a:lt1>
        <a:dk2>
          <a:srgbClr val="4D4D4D"/>
        </a:dk2>
        <a:lt2>
          <a:srgbClr val="800000"/>
        </a:lt2>
        <a:accent1>
          <a:srgbClr val="FF9933"/>
        </a:accent1>
        <a:accent2>
          <a:srgbClr val="009900"/>
        </a:accent2>
        <a:accent3>
          <a:srgbClr val="FFFFFF"/>
        </a:accent3>
        <a:accent4>
          <a:srgbClr val="404040"/>
        </a:accent4>
        <a:accent5>
          <a:srgbClr val="FFCAAD"/>
        </a:accent5>
        <a:accent6>
          <a:srgbClr val="008A00"/>
        </a:accent6>
        <a:hlink>
          <a:srgbClr val="3366F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2">
        <a:dk1>
          <a:srgbClr val="4D4D4D"/>
        </a:dk1>
        <a:lt1>
          <a:srgbClr val="FFFFFF"/>
        </a:lt1>
        <a:dk2>
          <a:srgbClr val="4D4D4D"/>
        </a:dk2>
        <a:lt2>
          <a:srgbClr val="0C209B"/>
        </a:lt2>
        <a:accent1>
          <a:srgbClr val="2167BF"/>
        </a:accent1>
        <a:accent2>
          <a:srgbClr val="C60C0D"/>
        </a:accent2>
        <a:accent3>
          <a:srgbClr val="FFFFFF"/>
        </a:accent3>
        <a:accent4>
          <a:srgbClr val="404040"/>
        </a:accent4>
        <a:accent5>
          <a:srgbClr val="ABB8DC"/>
        </a:accent5>
        <a:accent6>
          <a:srgbClr val="B30A0B"/>
        </a:accent6>
        <a:hlink>
          <a:srgbClr val="1FAAEF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3">
        <a:dk1>
          <a:srgbClr val="4D4D4D"/>
        </a:dk1>
        <a:lt1>
          <a:srgbClr val="FFFFFF"/>
        </a:lt1>
        <a:dk2>
          <a:srgbClr val="4D4D4D"/>
        </a:dk2>
        <a:lt2>
          <a:srgbClr val="1376BA"/>
        </a:lt2>
        <a:accent1>
          <a:srgbClr val="2091CB"/>
        </a:accent1>
        <a:accent2>
          <a:srgbClr val="2D76E4"/>
        </a:accent2>
        <a:accent3>
          <a:srgbClr val="FFFFFF"/>
        </a:accent3>
        <a:accent4>
          <a:srgbClr val="404040"/>
        </a:accent4>
        <a:accent5>
          <a:srgbClr val="ABC7E2"/>
        </a:accent5>
        <a:accent6>
          <a:srgbClr val="286ACF"/>
        </a:accent6>
        <a:hlink>
          <a:srgbClr val="3BAEDB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4">
        <a:dk1>
          <a:srgbClr val="4D4D4D"/>
        </a:dk1>
        <a:lt1>
          <a:srgbClr val="FFFFFF"/>
        </a:lt1>
        <a:dk2>
          <a:srgbClr val="4D4D4D"/>
        </a:dk2>
        <a:lt2>
          <a:srgbClr val="105A5B"/>
        </a:lt2>
        <a:accent1>
          <a:srgbClr val="167C7E"/>
        </a:accent1>
        <a:accent2>
          <a:srgbClr val="1C9495"/>
        </a:accent2>
        <a:accent3>
          <a:srgbClr val="FFFFFF"/>
        </a:accent3>
        <a:accent4>
          <a:srgbClr val="404040"/>
        </a:accent4>
        <a:accent5>
          <a:srgbClr val="ABBFC0"/>
        </a:accent5>
        <a:accent6>
          <a:srgbClr val="188687"/>
        </a:accent6>
        <a:hlink>
          <a:srgbClr val="28ACB0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5">
        <a:dk1>
          <a:srgbClr val="4D4D4D"/>
        </a:dk1>
        <a:lt1>
          <a:srgbClr val="FFFFFF"/>
        </a:lt1>
        <a:dk2>
          <a:srgbClr val="4D4D4D"/>
        </a:dk2>
        <a:lt2>
          <a:srgbClr val="165A8B"/>
        </a:lt2>
        <a:accent1>
          <a:srgbClr val="27759B"/>
        </a:accent1>
        <a:accent2>
          <a:srgbClr val="3991B5"/>
        </a:accent2>
        <a:accent3>
          <a:srgbClr val="FFFFFF"/>
        </a:accent3>
        <a:accent4>
          <a:srgbClr val="404040"/>
        </a:accent4>
        <a:accent5>
          <a:srgbClr val="ACBDCB"/>
        </a:accent5>
        <a:accent6>
          <a:srgbClr val="3383A4"/>
        </a:accent6>
        <a:hlink>
          <a:srgbClr val="40A3E7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6">
        <a:dk1>
          <a:srgbClr val="4D4D4D"/>
        </a:dk1>
        <a:lt1>
          <a:srgbClr val="FFFFFF"/>
        </a:lt1>
        <a:dk2>
          <a:srgbClr val="4D4D4D"/>
        </a:dk2>
        <a:lt2>
          <a:srgbClr val="42A5BC"/>
        </a:lt2>
        <a:accent1>
          <a:srgbClr val="0B70D4"/>
        </a:accent1>
        <a:accent2>
          <a:srgbClr val="61D9E4"/>
        </a:accent2>
        <a:accent3>
          <a:srgbClr val="FFFFFF"/>
        </a:accent3>
        <a:accent4>
          <a:srgbClr val="404040"/>
        </a:accent4>
        <a:accent5>
          <a:srgbClr val="AABBE6"/>
        </a:accent5>
        <a:accent6>
          <a:srgbClr val="57C4CF"/>
        </a:accent6>
        <a:hlink>
          <a:srgbClr val="2091E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7">
        <a:dk1>
          <a:srgbClr val="4D4D4D"/>
        </a:dk1>
        <a:lt1>
          <a:srgbClr val="FFFFFF"/>
        </a:lt1>
        <a:dk2>
          <a:srgbClr val="4D4D4D"/>
        </a:dk2>
        <a:lt2>
          <a:srgbClr val="7B87E1"/>
        </a:lt2>
        <a:accent1>
          <a:srgbClr val="0B70D4"/>
        </a:accent1>
        <a:accent2>
          <a:srgbClr val="4646F0"/>
        </a:accent2>
        <a:accent3>
          <a:srgbClr val="FFFFFF"/>
        </a:accent3>
        <a:accent4>
          <a:srgbClr val="404040"/>
        </a:accent4>
        <a:accent5>
          <a:srgbClr val="AABBE6"/>
        </a:accent5>
        <a:accent6>
          <a:srgbClr val="3F3FD9"/>
        </a:accent6>
        <a:hlink>
          <a:srgbClr val="2091E2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8">
        <a:dk1>
          <a:srgbClr val="4D4D4D"/>
        </a:dk1>
        <a:lt1>
          <a:srgbClr val="FFFFFF"/>
        </a:lt1>
        <a:dk2>
          <a:srgbClr val="4D4D4D"/>
        </a:dk2>
        <a:lt2>
          <a:srgbClr val="91C5F9"/>
        </a:lt2>
        <a:accent1>
          <a:srgbClr val="3997F5"/>
        </a:accent1>
        <a:accent2>
          <a:srgbClr val="0A66C2"/>
        </a:accent2>
        <a:accent3>
          <a:srgbClr val="FFFFFF"/>
        </a:accent3>
        <a:accent4>
          <a:srgbClr val="404040"/>
        </a:accent4>
        <a:accent5>
          <a:srgbClr val="AEC9F9"/>
        </a:accent5>
        <a:accent6>
          <a:srgbClr val="085CB0"/>
        </a:accent6>
        <a:hlink>
          <a:srgbClr val="08529C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owerpoint-template 9">
        <a:dk1>
          <a:srgbClr val="4D4D4D"/>
        </a:dk1>
        <a:lt1>
          <a:srgbClr val="FFFFFF"/>
        </a:lt1>
        <a:dk2>
          <a:srgbClr val="4D4D4D"/>
        </a:dk2>
        <a:lt2>
          <a:srgbClr val="91C5F9"/>
        </a:lt2>
        <a:accent1>
          <a:srgbClr val="3997F5"/>
        </a:accent1>
        <a:accent2>
          <a:srgbClr val="0B73DB"/>
        </a:accent2>
        <a:accent3>
          <a:srgbClr val="FFFFFF"/>
        </a:accent3>
        <a:accent4>
          <a:srgbClr val="404040"/>
        </a:accent4>
        <a:accent5>
          <a:srgbClr val="AEC9F9"/>
        </a:accent5>
        <a:accent6>
          <a:srgbClr val="0968C6"/>
        </a:accent6>
        <a:hlink>
          <a:srgbClr val="0A69C8"/>
        </a:hlink>
        <a:folHlink>
          <a:srgbClr val="DDDDD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powerpoint-template</Template>
  <TotalTime>1346</TotalTime>
  <Words>117</Words>
  <Application>Microsoft Office PowerPoint</Application>
  <PresentationFormat>Широкоэкранный</PresentationFormat>
  <Paragraphs>38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4" baseType="lpstr">
      <vt:lpstr>Arial</vt:lpstr>
      <vt:lpstr>Calibri</vt:lpstr>
      <vt:lpstr>Helvetica</vt:lpstr>
      <vt:lpstr>Microsoft Sans Serif</vt:lpstr>
      <vt:lpstr>Symbol</vt:lpstr>
      <vt:lpstr>Times New Roman</vt:lpstr>
      <vt:lpstr>Wingdings</vt:lpstr>
      <vt:lpstr>powerpoint-template</vt:lpstr>
      <vt:lpstr>   ИНФОРМАЦИОННАЯ БЕЗОПАСНОСТЬ В школе </vt:lpstr>
      <vt:lpstr>Презентация PowerPoint</vt:lpstr>
      <vt:lpstr>Презентация PowerPoint</vt:lpstr>
      <vt:lpstr> Ссылки на сайты по вопросам информационной безопасности детей и взрослых </vt:lpstr>
      <vt:lpstr>Презентация PowerPoint</vt:lpstr>
      <vt:lpstr>Рекомендуемые программа родительского контроля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ИНФОРМАЦИОННАЯ БЕЗОПАСНОСТЬ В ШКОЛЕ </dc:title>
  <dc:creator>Ладогова Оксана Намиковна</dc:creator>
  <cp:lastModifiedBy>Ладогова Оксана Намиковна</cp:lastModifiedBy>
  <cp:revision>5</cp:revision>
  <cp:lastPrinted>2022-11-24T07:52:56Z</cp:lastPrinted>
  <dcterms:created xsi:type="dcterms:W3CDTF">2022-11-21T08:58:27Z</dcterms:created>
  <dcterms:modified xsi:type="dcterms:W3CDTF">2022-11-24T08:13:50Z</dcterms:modified>
</cp:coreProperties>
</file>