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78" r:id="rId10"/>
    <p:sldId id="279" r:id="rId11"/>
    <p:sldId id="266" r:id="rId12"/>
    <p:sldId id="268" r:id="rId13"/>
    <p:sldId id="270" r:id="rId14"/>
    <p:sldId id="272" r:id="rId15"/>
    <p:sldId id="274" r:id="rId16"/>
    <p:sldId id="276" r:id="rId17"/>
    <p:sldId id="280" r:id="rId18"/>
    <p:sldId id="281" r:id="rId19"/>
    <p:sldId id="283" r:id="rId20"/>
    <p:sldId id="284" r:id="rId21"/>
    <p:sldId id="285" r:id="rId22"/>
    <p:sldId id="287" r:id="rId23"/>
    <p:sldId id="289" r:id="rId24"/>
    <p:sldId id="290" r:id="rId25"/>
    <p:sldId id="29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9683E-B50A-4D5D-83B7-4471BAEA0C03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0DA54-6746-4249-B0FB-05A5B82DA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31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F69D3-C8F6-49DC-810E-BE7EB973AB1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4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0DA54-6746-4249-B0FB-05A5B82DA0F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7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5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8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28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35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1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4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24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0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38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4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33A25-E741-4F31-A559-917401F949C2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11B35-DCDD-4484-8089-FD2BC45327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5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png"/><Relationship Id="rId3" Type="http://schemas.openxmlformats.org/officeDocument/2006/relationships/package" Target="../embeddings/_________Microsoft_Word1.docx"/><Relationship Id="rId7" Type="http://schemas.openxmlformats.org/officeDocument/2006/relationships/package" Target="../embeddings/_________Microsoft_Word3.docx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image" Target="../media/image12.png"/><Relationship Id="rId5" Type="http://schemas.openxmlformats.org/officeDocument/2006/relationships/package" Target="../embeddings/_________Microsoft_Word2.docx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7.pn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esktop\ВОЛК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1" r="-834" b="8340"/>
          <a:stretch/>
        </p:blipFill>
        <p:spPr bwMode="auto">
          <a:xfrm>
            <a:off x="4824000" y="3789040"/>
            <a:ext cx="41760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Галина\Desktop\К;Ш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592288" cy="38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/>
            </a:r>
            <a:br>
              <a:rPr lang="ru-RU" sz="3200" dirty="0" smtClean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3200" dirty="0" smtClean="0">
                <a:solidFill>
                  <a:prstClr val="black"/>
                </a:solidFill>
              </a:rPr>
              <a:t/>
            </a:r>
            <a:br>
              <a:rPr lang="ru-RU" sz="3200" dirty="0" smtClean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3200" dirty="0" smtClean="0">
                <a:solidFill>
                  <a:prstClr val="black"/>
                </a:solidFill>
              </a:rPr>
              <a:t>Конспект </a:t>
            </a:r>
            <a:r>
              <a:rPr lang="ru-RU" sz="3200" dirty="0">
                <a:solidFill>
                  <a:prstClr val="black"/>
                </a:solidFill>
              </a:rPr>
              <a:t>открытого занятия</a:t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</a:rPr>
              <a:t>по развитию речи детей с элементами театрализации</a:t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</a:rPr>
              <a:t>для обучающихся 2 года обучения</a:t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</a:rPr>
              <a:t>(5 лет</a:t>
            </a:r>
            <a:r>
              <a:rPr lang="ru-RU" sz="3200" dirty="0" smtClean="0">
                <a:solidFill>
                  <a:prstClr val="black"/>
                </a:solidFill>
              </a:rPr>
              <a:t>)</a:t>
            </a:r>
            <a:br>
              <a:rPr lang="ru-RU" sz="3200" dirty="0" smtClean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«ПОМОЖЕМ КРАСНОЙ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ШАПОЧКЕ»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2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631530"/>
              </p:ext>
            </p:extLst>
          </p:nvPr>
        </p:nvGraphicFramePr>
        <p:xfrm>
          <a:off x="5796136" y="404664"/>
          <a:ext cx="56148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Документ" r:id="rId3" imgW="9881231" imgH="6885782" progId="Word.Document.12">
                  <p:embed/>
                </p:oleObj>
              </mc:Choice>
              <mc:Fallback>
                <p:oleObj name="Документ" r:id="rId3" imgW="9881231" imgH="6885782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404664"/>
                        <a:ext cx="5614863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191590"/>
              </p:ext>
            </p:extLst>
          </p:nvPr>
        </p:nvGraphicFramePr>
        <p:xfrm>
          <a:off x="0" y="404664"/>
          <a:ext cx="5349875" cy="404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Документ" r:id="rId5" imgW="12029351" imgH="8910449" progId="Word.Document.12">
                  <p:embed/>
                </p:oleObj>
              </mc:Choice>
              <mc:Fallback>
                <p:oleObj name="Документ" r:id="rId5" imgW="12029351" imgH="891044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4664"/>
                        <a:ext cx="5349875" cy="404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090126"/>
              </p:ext>
            </p:extLst>
          </p:nvPr>
        </p:nvGraphicFramePr>
        <p:xfrm>
          <a:off x="3064569" y="404664"/>
          <a:ext cx="50292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Документ" r:id="rId7" imgW="9881231" imgH="7983614" progId="Word.Document.12">
                  <p:embed/>
                </p:oleObj>
              </mc:Choice>
              <mc:Fallback>
                <p:oleObj name="Документ" r:id="rId7" imgW="9881231" imgH="798361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4569" y="404664"/>
                        <a:ext cx="50292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7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26" y="4428438"/>
            <a:ext cx="175215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82" name="Picture 6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5" y="4437112"/>
            <a:ext cx="18002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83" name="Picture 6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93096"/>
            <a:ext cx="17281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85" name="Picture 6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76" y="4437112"/>
            <a:ext cx="181275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86" name="Picture 7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28438"/>
            <a:ext cx="1619672" cy="21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6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Галина\Desktop\корз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83" y="0"/>
            <a:ext cx="3186718" cy="34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Галина\Desktop\Fox-07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8383"/>
            <a:ext cx="6480720" cy="65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05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6632"/>
            <a:ext cx="496855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98676"/>
            <a:ext cx="4176464" cy="35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6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8" y="274359"/>
            <a:ext cx="5976664" cy="646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260648"/>
            <a:ext cx="223224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636" y="2060848"/>
            <a:ext cx="2156852" cy="18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4"/>
            <a:ext cx="272144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3904486"/>
            <a:ext cx="2088232" cy="204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272144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88" y="260648"/>
            <a:ext cx="150414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2721446" cy="18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833" y="2060848"/>
            <a:ext cx="153042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833" y="4005064"/>
            <a:ext cx="167443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5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8" y="96370"/>
            <a:ext cx="7452171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99226"/>
            <a:ext cx="224790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96" y="2520350"/>
            <a:ext cx="190499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76872"/>
            <a:ext cx="1731963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02" y="4581127"/>
            <a:ext cx="1585358" cy="212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81128"/>
            <a:ext cx="235718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08" r="49320"/>
          <a:stretch/>
        </p:blipFill>
        <p:spPr bwMode="auto">
          <a:xfrm>
            <a:off x="6358254" y="96370"/>
            <a:ext cx="2610006" cy="218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22479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96" y="188640"/>
            <a:ext cx="19050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75" t="-1" r="7775" b="5144"/>
          <a:stretch/>
        </p:blipFill>
        <p:spPr bwMode="auto">
          <a:xfrm>
            <a:off x="2339752" y="4581128"/>
            <a:ext cx="2664296" cy="212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" r="36229"/>
          <a:stretch/>
        </p:blipFill>
        <p:spPr bwMode="auto">
          <a:xfrm>
            <a:off x="-36000" y="188641"/>
            <a:ext cx="489600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41"/>
            <a:ext cx="626469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178"/>
            <a:ext cx="2483768" cy="226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3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885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47525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5805264"/>
            <a:ext cx="1728193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4067944" y="4877540"/>
            <a:ext cx="1728192" cy="7837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80092" y="5805264"/>
            <a:ext cx="1512167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80092" y="4877539"/>
            <a:ext cx="1536184" cy="7837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780092" y="3861048"/>
            <a:ext cx="1528212" cy="8600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92258" y="5805264"/>
            <a:ext cx="1603699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16276" y="4877540"/>
            <a:ext cx="1570534" cy="7837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292258" y="3861048"/>
            <a:ext cx="1567116" cy="8600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67944" y="3861048"/>
            <a:ext cx="1712148" cy="860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77" y="3933057"/>
            <a:ext cx="116852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22" y="4944398"/>
            <a:ext cx="1168524" cy="64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13" y="4944398"/>
            <a:ext cx="1168524" cy="64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54" y="5876312"/>
            <a:ext cx="1168524" cy="64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1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" y="-40222"/>
            <a:ext cx="9160768" cy="67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4824536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2663788" cy="252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744416" cy="26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62" y="3833664"/>
            <a:ext cx="2520280" cy="289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Галина\Desktop\480z480_front_33_0_0_0_205f0881f5d5dc6c87045e8f620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12351" r="13843" b="14315"/>
          <a:stretch/>
        </p:blipFill>
        <p:spPr bwMode="auto">
          <a:xfrm>
            <a:off x="5785906" y="116632"/>
            <a:ext cx="33840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0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Галина\Desktop\волк в кустах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9" t="-35397" r="5" b="-32893"/>
          <a:stretch/>
        </p:blipFill>
        <p:spPr bwMode="auto">
          <a:xfrm>
            <a:off x="-324544" y="-4968000"/>
            <a:ext cx="9468544" cy="164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914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Users\Галина\Desktop\ягод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25" y="2852936"/>
            <a:ext cx="250867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5" y="200051"/>
            <a:ext cx="6978927" cy="646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Галина\Desktop\Картинки-ягод-для-детей-цветные-по-отдельности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78" y="4879212"/>
            <a:ext cx="2627724" cy="17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Галина\Desktop\ЗАЙЧИ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0051"/>
            <a:ext cx="2016224" cy="25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Галина\Desktop\бел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52935"/>
            <a:ext cx="1462111" cy="20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Галина\Desktop\волк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t="-10110" r="7098" b="11316"/>
          <a:stretch/>
        </p:blipFill>
        <p:spPr bwMode="auto">
          <a:xfrm>
            <a:off x="6336000" y="10428"/>
            <a:ext cx="280800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Галина\Desktop\s-l3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"/>
            <a:ext cx="2016224" cy="258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Галина\Desktop\1561__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69" y="4769768"/>
            <a:ext cx="204113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:\Users\Галина\Desktop\гриб1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869161"/>
            <a:ext cx="166677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C:\Users\Галина\Desktop\дерево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78" y="2750629"/>
            <a:ext cx="2214102" cy="207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1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C00000"/>
                </a:solidFill>
              </a:rPr>
              <a:t>Цель занятия: </a:t>
            </a:r>
            <a:r>
              <a:rPr lang="ru-RU" sz="2000" dirty="0" smtClean="0"/>
              <a:t>Создание благоприятных условий для развития устной речи детей средствами театрально-игровой деятельности посредством повторения тем «Предложение. Слово. Звук. Словообразование.»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                Задачи   </a:t>
            </a:r>
          </a:p>
          <a:p>
            <a:r>
              <a:rPr lang="ru-RU" sz="2000" b="1" u="sng" dirty="0" smtClean="0">
                <a:solidFill>
                  <a:srgbClr val="C00000"/>
                </a:solidFill>
              </a:rPr>
              <a:t>личностные:</a:t>
            </a:r>
          </a:p>
          <a:p>
            <a:r>
              <a:rPr lang="ru-RU" sz="2000" dirty="0" smtClean="0"/>
              <a:t>Сформировать навыки культурного поведения, совершенствовать представления дошкольников об этикете;</a:t>
            </a:r>
          </a:p>
          <a:p>
            <a:r>
              <a:rPr lang="ru-RU" sz="2000" dirty="0" smtClean="0"/>
              <a:t>Пробуждать эстетические чувства, эмоциональный отклик на театрально- игровую деятельность;</a:t>
            </a:r>
          </a:p>
          <a:p>
            <a:r>
              <a:rPr lang="ru-RU" sz="2000" dirty="0" smtClean="0"/>
              <a:t>Способствовать формированию познавательных интересов и мотиваций к обучению;</a:t>
            </a:r>
          </a:p>
          <a:p>
            <a:r>
              <a:rPr lang="ru-RU" sz="2000" dirty="0" smtClean="0"/>
              <a:t>Обратить внимание детей на экологическую проблему;</a:t>
            </a:r>
          </a:p>
          <a:p>
            <a:r>
              <a:rPr lang="ru-RU" sz="2000" dirty="0" smtClean="0"/>
              <a:t>Привить чувство коллективизма, самостоятельности;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40174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5" y="128043"/>
            <a:ext cx="8936935" cy="646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Галина\Desktop\b7_picture_cf8b3a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5796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Галина\Desktop\корзи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21" y="5229199"/>
            <a:ext cx="2088232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199"/>
            <a:ext cx="1403648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402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Галина\Desktop\0039-dscf7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13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2" y="-75034"/>
            <a:ext cx="62753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1"/>
            <a:ext cx="25202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188640"/>
            <a:ext cx="2000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52028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1844824"/>
            <a:ext cx="2000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3273574"/>
            <a:ext cx="2018536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73574"/>
            <a:ext cx="252028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4869160"/>
            <a:ext cx="2018536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745" y="4869160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02324"/>
            <a:ext cx="2520280" cy="159558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282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16"/>
            <a:ext cx="669674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12" y="260648"/>
            <a:ext cx="2286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6916"/>
            <a:ext cx="2952328" cy="175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89398"/>
            <a:ext cx="2520280" cy="188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12" y="1844824"/>
            <a:ext cx="2286000" cy="155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72" y="3573016"/>
            <a:ext cx="2375756" cy="166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40" y="3573016"/>
            <a:ext cx="2486000" cy="166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72" y="5234186"/>
            <a:ext cx="2375756" cy="147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34186"/>
            <a:ext cx="2520280" cy="147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9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Галина\Desktop\сюрприз-34648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163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9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Галина\Desktop\image073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93"/>
            <a:ext cx="3528392" cy="35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Галина\Desktop\1648012788_32-kartinkin-net-p-super-smailiki-kartinki-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35597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Галина\Desktop\1568622621_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4968552" cy="31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предметные: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Побуждать к диалогической устной речи в процессе театрально- игровой деятельности;</a:t>
            </a:r>
          </a:p>
          <a:p>
            <a:r>
              <a:rPr lang="ru-RU" sz="2000" b="1" dirty="0" smtClean="0"/>
              <a:t>Упражнять в правильном звукопроизношении, определении позиции звука в слове, словообразовании, в составлении предложений и связных высказываний;</a:t>
            </a:r>
          </a:p>
          <a:p>
            <a:r>
              <a:rPr lang="ru-RU" sz="2000" b="1" dirty="0" smtClean="0"/>
              <a:t>Активизировать словарный запас детей, побуждать к употреблению обобщающих понятий;</a:t>
            </a:r>
          </a:p>
          <a:p>
            <a:r>
              <a:rPr lang="ru-RU" sz="2000" b="1" dirty="0" smtClean="0"/>
              <a:t>Закрепить знания о словах-предметах (кто? что?), словах-признаках (какой? какая? какое? какие?), словах-действиях (что делает? Что делают?);</a:t>
            </a:r>
          </a:p>
          <a:p>
            <a:pPr marL="0" indent="0" algn="ctr">
              <a:buNone/>
            </a:pPr>
            <a:r>
              <a:rPr lang="ru-RU" sz="2000" dirty="0" smtClean="0"/>
              <a:t>                  </a:t>
            </a:r>
            <a:r>
              <a:rPr lang="ru-RU" sz="2000" b="1" u="sng" dirty="0" smtClean="0">
                <a:solidFill>
                  <a:srgbClr val="C00000"/>
                </a:solidFill>
              </a:rPr>
              <a:t>метапредметные:</a:t>
            </a:r>
          </a:p>
          <a:p>
            <a:r>
              <a:rPr lang="ru-RU" sz="2000" b="1" dirty="0" smtClean="0"/>
              <a:t>Закрепить представления о многообразии свойств предметов;</a:t>
            </a:r>
          </a:p>
          <a:p>
            <a:r>
              <a:rPr lang="ru-RU" sz="2000" b="1" dirty="0" smtClean="0"/>
              <a:t>Расширить знания о сказках, о театральных постановках;</a:t>
            </a:r>
          </a:p>
          <a:p>
            <a:r>
              <a:rPr lang="ru-RU" sz="2000" b="1" dirty="0" smtClean="0"/>
              <a:t>Совершенствовать коммуникативную культуру  детей через работу в парах и группах.</a:t>
            </a:r>
          </a:p>
          <a:p>
            <a:pPr marL="0" indent="0">
              <a:buNone/>
            </a:pP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67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Планируемый результат: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Через коммуникативную и театрально-игровую деятельность дети закрепляют умения владеть устной формой речи, формулировать правильные ответы, четко излагая связанные высказывания, правильно образовывать лексико-грамматические  и синтаксические единицы.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09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алина\Desktop\бабуш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3529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83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esktop\ма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\Desktop\1626943041_3-p-krasnaya-shapochka-fon-dlya-skazki-3в лесу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69" b="10294"/>
          <a:stretch/>
        </p:blipFill>
        <p:spPr bwMode="auto">
          <a:xfrm>
            <a:off x="0" y="-828000"/>
            <a:ext cx="9143999" cy="75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31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Галина\Desktop\ЗАЙЧИК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12443" r="-7262" b="-12925"/>
          <a:stretch/>
        </p:blipFill>
        <p:spPr bwMode="auto">
          <a:xfrm>
            <a:off x="899591" y="0"/>
            <a:ext cx="8231055" cy="78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69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5721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209</Words>
  <Application>Microsoft Office PowerPoint</Application>
  <PresentationFormat>Экран (4:3)</PresentationFormat>
  <Paragraphs>22</Paragraphs>
  <Slides>25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Документ</vt:lpstr>
      <vt:lpstr>    Конспект открытого занятия по развитию речи детей с элементами театрализации для обучающихся 2 года обучения (5 лет) «ПОМОЖЕМ КРАСНОЙ  ШАПОЧКЕ»</vt:lpstr>
      <vt:lpstr>Цель занятия: Создание благоприятных условий для развития устной речи детей средствами театрально-игровой деятельности посредством повторения тем «Предложение. Слово. Звук. Словообразование.»</vt:lpstr>
      <vt:lpstr>предметные:</vt:lpstr>
      <vt:lpstr>Планируемый результат: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Конспект открытого занятия по развитию речи детей с элементами театрализации для обучающихся 2 года обучения (5 лет)</dc:title>
  <dc:creator>Галина</dc:creator>
  <cp:lastModifiedBy>Галина</cp:lastModifiedBy>
  <cp:revision>54</cp:revision>
  <dcterms:created xsi:type="dcterms:W3CDTF">2023-03-16T10:15:41Z</dcterms:created>
  <dcterms:modified xsi:type="dcterms:W3CDTF">2023-03-16T14:42:38Z</dcterms:modified>
</cp:coreProperties>
</file>