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86" r:id="rId3"/>
    <p:sldId id="282" r:id="rId4"/>
    <p:sldId id="285" r:id="rId5"/>
    <p:sldId id="284" r:id="rId6"/>
    <p:sldId id="257" r:id="rId7"/>
    <p:sldId id="258" r:id="rId8"/>
    <p:sldId id="283" r:id="rId9"/>
    <p:sldId id="259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60" r:id="rId19"/>
    <p:sldId id="272" r:id="rId20"/>
    <p:sldId id="262" r:id="rId21"/>
    <p:sldId id="263" r:id="rId22"/>
    <p:sldId id="26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cs10173.vkontakte.ru/u7053589/-5/x_7f59fc4c.jpg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rome-tour.ru/wp-content/gallery/gregorianskij-muzej-egipetskogo-iskusstva/3museo_egipcio7.jpg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tarbel.narod.ru/maliu/smotricki.jpg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fcsrvs.com/Picture101.gif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003.radikal.ru/i202/1111/df/0677e81f6471.jpg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chool.xvatit.com/images/8/85/IstUkr8-povni-8-iv7.jpg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tatic.bigstockphoto.com/thumbs/3/3/1/large2/1338053.jpg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radosvet.net/uploads/posts/2011-07/1310089954_53072_or.jpg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een.ru/school/verb/15.jpg" TargetMode="External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1560" y="378822"/>
            <a:ext cx="806489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1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1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Словарная работа.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М-с-ц</a:t>
            </a: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sz="54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з-в-д</a:t>
            </a: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sz="54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п-н-л</a:t>
            </a: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д-в-чк</a:t>
            </a: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-,  </a:t>
            </a:r>
            <a:r>
              <a:rPr kumimoji="0" lang="ru-RU" sz="54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в-р-н</a:t>
            </a: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-, </a:t>
            </a:r>
            <a:r>
              <a:rPr kumimoji="0" lang="ru-RU" sz="54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н-р-д</a:t>
            </a: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р-б-т</a:t>
            </a: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-, </a:t>
            </a:r>
            <a:r>
              <a:rPr kumimoji="0" lang="ru-RU" sz="54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Р-сс</a:t>
            </a: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-.</a:t>
            </a:r>
            <a:endParaRPr kumimoji="0" lang="ru-RU" sz="5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3" name="Picture 2" descr="F:\уголки\2706819-097190e3d187204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442226" y="4287231"/>
            <a:ext cx="2304256" cy="215941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851920" y="714356"/>
            <a:ext cx="4625328" cy="5810988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Термин "падеж" пришел в грамматику из старославянского языка, где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падежъ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был дословным переводом греческого слова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ptosis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суффиксального производного от глагола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pipto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- "падать"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Предполагается, что это слово было взято из практики игроков в кости и обозначало падение брошенной кости той или иной стороной вверх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Картинка 9 из 706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88840"/>
            <a:ext cx="3452810" cy="3452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283968" y="692696"/>
            <a:ext cx="4860032" cy="5256584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Лингвисты Древней Греции увидели сходство между бросанием костей и падением их то на одну, то на другую сторону и изменением, "падением" существительного с получением им того или иного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падежного окончания</a:t>
            </a:r>
          </a:p>
          <a:p>
            <a:endParaRPr lang="ru-RU" dirty="0"/>
          </a:p>
        </p:txBody>
      </p:sp>
      <p:pic>
        <p:nvPicPr>
          <p:cNvPr id="10242" name="Picture 2" descr="Картинка 84 из 706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3911440" cy="350801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79512" y="5013176"/>
            <a:ext cx="407196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Ахилл и Аякс </a:t>
            </a:r>
            <a:r>
              <a:rPr lang="ru-RU" sz="1400" b="1" dirty="0" smtClean="0"/>
              <a:t>играют</a:t>
            </a:r>
            <a:r>
              <a:rPr lang="ru-RU" sz="1400" dirty="0" smtClean="0"/>
              <a:t> </a:t>
            </a:r>
            <a:r>
              <a:rPr lang="ru-RU" sz="1400" b="1" dirty="0" smtClean="0"/>
              <a:t>в</a:t>
            </a:r>
            <a:r>
              <a:rPr lang="ru-RU" sz="1400" dirty="0" smtClean="0"/>
              <a:t> </a:t>
            </a:r>
            <a:r>
              <a:rPr lang="ru-RU" sz="1400" b="1" dirty="0" smtClean="0"/>
              <a:t>кости</a:t>
            </a:r>
            <a:r>
              <a:rPr lang="ru-RU" sz="1400" dirty="0" smtClean="0"/>
              <a:t>. </a:t>
            </a:r>
            <a:br>
              <a:rPr lang="ru-RU" sz="1400" dirty="0" smtClean="0"/>
            </a:br>
            <a:r>
              <a:rPr lang="ru-RU" sz="1400" dirty="0" smtClean="0"/>
              <a:t>Рисунок на древнегреческой вазе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347864" y="571480"/>
            <a:ext cx="5434176" cy="571504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Именительный падеж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Существительное в этом падеже – это прямая форма слова. Отвечает на вопросы </a:t>
            </a:r>
            <a:r>
              <a:rPr lang="ru-RU" sz="2400" i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кто? что?</a:t>
            </a:r>
            <a:r>
              <a:rPr lang="ru-RU" sz="2400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остальные падежи дают нам косвенную форму слова. Назвать прямой падеж "именительным" впервые предложил в своей грамматике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Мелетий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Смотрицкий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буквально переведя его название с древнегреческого, где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onomastike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означало "именующий, называющий имя". Именительный - тот, который называет по имени, именует.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Картинка 2 из 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3143272" cy="4055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059832" y="620688"/>
            <a:ext cx="5703168" cy="5475312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9933"/>
                </a:solidFill>
              </a:rPr>
              <a:t>Родительный падеж </a:t>
            </a:r>
          </a:p>
          <a:p>
            <a:pPr algn="ctr">
              <a:buNone/>
            </a:pPr>
            <a:r>
              <a:rPr lang="ru-RU" sz="2600" dirty="0" smtClean="0"/>
              <a:t>	Получил свое название в русской грамматике только в XIV веке. Это перевод греческого </a:t>
            </a:r>
            <a:r>
              <a:rPr lang="ru-RU" sz="2600" dirty="0" err="1" smtClean="0"/>
              <a:t>genike</a:t>
            </a:r>
            <a:r>
              <a:rPr lang="ru-RU" sz="2600" dirty="0" smtClean="0"/>
              <a:t>. Родительный означает "полученный с рождения". Его главная функция - обозначать род, принадлежность, происхождение. Он указывает на родителя, владельца (сын Петра, книга сестры, житель города). Слова в этом падеже отвечают на вопросы </a:t>
            </a:r>
            <a:r>
              <a:rPr lang="ru-RU" sz="2600" b="1" i="1" dirty="0" smtClean="0">
                <a:solidFill>
                  <a:srgbClr val="FF9933"/>
                </a:solidFill>
              </a:rPr>
              <a:t>кого? чего?</a:t>
            </a:r>
            <a:endParaRPr lang="ru-RU" sz="2600" b="1" dirty="0">
              <a:solidFill>
                <a:srgbClr val="FF9933"/>
              </a:solidFill>
            </a:endParaRPr>
          </a:p>
        </p:txBody>
      </p:sp>
      <p:pic>
        <p:nvPicPr>
          <p:cNvPr id="7172" name="Picture 4" descr="Картинка 199 из 974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71678"/>
            <a:ext cx="22193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347864" y="620688"/>
            <a:ext cx="5272260" cy="5665832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sz="3000" b="1" dirty="0" smtClean="0">
              <a:solidFill>
                <a:srgbClr val="FF9933"/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FF9933"/>
                </a:solidFill>
              </a:rPr>
              <a:t>Дательный падеж</a:t>
            </a:r>
          </a:p>
          <a:p>
            <a:pPr algn="ctr">
              <a:buNone/>
            </a:pPr>
            <a:r>
              <a:rPr lang="ru-RU" sz="2800" b="1" dirty="0" smtClean="0">
                <a:cs typeface="Times New Roman" pitchFamily="18" charset="0"/>
              </a:rPr>
              <a:t>Название</a:t>
            </a:r>
            <a:r>
              <a:rPr lang="ru-RU" sz="2800" dirty="0" smtClean="0">
                <a:cs typeface="Times New Roman" pitchFamily="18" charset="0"/>
              </a:rPr>
              <a:t> заимствовано из старославянского языка, куда оно попало как дословный перевод с греческого: </a:t>
            </a:r>
            <a:r>
              <a:rPr lang="ru-RU" sz="2800" dirty="0" err="1" smtClean="0">
                <a:cs typeface="Times New Roman" pitchFamily="18" charset="0"/>
              </a:rPr>
              <a:t>dotike</a:t>
            </a:r>
            <a:r>
              <a:rPr lang="ru-RU" sz="2800" dirty="0" smtClean="0">
                <a:cs typeface="Times New Roman" pitchFamily="18" charset="0"/>
              </a:rPr>
              <a:t> по-гречески "дательный". Достаточно ясно прослеживается его связь с глаголом "дать, давать". Основное значение дательного падежа - название адресата, имени того, кому дают (подарок брату, привет другу). Существительные в этом падеже отвечают на вопросы </a:t>
            </a:r>
            <a:r>
              <a:rPr lang="ru-RU" sz="2800" b="1" i="1" dirty="0" smtClean="0">
                <a:solidFill>
                  <a:srgbClr val="FF9933"/>
                </a:solidFill>
                <a:cs typeface="Times New Roman" pitchFamily="18" charset="0"/>
              </a:rPr>
              <a:t>кому? чему?</a:t>
            </a:r>
            <a:r>
              <a:rPr lang="ru-RU" sz="2800" b="1" dirty="0" smtClean="0">
                <a:solidFill>
                  <a:srgbClr val="FF9933"/>
                </a:solidFill>
                <a:cs typeface="Times New Roman" pitchFamily="18" charset="0"/>
              </a:rPr>
              <a:t> </a:t>
            </a:r>
            <a:r>
              <a:rPr lang="ru-RU" sz="2800" dirty="0" smtClean="0">
                <a:cs typeface="Times New Roman" pitchFamily="18" charset="0"/>
              </a:rPr>
              <a:t/>
            </a:r>
            <a:br>
              <a:rPr lang="ru-RU" sz="2800" dirty="0" smtClean="0">
                <a:cs typeface="Times New Roman" pitchFamily="18" charset="0"/>
              </a:rPr>
            </a:br>
            <a:endParaRPr lang="ru-RU" sz="2800" dirty="0">
              <a:cs typeface="Times New Roman" pitchFamily="18" charset="0"/>
            </a:endParaRPr>
          </a:p>
        </p:txBody>
      </p:sp>
      <p:pic>
        <p:nvPicPr>
          <p:cNvPr id="6146" name="Picture 2" descr="Картинка 82 из 6746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3143240" cy="3217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843808" y="571480"/>
            <a:ext cx="6048672" cy="5815034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100" b="1" dirty="0" smtClean="0">
                <a:solidFill>
                  <a:srgbClr val="FF9933"/>
                </a:solidFill>
              </a:rPr>
              <a:t>Винительный падеж</a:t>
            </a:r>
            <a:r>
              <a:rPr lang="ru-RU" sz="3100" dirty="0" smtClean="0">
                <a:solidFill>
                  <a:srgbClr val="FF9933"/>
                </a:solidFill>
              </a:rPr>
              <a:t> </a:t>
            </a:r>
          </a:p>
          <a:p>
            <a:pPr algn="ctr">
              <a:buNone/>
            </a:pPr>
            <a:r>
              <a:rPr lang="ru-RU" sz="3100" dirty="0" smtClean="0"/>
              <a:t>Название ввел один из первых русских грамматиков Лаврентий </a:t>
            </a:r>
            <a:r>
              <a:rPr lang="ru-RU" sz="3100" dirty="0" err="1" smtClean="0"/>
              <a:t>Зизаний</a:t>
            </a:r>
            <a:r>
              <a:rPr lang="ru-RU" sz="3100" dirty="0" smtClean="0"/>
              <a:t> в XVI веке на базе прилагательного "виновный". Это перевод с греческого слова </a:t>
            </a:r>
            <a:r>
              <a:rPr lang="ru-RU" sz="3100" dirty="0" err="1" smtClean="0"/>
              <a:t>aitiatike</a:t>
            </a:r>
            <a:r>
              <a:rPr lang="ru-RU" sz="3100" dirty="0" smtClean="0"/>
              <a:t>, что означало "причинный". Название падежа дано по слову "вина", </a:t>
            </a:r>
            <a:r>
              <a:rPr lang="ru-RU" sz="3100" dirty="0" smtClean="0"/>
              <a:t>в </a:t>
            </a:r>
            <a:r>
              <a:rPr lang="ru-RU" sz="3100" dirty="0" smtClean="0"/>
              <a:t>древнерусском и старославянском языках было значение "причина". Основное значение винительного, "причинного" падежа - называть объект действия, который является причиной, вызывающей само действие (любить маму, писать письмо). Вопросы этого падежа: </a:t>
            </a:r>
            <a:r>
              <a:rPr lang="ru-RU" sz="3100" b="1" i="1" dirty="0" smtClean="0">
                <a:solidFill>
                  <a:srgbClr val="FF9933"/>
                </a:solidFill>
              </a:rPr>
              <a:t>кого? что?</a:t>
            </a:r>
            <a:r>
              <a:rPr lang="ru-RU" sz="3100" b="1" dirty="0" smtClean="0">
                <a:solidFill>
                  <a:srgbClr val="FF9933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Картинка 1 из 3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2500329" cy="34847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5229200"/>
            <a:ext cx="235745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Лаврентий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Зизаний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915816" y="692696"/>
            <a:ext cx="6048672" cy="576064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9933"/>
                </a:solidFill>
              </a:rPr>
              <a:t>Творительный падеж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>Название также ввел Лаврентий </a:t>
            </a:r>
            <a:r>
              <a:rPr lang="ru-RU" sz="2800" dirty="0" err="1" smtClean="0"/>
              <a:t>Зизаний</a:t>
            </a:r>
            <a:r>
              <a:rPr lang="ru-RU" sz="2800" dirty="0" smtClean="0"/>
              <a:t> в 1596 году. Этот падеж связан по семантике с глаголом "творить" - делать что-то при помощи какого-то орудия, средства. Отсюда и основное значение творительного падежа - орудийное, инструментальное (писать пером, рисовать красками). И его вопросы - </a:t>
            </a:r>
            <a:r>
              <a:rPr lang="ru-RU" sz="2800" b="1" i="1" dirty="0" smtClean="0">
                <a:solidFill>
                  <a:srgbClr val="FF9933"/>
                </a:solidFill>
              </a:rPr>
              <a:t>кем? чем?</a:t>
            </a:r>
            <a:endParaRPr lang="ru-RU" sz="2800" b="1" dirty="0">
              <a:solidFill>
                <a:srgbClr val="FF9933"/>
              </a:solidFill>
            </a:endParaRPr>
          </a:p>
        </p:txBody>
      </p:sp>
      <p:pic>
        <p:nvPicPr>
          <p:cNvPr id="2050" name="Picture 2" descr="Картинка 10 из 5649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2747963" cy="3911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203848" y="685800"/>
            <a:ext cx="5688632" cy="5767536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600" b="1" dirty="0" smtClean="0">
                <a:solidFill>
                  <a:srgbClr val="FF9933"/>
                </a:solidFill>
              </a:rPr>
              <a:t>Предложный падеж</a:t>
            </a:r>
          </a:p>
          <a:p>
            <a:pPr algn="ctr">
              <a:buNone/>
            </a:pPr>
            <a:r>
              <a:rPr lang="ru-RU" sz="2600" dirty="0" smtClean="0"/>
              <a:t>В предложном падеже объединились два падежа - местный и </a:t>
            </a:r>
            <a:r>
              <a:rPr lang="ru-RU" sz="2600" dirty="0" err="1" smtClean="0"/>
              <a:t>сказительный</a:t>
            </a:r>
            <a:r>
              <a:rPr lang="ru-RU" sz="2600" dirty="0" smtClean="0"/>
              <a:t>.</a:t>
            </a:r>
            <a:br>
              <a:rPr lang="ru-RU" sz="2600" dirty="0" smtClean="0"/>
            </a:br>
            <a:r>
              <a:rPr lang="ru-RU" sz="2600" dirty="0" smtClean="0"/>
              <a:t>М.В. Ломоносов переименовал всё в предложный падеж, отразив тем самым его формальный признак - обязательное употребление предлога (учиться в школе, побывать в городе). </a:t>
            </a:r>
            <a:br>
              <a:rPr lang="ru-RU" sz="2600" dirty="0" smtClean="0"/>
            </a:br>
            <a:r>
              <a:rPr lang="ru-RU" sz="2600" dirty="0" smtClean="0"/>
              <a:t>Вопросы этого падежа: </a:t>
            </a:r>
          </a:p>
          <a:p>
            <a:pPr algn="ctr">
              <a:buNone/>
            </a:pPr>
            <a:r>
              <a:rPr lang="ru-RU" sz="2600" b="1" i="1" dirty="0" smtClean="0">
                <a:solidFill>
                  <a:srgbClr val="FF9933"/>
                </a:solidFill>
              </a:rPr>
              <a:t>о ком? о чём?</a:t>
            </a:r>
            <a:r>
              <a:rPr lang="ru-RU" sz="2600" b="1" dirty="0" smtClean="0">
                <a:solidFill>
                  <a:srgbClr val="FF9933"/>
                </a:solidFill>
              </a:rPr>
              <a:t> </a:t>
            </a:r>
            <a:br>
              <a:rPr lang="ru-RU" sz="2600" b="1" dirty="0" smtClean="0">
                <a:solidFill>
                  <a:srgbClr val="FF9933"/>
                </a:solidFill>
              </a:rPr>
            </a:br>
            <a:r>
              <a:rPr lang="ru-RU" sz="2600" dirty="0" smtClean="0"/>
              <a:t>Хотя вместо предлога </a:t>
            </a:r>
            <a:r>
              <a:rPr lang="ru-RU" sz="2600" i="1" dirty="0" smtClean="0"/>
              <a:t>о</a:t>
            </a:r>
            <a:r>
              <a:rPr lang="ru-RU" sz="2600" dirty="0" smtClean="0"/>
              <a:t> может подставляться либо </a:t>
            </a:r>
            <a:r>
              <a:rPr lang="ru-RU" sz="2600" i="1" dirty="0" smtClean="0"/>
              <a:t>в</a:t>
            </a:r>
            <a:r>
              <a:rPr lang="ru-RU" sz="2600" dirty="0" smtClean="0"/>
              <a:t>, либо </a:t>
            </a:r>
            <a:r>
              <a:rPr lang="ru-RU" sz="2600" i="1" dirty="0" smtClean="0"/>
              <a:t>на</a:t>
            </a:r>
            <a:r>
              <a:rPr lang="ru-RU" sz="2600" dirty="0" smtClean="0"/>
              <a:t>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4" name="Picture 2" descr="Картинка 1 из 10340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3297067" cy="396044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428596" y="592933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М.В. Ломоносов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052736"/>
            <a:ext cx="7344816" cy="44644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И. п.   </a:t>
            </a:r>
            <a:r>
              <a:rPr lang="ru-RU" sz="4400" b="1" i="1" dirty="0" smtClean="0"/>
              <a:t>кто?     что?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Р.п.     </a:t>
            </a:r>
            <a:r>
              <a:rPr lang="ru-RU" sz="4400" b="1" i="1" dirty="0" smtClean="0"/>
              <a:t>кого?   чего?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Д.п.     </a:t>
            </a:r>
            <a:r>
              <a:rPr lang="ru-RU" sz="4400" b="1" i="1" dirty="0" smtClean="0"/>
              <a:t>кому?  чему?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В.п.     </a:t>
            </a:r>
            <a:r>
              <a:rPr lang="ru-RU" sz="4400" b="1" i="1" dirty="0" smtClean="0"/>
              <a:t>кого?   что?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Т. п.    </a:t>
            </a:r>
            <a:r>
              <a:rPr lang="ru-RU" sz="4400" b="1" i="1" dirty="0" smtClean="0"/>
              <a:t>кем?    чем?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П.п.    </a:t>
            </a:r>
            <a:r>
              <a:rPr lang="ru-RU" sz="4400" b="1" i="1" dirty="0" smtClean="0"/>
              <a:t>о ком? о чём?</a:t>
            </a:r>
            <a:endParaRPr lang="ru-RU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892480" cy="44644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И. п.        </a:t>
            </a:r>
            <a:r>
              <a:rPr lang="ru-RU" sz="3200" b="1" dirty="0" smtClean="0">
                <a:solidFill>
                  <a:srgbClr val="00B050"/>
                </a:solidFill>
              </a:rPr>
              <a:t>есть   </a:t>
            </a:r>
            <a:r>
              <a:rPr lang="ru-RU" sz="3200" b="1" dirty="0" smtClean="0"/>
              <a:t>                </a:t>
            </a:r>
            <a:r>
              <a:rPr lang="ru-RU" sz="3200" b="1" i="1" dirty="0" smtClean="0"/>
              <a:t>кто?     что?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Р.п.          </a:t>
            </a:r>
            <a:r>
              <a:rPr lang="ru-RU" sz="3200" b="1" dirty="0" smtClean="0">
                <a:solidFill>
                  <a:srgbClr val="00B050"/>
                </a:solidFill>
              </a:rPr>
              <a:t>нет   </a:t>
            </a:r>
            <a:r>
              <a:rPr lang="ru-RU" sz="3200" b="1" dirty="0" smtClean="0"/>
              <a:t>                 </a:t>
            </a:r>
            <a:r>
              <a:rPr lang="ru-RU" sz="3200" b="1" i="1" dirty="0" smtClean="0"/>
              <a:t>кого?   чего?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Д.п.          </a:t>
            </a:r>
            <a:r>
              <a:rPr lang="ru-RU" sz="3200" b="1" dirty="0" smtClean="0">
                <a:solidFill>
                  <a:srgbClr val="00B050"/>
                </a:solidFill>
              </a:rPr>
              <a:t>дать</a:t>
            </a:r>
            <a:r>
              <a:rPr lang="ru-RU" sz="3200" b="1" dirty="0" smtClean="0"/>
              <a:t>                  </a:t>
            </a:r>
            <a:r>
              <a:rPr lang="ru-RU" sz="3200" b="1" i="1" dirty="0" smtClean="0"/>
              <a:t>кому?  чему?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В.п.          </a:t>
            </a:r>
            <a:r>
              <a:rPr lang="ru-RU" sz="3200" b="1" dirty="0" smtClean="0">
                <a:solidFill>
                  <a:srgbClr val="00B050"/>
                </a:solidFill>
              </a:rPr>
              <a:t>вижу </a:t>
            </a:r>
            <a:r>
              <a:rPr lang="ru-RU" sz="3200" b="1" dirty="0" smtClean="0"/>
              <a:t>                </a:t>
            </a:r>
            <a:r>
              <a:rPr lang="ru-RU" sz="3200" b="1" i="1" dirty="0" smtClean="0"/>
              <a:t>кого?   что?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Т. п.         </a:t>
            </a:r>
            <a:r>
              <a:rPr lang="ru-RU" sz="3200" b="1" dirty="0" smtClean="0">
                <a:solidFill>
                  <a:srgbClr val="00B050"/>
                </a:solidFill>
              </a:rPr>
              <a:t>любовался</a:t>
            </a:r>
            <a:r>
              <a:rPr lang="ru-RU" sz="3200" b="1" dirty="0" smtClean="0"/>
              <a:t>     </a:t>
            </a:r>
            <a:r>
              <a:rPr lang="ru-RU" sz="3200" b="1" i="1" dirty="0" smtClean="0"/>
              <a:t>кем?    чем?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П.п.         </a:t>
            </a:r>
            <a:r>
              <a:rPr lang="ru-RU" sz="3200" b="1" dirty="0" smtClean="0">
                <a:solidFill>
                  <a:srgbClr val="00B050"/>
                </a:solidFill>
              </a:rPr>
              <a:t>говорил</a:t>
            </a:r>
            <a:r>
              <a:rPr lang="ru-RU" sz="3200" b="1" dirty="0" smtClean="0"/>
              <a:t>           </a:t>
            </a:r>
            <a:r>
              <a:rPr lang="ru-RU" sz="3200" b="1" i="1" dirty="0" smtClean="0"/>
              <a:t>о ком? о чём?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04855" cy="914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Имя  существительное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4786313" y="6581775"/>
            <a:ext cx="178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23528" y="1916832"/>
            <a:ext cx="8424936" cy="22871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часть речи, </a:t>
            </a:r>
          </a:p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которая отвечает на вопросы </a:t>
            </a:r>
          </a:p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КТО? или ЧТО? </a:t>
            </a:r>
          </a:p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и обозначает предмет</a:t>
            </a:r>
          </a:p>
        </p:txBody>
      </p:sp>
      <p:pic>
        <p:nvPicPr>
          <p:cNvPr id="15365" name="Picture 2" descr="C:\Users\Галинка\Desktop\ll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4509120"/>
            <a:ext cx="1928812" cy="1971675"/>
          </a:xfrm>
        </p:spPr>
      </p:pic>
      <p:pic>
        <p:nvPicPr>
          <p:cNvPr id="15366" name="Picture 5" descr="C:\Users\Галинка\Desktop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581128"/>
            <a:ext cx="19288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1115616" y="404664"/>
            <a:ext cx="6229350" cy="1223963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СКАЗКА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1331640" y="1340768"/>
            <a:ext cx="662463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/>
              <a:t>	</a:t>
            </a:r>
            <a:r>
              <a:rPr lang="ru-RU" altLang="ru-RU" sz="2400" b="1" dirty="0">
                <a:solidFill>
                  <a:srgbClr val="000099"/>
                </a:solidFill>
              </a:rPr>
              <a:t>Он еще не родился, а уже думали, какое ему дать имя, и решили назвать -</a:t>
            </a:r>
            <a:r>
              <a:rPr lang="ru-RU" altLang="ru-RU" sz="2400" b="1" u="sng" dirty="0">
                <a:solidFill>
                  <a:srgbClr val="FF0000"/>
                </a:solidFill>
              </a:rPr>
              <a:t>Именительным</a:t>
            </a:r>
            <a:r>
              <a:rPr lang="ru-RU" altLang="ru-RU" sz="2400" b="1" dirty="0">
                <a:solidFill>
                  <a:srgbClr val="000099"/>
                </a:solidFill>
              </a:rPr>
              <a:t>. Родился- стал </a:t>
            </a:r>
            <a:r>
              <a:rPr lang="ru-RU" altLang="ru-RU" sz="2400" b="1" u="sng" dirty="0">
                <a:solidFill>
                  <a:srgbClr val="FF0000"/>
                </a:solidFill>
              </a:rPr>
              <a:t>Родительным</a:t>
            </a:r>
            <a:r>
              <a:rPr lang="ru-RU" altLang="ru-RU" sz="2400" b="1" dirty="0">
                <a:solidFill>
                  <a:srgbClr val="000099"/>
                </a:solidFill>
              </a:rPr>
              <a:t>. Пока был малышом, ему </a:t>
            </a:r>
            <a:r>
              <a:rPr lang="ru-RU" altLang="ru-RU" sz="2400" b="1" dirty="0" smtClean="0">
                <a:solidFill>
                  <a:srgbClr val="000099"/>
                </a:solidFill>
              </a:rPr>
              <a:t>всё давали</a:t>
            </a:r>
            <a:r>
              <a:rPr lang="ru-RU" altLang="ru-RU" sz="2400" b="1" dirty="0">
                <a:solidFill>
                  <a:srgbClr val="000099"/>
                </a:solidFill>
              </a:rPr>
              <a:t>, и он стал </a:t>
            </a:r>
            <a:r>
              <a:rPr lang="ru-RU" altLang="ru-RU" sz="2400" b="1" u="sng" dirty="0">
                <a:solidFill>
                  <a:srgbClr val="FF0000"/>
                </a:solidFill>
              </a:rPr>
              <a:t>Дательным</a:t>
            </a:r>
            <a:r>
              <a:rPr lang="ru-RU" altLang="ru-RU" sz="2400" b="1" dirty="0">
                <a:solidFill>
                  <a:srgbClr val="000099"/>
                </a:solidFill>
              </a:rPr>
              <a:t>. Но он был большим озорником, за всяческие проделки его винили, и он стал </a:t>
            </a:r>
            <a:r>
              <a:rPr lang="ru-RU" altLang="ru-RU" sz="2400" b="1" u="sng" dirty="0">
                <a:solidFill>
                  <a:srgbClr val="FF0000"/>
                </a:solidFill>
              </a:rPr>
              <a:t>Винительным</a:t>
            </a:r>
            <a:r>
              <a:rPr lang="ru-RU" altLang="ru-RU" sz="2400" b="1" dirty="0">
                <a:solidFill>
                  <a:srgbClr val="000099"/>
                </a:solidFill>
              </a:rPr>
              <a:t>. Потом подрос, стал творить добрые дела и называться стал </a:t>
            </a:r>
            <a:r>
              <a:rPr lang="ru-RU" altLang="ru-RU" sz="2400" b="1" u="sng" dirty="0">
                <a:solidFill>
                  <a:srgbClr val="FF0000"/>
                </a:solidFill>
              </a:rPr>
              <a:t>Творительным</a:t>
            </a:r>
            <a:r>
              <a:rPr lang="ru-RU" altLang="ru-RU" sz="2400" b="1" dirty="0">
                <a:solidFill>
                  <a:srgbClr val="000099"/>
                </a:solidFill>
              </a:rPr>
              <a:t>. Он всем предлагал свою помощь, о нем заговорили и назвали</a:t>
            </a:r>
            <a:r>
              <a:rPr lang="ru-RU" altLang="ru-RU" sz="2400" b="1" u="sng" dirty="0">
                <a:solidFill>
                  <a:srgbClr val="000099"/>
                </a:solidFill>
              </a:rPr>
              <a:t> </a:t>
            </a:r>
            <a:r>
              <a:rPr lang="ru-RU" altLang="ru-RU" sz="2400" b="1" u="sng" dirty="0">
                <a:solidFill>
                  <a:srgbClr val="FF0000"/>
                </a:solidFill>
              </a:rPr>
              <a:t>Предложным</a:t>
            </a:r>
            <a:r>
              <a:rPr lang="ru-RU" altLang="ru-RU" sz="2400" b="1" dirty="0">
                <a:solidFill>
                  <a:srgbClr val="000099"/>
                </a:solidFill>
              </a:rPr>
              <a:t>.</a:t>
            </a:r>
          </a:p>
        </p:txBody>
      </p:sp>
      <p:pic>
        <p:nvPicPr>
          <p:cNvPr id="4100" name="Picture 9" descr="001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22738"/>
            <a:ext cx="22193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72300" y="5227638"/>
            <a:ext cx="21717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972300" y="0"/>
            <a:ext cx="21717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>
            <a:off x="0" y="0"/>
            <a:ext cx="21717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Line 14"/>
          <p:cNvSpPr>
            <a:spLocks noChangeShapeType="1"/>
          </p:cNvSpPr>
          <p:nvPr/>
        </p:nvSpPr>
        <p:spPr bwMode="auto">
          <a:xfrm>
            <a:off x="2195513" y="188913"/>
            <a:ext cx="468153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5" name="Line 15"/>
          <p:cNvSpPr>
            <a:spLocks noChangeShapeType="1"/>
          </p:cNvSpPr>
          <p:nvPr/>
        </p:nvSpPr>
        <p:spPr bwMode="auto">
          <a:xfrm>
            <a:off x="250825" y="1700213"/>
            <a:ext cx="0" cy="2520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6" name="Line 16"/>
          <p:cNvSpPr>
            <a:spLocks noChangeShapeType="1"/>
          </p:cNvSpPr>
          <p:nvPr/>
        </p:nvSpPr>
        <p:spPr bwMode="auto">
          <a:xfrm>
            <a:off x="8964613" y="1700213"/>
            <a:ext cx="0" cy="34575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Line 17"/>
          <p:cNvSpPr>
            <a:spLocks noChangeShapeType="1"/>
          </p:cNvSpPr>
          <p:nvPr/>
        </p:nvSpPr>
        <p:spPr bwMode="auto">
          <a:xfrm>
            <a:off x="1979613" y="6597650"/>
            <a:ext cx="511333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BK0001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1692275" y="404813"/>
            <a:ext cx="5761038" cy="1439862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99"/>
                    </a:gs>
                    <a:gs pos="50000">
                      <a:srgbClr val="6600CC"/>
                    </a:gs>
                    <a:gs pos="100000">
                      <a:srgbClr val="FF9999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Запомните стишок:</a:t>
            </a:r>
          </a:p>
        </p:txBody>
      </p:sp>
      <p:pic>
        <p:nvPicPr>
          <p:cNvPr id="13" name="Picture 2" descr="Картинка 36 из 158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988840"/>
            <a:ext cx="5876921" cy="27591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869160"/>
            <a:ext cx="901561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Иван Родил Девчонку Велел Тащить Пеленку</a:t>
            </a:r>
            <a:endParaRPr lang="ru-RU"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В русском языке таких падежей – 6</a:t>
            </a:r>
          </a:p>
          <a:p>
            <a:pPr>
              <a:buNone/>
            </a:pPr>
            <a:r>
              <a:rPr lang="ru-RU" sz="3600" dirty="0" smtClean="0"/>
              <a:t>В английском – 3</a:t>
            </a:r>
          </a:p>
          <a:p>
            <a:pPr>
              <a:buNone/>
            </a:pPr>
            <a:r>
              <a:rPr lang="ru-RU" sz="3600" dirty="0" smtClean="0"/>
              <a:t>В эстонском - 11</a:t>
            </a:r>
          </a:p>
          <a:p>
            <a:pPr>
              <a:buNone/>
            </a:pPr>
            <a:r>
              <a:rPr lang="ru-RU" sz="3600" dirty="0" smtClean="0"/>
              <a:t>В финском – 15</a:t>
            </a:r>
          </a:p>
          <a:p>
            <a:pPr>
              <a:buNone/>
            </a:pPr>
            <a:r>
              <a:rPr lang="ru-RU" sz="3600" dirty="0" smtClean="0"/>
              <a:t>В венгерском-22</a:t>
            </a:r>
          </a:p>
          <a:p>
            <a:pPr>
              <a:buNone/>
            </a:pPr>
            <a:r>
              <a:rPr lang="ru-RU" sz="3600" dirty="0" smtClean="0"/>
              <a:t>В табасаранском (Дагестан) – 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http://www.tunnel.ru/userfiles/ck/images/4173/Frag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29130">
            <a:off x="7827691" y="396235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Users\Галинка\Desktop\ккккк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19724922">
            <a:off x="553423" y="4066362"/>
            <a:ext cx="1428750" cy="1285875"/>
          </a:xfrm>
        </p:spPr>
      </p:pic>
      <p:sp>
        <p:nvSpPr>
          <p:cNvPr id="18436" name="Заголовок 1"/>
          <p:cNvSpPr>
            <a:spLocks noGrp="1"/>
          </p:cNvSpPr>
          <p:nvPr>
            <p:ph type="title"/>
          </p:nvPr>
        </p:nvSpPr>
        <p:spPr>
          <a:xfrm>
            <a:off x="1187624" y="500063"/>
            <a:ext cx="7344816" cy="914400"/>
          </a:xfrm>
        </p:spPr>
        <p:txBody>
          <a:bodyPr/>
          <a:lstStyle/>
          <a:p>
            <a:pPr algn="ctr" eaLnBrk="1" hangingPunct="1"/>
            <a:r>
              <a:rPr lang="ru-RU" sz="4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Имя  существительное</a:t>
            </a:r>
          </a:p>
        </p:txBody>
      </p:sp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4786313" y="6581775"/>
            <a:ext cx="178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143000" y="1643063"/>
            <a:ext cx="6840538" cy="7921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tx2"/>
                </a:solidFill>
              </a:rPr>
              <a:t>относится к</a:t>
            </a:r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857250" y="3000375"/>
            <a:ext cx="2808288" cy="11509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tx2"/>
                </a:solidFill>
              </a:rPr>
              <a:t>М.Р.</a:t>
            </a:r>
          </a:p>
          <a:p>
            <a:pPr algn="ctr"/>
            <a:r>
              <a:rPr lang="ru-RU" sz="2400" b="1">
                <a:solidFill>
                  <a:schemeClr val="tx2"/>
                </a:solidFill>
              </a:rPr>
              <a:t>он мой</a:t>
            </a:r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5214938" y="3000375"/>
            <a:ext cx="2952750" cy="11509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tx2"/>
                </a:solidFill>
              </a:rPr>
              <a:t>Ж.Р.</a:t>
            </a:r>
          </a:p>
          <a:p>
            <a:pPr algn="ctr"/>
            <a:r>
              <a:rPr lang="ru-RU" sz="2400" b="1">
                <a:solidFill>
                  <a:schemeClr val="tx2"/>
                </a:solidFill>
              </a:rPr>
              <a:t>она моя</a:t>
            </a:r>
          </a:p>
        </p:txBody>
      </p:sp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2500313" y="4572000"/>
            <a:ext cx="4032250" cy="1368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tx2"/>
                </a:solidFill>
              </a:rPr>
              <a:t>С.Р.</a:t>
            </a:r>
            <a:endParaRPr lang="ru-RU" sz="2400" b="1">
              <a:solidFill>
                <a:schemeClr val="tx2"/>
              </a:solidFill>
            </a:endParaRPr>
          </a:p>
          <a:p>
            <a:pPr algn="ctr"/>
            <a:r>
              <a:rPr lang="ru-RU" sz="2400" b="1">
                <a:solidFill>
                  <a:schemeClr val="tx2"/>
                </a:solidFill>
              </a:rPr>
              <a:t>оно моё</a:t>
            </a:r>
            <a:endParaRPr lang="ru-RU" sz="3600" b="1">
              <a:solidFill>
                <a:schemeClr val="tx2"/>
              </a:solidFill>
            </a:endParaRPr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>
            <a:off x="2143125" y="2500313"/>
            <a:ext cx="0" cy="4333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>
            <a:off x="6643688" y="2500313"/>
            <a:ext cx="0" cy="4333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4" name="Line 11"/>
          <p:cNvSpPr>
            <a:spLocks noChangeShapeType="1"/>
          </p:cNvSpPr>
          <p:nvPr/>
        </p:nvSpPr>
        <p:spPr bwMode="auto">
          <a:xfrm>
            <a:off x="4572000" y="2500313"/>
            <a:ext cx="0" cy="20161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8445" name="Picture 2" descr="http://i035.radikal.ru/1205/95/5c14e1b793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653136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11\Downloads\chem-otlichaetsya-imya-sobstvennoe-ot-imeni-naricateln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11\Downloads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  <a:r>
              <a:rPr lang="ru-RU" sz="3600" dirty="0" smtClean="0"/>
              <a:t>Однажды в  самом  начале  весны  в Санкт- Петербурге   вдруг  повалил снег.   Такого   снега    не   могли     припомнить   даже    старушки. Ребятишки    радовались     этому последнему    снегу.  Они  лепили снежки  и  кидались  снегом друг в друга. Долго потом рассказывали петербуржцы  об   этом   весеннем снеге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     </a:t>
            </a:r>
            <a:r>
              <a:rPr lang="ru-RU" sz="3200" dirty="0" smtClean="0"/>
              <a:t>Однажды  в    самом  начале  весны  в Санкт- Петербурге   вдруг  повалил </a:t>
            </a:r>
            <a:r>
              <a:rPr lang="ru-RU" sz="3200" b="1" dirty="0" smtClean="0"/>
              <a:t>снег</a:t>
            </a:r>
            <a:r>
              <a:rPr lang="ru-RU" sz="3200" dirty="0" smtClean="0"/>
              <a:t>.   Такого   </a:t>
            </a:r>
            <a:r>
              <a:rPr lang="ru-RU" sz="3200" b="1" dirty="0" smtClean="0"/>
              <a:t>снега  </a:t>
            </a:r>
            <a:r>
              <a:rPr lang="ru-RU" sz="3200" dirty="0" smtClean="0"/>
              <a:t>  не   могли припомнить   даже    старушки. Ребятишки    радовались     этому последнему    </a:t>
            </a:r>
            <a:r>
              <a:rPr lang="ru-RU" sz="3200" b="1" dirty="0" smtClean="0"/>
              <a:t>снегу</a:t>
            </a:r>
            <a:r>
              <a:rPr lang="ru-RU" sz="3200" dirty="0" smtClean="0"/>
              <a:t>.  Они  лепили снежки  и  кидались  </a:t>
            </a:r>
            <a:r>
              <a:rPr lang="ru-RU" sz="3200" b="1" dirty="0" smtClean="0"/>
              <a:t>снегом</a:t>
            </a:r>
            <a:r>
              <a:rPr lang="ru-RU" sz="3200" dirty="0" smtClean="0"/>
              <a:t> друг в друга. Долго потом рассказывали петербуржцы  об   этом   весеннем </a:t>
            </a:r>
            <a:r>
              <a:rPr lang="ru-RU" sz="3200" b="1" dirty="0" smtClean="0"/>
              <a:t>снеге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548680"/>
            <a:ext cx="5112568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Весенний снег</a:t>
            </a:r>
            <a:endParaRPr lang="ru-RU" sz="4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79512" y="548680"/>
            <a:ext cx="8229600" cy="10668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993300"/>
                </a:solidFill>
              </a:rPr>
              <a:t>Узелки на память</a:t>
            </a: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539552" y="1772816"/>
            <a:ext cx="7929563" cy="4524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4800" dirty="0">
                <a:solidFill>
                  <a:srgbClr val="003300"/>
                </a:solidFill>
              </a:rPr>
              <a:t>Изменение окончаний существительных</a:t>
            </a:r>
          </a:p>
          <a:p>
            <a:pPr algn="ctr"/>
            <a:r>
              <a:rPr lang="ru-RU" sz="4800" dirty="0">
                <a:solidFill>
                  <a:srgbClr val="003300"/>
                </a:solidFill>
              </a:rPr>
              <a:t>по вопросам</a:t>
            </a:r>
          </a:p>
          <a:p>
            <a:pPr algn="ctr"/>
            <a:r>
              <a:rPr lang="ru-RU" sz="4800" dirty="0">
                <a:solidFill>
                  <a:srgbClr val="003300"/>
                </a:solidFill>
              </a:rPr>
              <a:t>называется изменением по падежам или</a:t>
            </a:r>
          </a:p>
          <a:p>
            <a:pPr algn="ctr"/>
            <a:r>
              <a:rPr lang="ru-RU" sz="4800" b="1" dirty="0">
                <a:solidFill>
                  <a:srgbClr val="003300"/>
                </a:solidFill>
              </a:rPr>
              <a:t>СКЛОНЕНИЕМ</a:t>
            </a: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4786313" y="6581775"/>
            <a:ext cx="178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311275" y="164306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6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507288" cy="4248472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smtClean="0"/>
              <a:t/>
            </a:r>
            <a:br>
              <a:rPr lang="ru-RU" sz="7200" b="1" i="1" dirty="0" smtClean="0"/>
            </a:br>
            <a:r>
              <a:rPr lang="ru-RU" sz="7200" b="1" i="1" dirty="0" smtClean="0"/>
              <a:t> </a:t>
            </a:r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Изменение имён существительных по падежам (склонение)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370</TotalTime>
  <Words>596</Words>
  <Application>Microsoft Office PowerPoint</Application>
  <PresentationFormat>Экран (4:3)</PresentationFormat>
  <Paragraphs>69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Городская</vt:lpstr>
      <vt:lpstr>Слайд 1</vt:lpstr>
      <vt:lpstr>Имя  существительное</vt:lpstr>
      <vt:lpstr>Имя  существительное</vt:lpstr>
      <vt:lpstr>Слайд 4</vt:lpstr>
      <vt:lpstr>Слайд 5</vt:lpstr>
      <vt:lpstr>Слайд 6</vt:lpstr>
      <vt:lpstr>Слайд 7</vt:lpstr>
      <vt:lpstr>Узелки на память</vt:lpstr>
      <vt:lpstr>  Изменение имён существительных по падежам (склонение)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 3 класс УМК «ПЕРСПЕКТИВА» Изменение имён существительных по падежам (склонение)</dc:title>
  <cp:lastModifiedBy>111</cp:lastModifiedBy>
  <cp:revision>33</cp:revision>
  <dcterms:modified xsi:type="dcterms:W3CDTF">2017-01-24T17:14:06Z</dcterms:modified>
</cp:coreProperties>
</file>