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id" ContentType="audio/mi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2" r:id="rId5"/>
    <p:sldId id="264" r:id="rId6"/>
    <p:sldId id="266" r:id="rId7"/>
    <p:sldId id="270" r:id="rId8"/>
    <p:sldId id="268" r:id="rId9"/>
    <p:sldId id="274" r:id="rId10"/>
    <p:sldId id="275" r:id="rId11"/>
    <p:sldId id="310" r:id="rId12"/>
    <p:sldId id="308" r:id="rId13"/>
    <p:sldId id="309" r:id="rId14"/>
    <p:sldId id="300" r:id="rId15"/>
    <p:sldId id="307" r:id="rId16"/>
    <p:sldId id="302" r:id="rId17"/>
    <p:sldId id="279" r:id="rId18"/>
    <p:sldId id="305" r:id="rId19"/>
    <p:sldId id="281" r:id="rId20"/>
    <p:sldId id="283" r:id="rId21"/>
    <p:sldId id="285" r:id="rId22"/>
    <p:sldId id="287" r:id="rId23"/>
    <p:sldId id="289" r:id="rId24"/>
    <p:sldId id="291" r:id="rId25"/>
    <p:sldId id="293" r:id="rId26"/>
    <p:sldId id="304" r:id="rId27"/>
    <p:sldId id="29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12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22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510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199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44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967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21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51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1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18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32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92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6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2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95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DF8F5-9429-4A87-93AF-E1F79ED65E81}" type="datetimeFigureOut">
              <a:rPr lang="ru-RU" smtClean="0"/>
              <a:pPr/>
              <a:t>25.01.2022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813EF16-94A0-4158-AC56-D33C646FFF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84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id"/><Relationship Id="rId1" Type="http://schemas.microsoft.com/office/2007/relationships/media" Target="../media/media1.mid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0"/>
            <a:ext cx="6624736" cy="5877272"/>
          </a:xfrm>
        </p:spPr>
        <p:txBody>
          <a:bodyPr/>
          <a:lstStyle/>
          <a:p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азвитие у детей</a:t>
            </a:r>
            <a:b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социально-личностных качеств</a:t>
            </a:r>
            <a:b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МБДОУ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Детский сад №19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г. Великие Луки </a:t>
            </a:r>
            <a:b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Псковская область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olnet-ee-detsa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543398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786478"/>
          </a:xfrm>
        </p:spPr>
        <p:txBody>
          <a:bodyPr>
            <a:normAutofit fontScale="85000" lnSpcReduction="10000"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200" b="1" dirty="0" smtClean="0">
                <a:cs typeface="Times New Roman" pitchFamily="18" charset="0"/>
              </a:rPr>
              <a:t>      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последовательного перехода детей из одной ступени образования к другой педагоги нашего учреждения уделяют большое внимание преемственности между дошкольным и школьным образованием. Также приоритетную направленность в работе с детьми имеет развитие духовно-нравственной культуры. Объединить эти два направления нам помогает сотрудничество с Великолукской Епархией, духовенством Собора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Вознесения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Господня, сотрудниками воскресной школы.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начале учебного года составляется план взаимодействия и на год планируются мероприятия, например такие как:  встреча духовенства с родителями подготовительной к школе группы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конкурсе «Красота Божьего мира», благотворительные акции «Рождественская ярмарка» и «В ожидании Пасхи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Театральное представление труппы  «Конфетти» по ПДД, пожарной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«Знатоки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 движения». 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дню освобождения г. Великие Луки от немецко-фашистских захватчиков спортивный праздник «Зарница». и другие.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4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7" y="987131"/>
            <a:ext cx="3454962" cy="2591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005762"/>
            <a:ext cx="3384376" cy="2539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8" y="3717032"/>
            <a:ext cx="345496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717032"/>
            <a:ext cx="3345007" cy="2510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915816" y="620688"/>
            <a:ext cx="3661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В школу в гости мы пришли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78647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b="1" dirty="0" smtClean="0">
                <a:latin typeface="+mj-lt"/>
                <a:cs typeface="Times New Roman" pitchFamily="18" charset="0"/>
              </a:rPr>
              <a:t>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18" y="900385"/>
            <a:ext cx="3128983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94378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48" y="3666278"/>
            <a:ext cx="3248853" cy="243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74220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flipH="1">
            <a:off x="1331640" y="454323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Посещение Епархии, собора, воскресной школы.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3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6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78647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b="1" dirty="0" smtClean="0">
                <a:latin typeface="+mj-lt"/>
                <a:cs typeface="Times New Roman" pitchFamily="18" charset="0"/>
              </a:rPr>
              <a:t>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3" y="1268760"/>
            <a:ext cx="266176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80" y="3294076"/>
            <a:ext cx="3561031" cy="2672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911" y="1022958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flipH="1">
            <a:off x="683566" y="315072"/>
            <a:ext cx="7128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Награждение участников конкурса детских рисунков «Красота Божьего мира»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4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78647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b="1" dirty="0" smtClean="0">
                <a:latin typeface="+mj-lt"/>
                <a:cs typeface="Times New Roman" pitchFamily="18" charset="0"/>
              </a:rPr>
              <a:t>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78" y="1074230"/>
            <a:ext cx="2939819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48216"/>
            <a:ext cx="3107837" cy="2330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03848" y="404664"/>
            <a:ext cx="322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Безопасность это серьезно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17032"/>
            <a:ext cx="2736305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17032"/>
            <a:ext cx="2952328" cy="225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335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78647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b="1" dirty="0" smtClean="0">
                <a:latin typeface="+mj-lt"/>
                <a:cs typeface="Times New Roman" pitchFamily="18" charset="0"/>
              </a:rPr>
              <a:t>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3" y="3827695"/>
            <a:ext cx="2952328" cy="2193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99" y="3827695"/>
            <a:ext cx="3273418" cy="204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31" y="1011741"/>
            <a:ext cx="3430237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979712" y="484522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Знатоки дорожного движения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4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78647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b="1" dirty="0" smtClean="0">
                <a:latin typeface="+mj-lt"/>
                <a:cs typeface="Times New Roman" pitchFamily="18" charset="0"/>
              </a:rPr>
              <a:t>  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32766"/>
            <a:ext cx="3129883" cy="240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3789040"/>
            <a:ext cx="280831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89040"/>
            <a:ext cx="3024336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284185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131840" y="332656"/>
            <a:ext cx="5283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Военно- патриотическая игра «Зарница»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6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27584" y="1052736"/>
            <a:ext cx="7560840" cy="55446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воспитания нравственных качеств личности дошкольников, устойчивого интереса и любви  к народному искусству, наши педагоги считают необходимым довести до сознания детей, что они являются носителями русской народной культуры. Поэтому на базе ДОУ создан мини- музей «Русская изба».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значение в оформлении мини – музея имеет работа с родителями.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родителей. Они принимают участие в организации экскурсий, делают своими руками игрушки, куклы, костюмы и обереги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Считаем,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их эффективных форм знакомства с историей русской культуры, традицией, народной духовностью – работу мини – музея «Русская изба». </a:t>
            </a:r>
            <a:endParaRPr lang="ru-RU" sz="2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08712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6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1.Дети </a:t>
            </a:r>
            <a:r>
              <a:rPr lang="ru-RU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получают обширные знания об истории крестьянского жилища – избы, о её устройстве; </a:t>
            </a:r>
            <a:endParaRPr lang="ru-RU" sz="8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2.Дети </a:t>
            </a:r>
            <a:r>
              <a:rPr lang="ru-RU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знакомятся со старинными предметами домашнего обихода; </a:t>
            </a:r>
            <a:endParaRPr lang="ru-RU" sz="8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3.Словарный </a:t>
            </a:r>
            <a:r>
              <a:rPr lang="ru-RU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 обогащается названиями предметов русского быта: «чугун», «ухват», «кочерга», «печь», «прялка», «веретено» и др.; </a:t>
            </a:r>
            <a:endParaRPr lang="ru-RU" sz="8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Знакомство с народным фольклором: песни, хороводы, пословицы, поговорки, игры </a:t>
            </a:r>
            <a:r>
              <a:rPr lang="ru-RU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Псковской области</a:t>
            </a:r>
            <a:r>
              <a:rPr lang="ru-RU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8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Дети знают русские народные игры: «У медведя во бору», «Лиса и зайцы», «Зайка беленький сидит», «Горелки», «Жмурки» и др.; хороводные: «Вставай, вставай Иванушка», </a:t>
            </a:r>
            <a:r>
              <a:rPr lang="ru-RU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Ровным кругом», </a:t>
            </a:r>
            <a:r>
              <a:rPr lang="ru-RU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другие и играют в них; </a:t>
            </a:r>
            <a:endParaRPr lang="ru-RU" sz="8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Положительное отношение к культурным ценностям, традициям русского народа, гостеприимство, почитание старости; </a:t>
            </a:r>
            <a:endParaRPr lang="ru-RU" sz="8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Знают пословицы, поговорки о хлебе, о труде, о Родине; </a:t>
            </a:r>
            <a:endParaRPr lang="ru-RU" sz="8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Укрепление института семьи, изменение отношения родителей к нравственно – патриотическому воспитанию, как к важному средству формирования личности ребенка.</a:t>
            </a:r>
            <a:endParaRPr lang="ru-RU" sz="8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77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517367"/>
            <a:ext cx="316835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3630951"/>
            <a:ext cx="3168352" cy="2390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30951"/>
            <a:ext cx="3456384" cy="246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3312368" cy="238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715040"/>
          </a:xfrm>
        </p:spPr>
        <p:txBody>
          <a:bodyPr>
            <a:normAutofit/>
          </a:bodyPr>
          <a:lstStyle/>
          <a:p>
            <a:pPr algn="just"/>
            <a:endParaRPr lang="ru-RU" sz="2200" b="1" dirty="0" smtClean="0">
              <a:latin typeface="+mj-lt"/>
              <a:cs typeface="Times New Roman" pitchFamily="18" charset="0"/>
            </a:endParaRPr>
          </a:p>
          <a:p>
            <a:pPr algn="just"/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Социально-личностное развитие дошкольника – процесс формирования отношения ребенка к себе и к окружающему, выработка им социальных мотивов и потребностей, становление его самопознания. Роль педагога – помочь войти в современный мир, сложный и динамичный. Таким образом, социальное развитие ребенка осуществляется под воздействием взрослого, который вводит ребенка в социум. Ребенок сотрудничает с компетентными взрослыми людьми, как член общества он включается в систему  человеческих отношений, где происходит диалог личностей, ценностных установок. Социальная компетентность дошкольника в контексте ФГОС подразумевает в конечном итоге научить ребенка решению социальных проблемных ситуаций и усвоение способов жить среди окружающих людей. </a:t>
            </a:r>
            <a:endParaRPr lang="ru-RU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99592" y="476672"/>
            <a:ext cx="7758604" cy="540060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2200" b="1" dirty="0">
              <a:latin typeface="+mj-lt"/>
              <a:cs typeface="Times New Roman" pitchFamily="18" charset="0"/>
            </a:endParaRPr>
          </a:p>
          <a:p>
            <a:pPr algn="just"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Наши педагоги хорошо понимают, что процветание Родины, уважение к культуре и традициям народа, связь с прошлым, наличие исторической и национальной памяти, непосредственно зависит от воспитания. Также педагоги осознают что воспитывать наших детей нужно на конкретных примерах, исторических событиях. Важны традиции и правила, по которым живет наше сообщество. И в этом на помощь приходит Великолукский краеведческий музей. Занятия с детьми проводится 1 раз в месяц. В начале учебного года совместно планируем цикл музейных занятий и праздников, таких как: «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Бабушкины сказки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«В нашей горнице свет», «Легенды Великих Лук», «Великие Луки город воинской славы».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78647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b="1" dirty="0" smtClean="0">
                <a:latin typeface="+mj-lt"/>
                <a:cs typeface="Times New Roman" pitchFamily="18" charset="0"/>
              </a:rPr>
              <a:t>    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3573016"/>
            <a:ext cx="2952329" cy="243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3645024"/>
            <a:ext cx="3096343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692696"/>
            <a:ext cx="3168352" cy="2443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692696"/>
            <a:ext cx="3248853" cy="230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457" y="845096"/>
            <a:ext cx="3168352" cy="2443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786478"/>
          </a:xfrm>
        </p:spPr>
        <p:txBody>
          <a:bodyPr>
            <a:normAutofit/>
          </a:bodyPr>
          <a:lstStyle/>
          <a:p>
            <a:pPr marL="0" lvl="0" indent="0" algn="r">
              <a:buClr>
                <a:srgbClr val="B31166"/>
              </a:buClr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«Я не боюсь ещё и ещё раз повторять:</a:t>
            </a:r>
            <a:b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забота о здоровье – это важнейший</a:t>
            </a:r>
            <a:b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труд воспитателя. От жизнерадостности, </a:t>
            </a:r>
            <a:b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бодрости детей зависит их духовная жизнь,</a:t>
            </a:r>
            <a:b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мировоззрение, умственное развитие,</a:t>
            </a:r>
            <a:b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прочность знаний, вера в свои силы».</a:t>
            </a:r>
            <a:b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В.А.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Сухомлинский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b="1" dirty="0" smtClean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r">
              <a:buClr>
                <a:srgbClr val="B31166"/>
              </a:buClr>
              <a:buNone/>
            </a:pPr>
            <a:r>
              <a:rPr lang="ru-RU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r>
              <a:rPr lang="ru-RU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дошкольном образовании - технологии, направленные на решение приоритетной задачи современного дошкольного образования-задачи сохранения, поддержания и обогащения здоровья субъектов педагогического процесса в детском саду: детей, педагогов и родителей</a:t>
            </a: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.</a:t>
            </a:r>
          </a:p>
          <a:p>
            <a:pPr algn="r">
              <a:buNone/>
            </a:pPr>
            <a:endParaRPr lang="ru-RU" sz="22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55576" y="476672"/>
            <a:ext cx="7848872" cy="4673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нашем детском саду используются технологии обучения здоровому образу жизни: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B31166"/>
              </a:buClr>
              <a:buSzPct val="80000"/>
              <a:buFont typeface="+mj-lt"/>
              <a:buAutoNum type="arabicPeriod"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Физкультурное занятие.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B31166"/>
              </a:buClr>
              <a:buSzPct val="80000"/>
              <a:buFont typeface="+mj-lt"/>
              <a:buAutoNum type="arabicPeriod"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Проблемно-игровые (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игротренинги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игротерапия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B31166"/>
              </a:buClr>
              <a:buSzPct val="80000"/>
              <a:buFont typeface="+mj-lt"/>
              <a:buAutoNum type="arabicPeriod"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игры.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B31166"/>
              </a:buClr>
              <a:buSzPct val="80000"/>
              <a:buFont typeface="+mj-lt"/>
              <a:buAutoNum type="arabicPeriod"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из серии «Здоровья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342900" lvl="0" indent="-342900" defTabSz="457200">
              <a:spcBef>
                <a:spcPts val="1000"/>
              </a:spcBef>
              <a:buClr>
                <a:srgbClr val="B31166"/>
              </a:buClr>
              <a:buSzPct val="80000"/>
              <a:buFont typeface="+mj-lt"/>
              <a:buAutoNum type="arabicPeriod"/>
            </a:pPr>
            <a:endParaRPr lang="ru-RU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404664"/>
            <a:ext cx="806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changelsk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Релаксация </a:t>
            </a:r>
            <a:r>
              <a:rPr kumimoji="0" lang="ru-RU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angelsk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любом подходящем помещении, в зависимости от состояния детей и целей, педагог определяет интенсивность технологии. Для всех возрастных групп. Можно использовать спокойную классическую музыку (Чайковский, Рахманинов), звуки природы. </a:t>
            </a:r>
            <a:endParaRPr kumimoji="0" lang="ru-RU" sz="22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276872"/>
            <a:ext cx="5364088" cy="402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47664" y="116632"/>
            <a:ext cx="6624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457200">
              <a:spcBef>
                <a:spcPts val="1000"/>
              </a:spcBef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ru-RU" sz="2800" b="1" i="1" dirty="0">
                <a:solidFill>
                  <a:srgbClr val="C00000"/>
                </a:solidFill>
                <a:latin typeface="Century Gothic"/>
              </a:rPr>
              <a:t>Динамическая гимнастика</a:t>
            </a:r>
            <a:r>
              <a:rPr lang="ru-RU" sz="28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 </a:t>
            </a:r>
            <a:r>
              <a:rPr lang="ru-RU" sz="2800" i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– 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после дневного сна, 5-10 мин</a:t>
            </a: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 t="7110"/>
          <a:stretch/>
        </p:blipFill>
        <p:spPr>
          <a:xfrm>
            <a:off x="1043608" y="1628800"/>
            <a:ext cx="6552727" cy="452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55576" y="476672"/>
            <a:ext cx="78488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</a:t>
            </a:r>
            <a:r>
              <a:rPr kumimoji="0" lang="ru-RU" sz="22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маловажное значение в социально- личностном развитии детей дошкольников имеют встречи с природой. В нашем детском саду стали традицией экскурсии в лес, парк. Проведение различных праздников, встреч, походов.</a:t>
            </a:r>
            <a:endParaRPr lang="ru-RU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3447">
            <a:off x="480910" y="2596070"/>
            <a:ext cx="3485208" cy="263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6687">
            <a:off x="5483749" y="2653731"/>
            <a:ext cx="3330873" cy="2678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446" y="4153118"/>
            <a:ext cx="2232248" cy="2244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46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78647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b="1" dirty="0" smtClean="0">
                <a:latin typeface="+mj-lt"/>
                <a:cs typeface="Times New Roman" pitchFamily="18" charset="0"/>
              </a:rPr>
              <a:t>        </a:t>
            </a:r>
          </a:p>
          <a:p>
            <a:pPr algn="just">
              <a:buNone/>
            </a:pPr>
            <a:endParaRPr lang="ru-RU" sz="2200" b="1" dirty="0" smtClean="0">
              <a:latin typeface="+mj-lt"/>
              <a:cs typeface="Times New Roman" pitchFamily="18" charset="0"/>
            </a:endParaRPr>
          </a:p>
          <a:p>
            <a:pPr algn="just">
              <a:buNone/>
            </a:pPr>
            <a:endParaRPr lang="ru-RU" sz="2200" b="1" dirty="0" smtClean="0">
              <a:latin typeface="+mj-lt"/>
              <a:cs typeface="Times New Roman" pitchFamily="18" charset="0"/>
            </a:endParaRPr>
          </a:p>
          <a:p>
            <a:pPr algn="just">
              <a:buNone/>
            </a:pPr>
            <a:endParaRPr lang="ru-RU" sz="2200" b="1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257" y="2967335"/>
            <a:ext cx="84594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7150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окружение нашего учреждения очень богато:</a:t>
            </a:r>
          </a:p>
          <a:p>
            <a:pPr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Великолукский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раматический театр </a:t>
            </a:r>
          </a:p>
          <a:p>
            <a:pPr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Кинотеатр «Родина»</a:t>
            </a:r>
          </a:p>
          <a:p>
            <a:pPr>
              <a:buFont typeface="Wingdings" pitchFamily="2" charset="2"/>
              <a:buChar char="ü"/>
            </a:pP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МБУК "Краеведческий музей города Великие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Луки«</a:t>
            </a:r>
          </a:p>
          <a:p>
            <a:pPr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Культурно-историческая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«Вече» (Библиотека-филиал №1)	</a:t>
            </a:r>
          </a:p>
          <a:p>
            <a:pPr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 детского  творчества»</a:t>
            </a:r>
          </a:p>
          <a:p>
            <a:pPr>
              <a:buFont typeface="Wingdings" pitchFamily="2" charset="2"/>
              <a:buChar char="ü"/>
            </a:pP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Великолукская Епархия</a:t>
            </a:r>
          </a:p>
          <a:p>
            <a:pPr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Собор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Вознесения Господня</a:t>
            </a:r>
            <a:endParaRPr lang="ru-RU" sz="2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эстетического воспитания, городская филармония</a:t>
            </a:r>
          </a:p>
          <a:p>
            <a:pPr>
              <a:buFont typeface="Wingdings" pitchFamily="2" charset="2"/>
              <a:buChar char="ü"/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школа №1 имени М.П. Мусоргского,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МОУДОД</a:t>
            </a:r>
          </a:p>
          <a:p>
            <a:pPr>
              <a:buFont typeface="Wingdings" pitchFamily="2" charset="2"/>
              <a:buChar char="ü"/>
            </a:pP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«Детская художественная школа» им. А.А. Большакова</a:t>
            </a:r>
          </a:p>
          <a:p>
            <a:pPr algn="just">
              <a:buFont typeface="Wingdings" pitchFamily="2" charset="2"/>
              <a:buChar char="ü"/>
            </a:pPr>
            <a:endParaRPr lang="ru-RU" sz="2200" b="1" dirty="0" smtClean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715040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    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в жизни ребенка - явление в современном мире не редкое. Замечательно, если дети с родителями не только идут в профессиональный театр, но и когда самодеятельный детский театр входит в повседневную жизнь ребенка, посещающего дошкольное учреждение. А для того, чтобы он смог сыграть роль своего персонажа ему необходим  наглядный пример, опыт. Через образы дети знакомятся с окружающим миром, учатся думать, анализировать, грамотно и выразительно говорить, преодолевать робость, застенчивость.  Поэтому педагогический коллектив нашего учреждения решил организовать сотрудничество с тремя  театрами: театром кукол под руководством А.Ю….., драматическим и театральной группой Конфетти. Проводились экскурсии в гримерную драматического театра, родителям предлагали посетить детские спектакли драматического театра  Определяясь с выбором театров педагоги  руководствовались психологическими особенностями детей и воспитательным значением театрального искусства для наших воспитанников.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71504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b="1" dirty="0" smtClean="0">
                <a:latin typeface="+mj-lt"/>
                <a:cs typeface="Times New Roman" pitchFamily="18" charset="0"/>
              </a:rPr>
              <a:t>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32" y="404664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00042"/>
            <a:ext cx="3035829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33" y="3429000"/>
            <a:ext cx="311951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28" y="3645024"/>
            <a:ext cx="2843598" cy="2132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9293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b="1" dirty="0" smtClean="0">
                <a:latin typeface="+mj-lt"/>
                <a:cs typeface="Times New Roman" pitchFamily="18" charset="0"/>
              </a:rPr>
              <a:t>    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дети живут в век научно-технического прогресса, и время, которое раньше тратилось на чтение книг, идет на просмотр телевизора, компьютерные игры. Но никакие достижения современной техники не дадут ребенку ощущения радости и нравственного обновления, как общение с интересной книгой. Тысяча литературных произведений хранит в себе непреклонные человеческие нравственные ценности, они открывают маленьким читателям правду о мире, о взаимоотношениях среди людей.  Поэтому наши педагоги   считают необходимым приобщать детей к подлинной литературе с ранних лет. И для этого мы организовали посещение детской библиотеки с детьми  старшей и подготовительной к школе группы. Занятия проводят специалисты библиотеки 1 раз в месяц, знакомя детей с писателями, их произведениями. Наши воспитанники участвуют в литературных викторинах, тематических праздниках.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92935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b="1" dirty="0" smtClean="0">
                <a:latin typeface="+mj-lt"/>
                <a:cs typeface="Times New Roman" pitchFamily="18" charset="0"/>
              </a:rPr>
              <a:t>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83622"/>
            <a:ext cx="3414529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64704"/>
            <a:ext cx="336245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42" y="3875965"/>
            <a:ext cx="331236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75965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78647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b="1" dirty="0" smtClean="0">
                <a:latin typeface="+mj-lt"/>
                <a:cs typeface="Times New Roman" pitchFamily="18" charset="0"/>
              </a:rPr>
              <a:t>    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многих лет наше учреждение сотрудничает с учреждением дополнительного образования «Центр технического  творчества». На базе центра технического творчества  проводятся различные конкурсы, работает выездная лаборатория безопасности. Наши дети и педагоги являются победителями различных конкурсов.</a:t>
            </a:r>
          </a:p>
          <a:p>
            <a:pPr algn="just">
              <a:buNone/>
            </a:pPr>
            <a:endParaRPr lang="ru-RU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ru-RU" sz="2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810" y="3099223"/>
            <a:ext cx="2592288" cy="36431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278" y="2493993"/>
            <a:ext cx="2501920" cy="3527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655" y="3334257"/>
            <a:ext cx="2400010" cy="3362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3" y="2523266"/>
            <a:ext cx="2277990" cy="33623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истратор\Desktop\фон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578647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b="1" dirty="0" smtClean="0">
                <a:latin typeface="+mj-lt"/>
                <a:cs typeface="Times New Roman" pitchFamily="18" charset="0"/>
              </a:rPr>
              <a:t>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93077"/>
            <a:ext cx="3734074" cy="2488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112" y="643786"/>
            <a:ext cx="3718806" cy="2467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3393281"/>
            <a:ext cx="3734074" cy="2736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1198</TotalTime>
  <Words>934</Words>
  <Application>Microsoft Office PowerPoint</Application>
  <PresentationFormat>Экран (4:3)</PresentationFormat>
  <Paragraphs>64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Archangelsk</vt:lpstr>
      <vt:lpstr>Arial</vt:lpstr>
      <vt:lpstr>Arial Black</vt:lpstr>
      <vt:lpstr>Calibri</vt:lpstr>
      <vt:lpstr>Century Gothic</vt:lpstr>
      <vt:lpstr>Times New Roman</vt:lpstr>
      <vt:lpstr>Trebuchet MS</vt:lpstr>
      <vt:lpstr>Wingdings</vt:lpstr>
      <vt:lpstr>Wingdings 3</vt:lpstr>
      <vt:lpstr>Аспект</vt:lpstr>
      <vt:lpstr>Развитие у детей  социально-личностных качеств                      МБДОУ Детский сад №19  г. Великие Луки         Псковская область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у детей  социально-личностных качеств                      МБ ДОУ «Детский сад №145»       г Новокузнецк                   Кемеровская область</dc:title>
  <dc:creator>Дмитрий Каленюк</dc:creator>
  <cp:lastModifiedBy>Пользователь</cp:lastModifiedBy>
  <cp:revision>134</cp:revision>
  <dcterms:created xsi:type="dcterms:W3CDTF">2019-02-12T03:06:25Z</dcterms:created>
  <dcterms:modified xsi:type="dcterms:W3CDTF">2022-01-25T11:10:00Z</dcterms:modified>
</cp:coreProperties>
</file>