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2" autoAdjust="0"/>
    <p:restoredTop sz="94660"/>
  </p:normalViewPr>
  <p:slideViewPr>
    <p:cSldViewPr>
      <p:cViewPr>
        <p:scale>
          <a:sx n="70" d="100"/>
          <a:sy n="70" d="100"/>
        </p:scale>
        <p:origin x="-198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5E3AD-9AAC-4105-BAB5-1BB977733F69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06DA1-25A1-4BDA-8860-AFE0EC933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06DA1-25A1-4BDA-8860-AFE0EC9339D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06DA1-25A1-4BDA-8860-AFE0EC9339D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06DA1-25A1-4BDA-8860-AFE0EC9339D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06DA1-25A1-4BDA-8860-AFE0EC9339D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Картинки по запросу геомет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29000" y="1143000"/>
            <a:ext cx="6858000" cy="4572000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4" name="Picture 6" descr="Картинки по запросу геомет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43001" y="1143001"/>
            <a:ext cx="6858002" cy="457200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572000" y="8572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Текстовые </a:t>
            </a:r>
          </a:p>
          <a:p>
            <a:pPr algn="ctr"/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2285992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285728"/>
            <a:ext cx="232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«Б», Е.Е. Деревянко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6165304"/>
            <a:ext cx="2267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«СОШ имени</a:t>
            </a:r>
            <a:endParaRPr lang="ru-RU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героев Свири №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3»</a:t>
            </a:r>
            <a:endParaRPr lang="ru-RU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285860"/>
            <a:ext cx="2338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Е. Е. Деревянко, 7 «Б»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1714488"/>
            <a:ext cx="237500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Текстовые </a:t>
            </a:r>
          </a:p>
          <a:p>
            <a:pPr algn="ctr"/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endParaRPr lang="ru-RU" dirty="0"/>
          </a:p>
        </p:txBody>
      </p:sp>
      <p:pic>
        <p:nvPicPr>
          <p:cNvPr id="14" name="Picture 10" descr="Картинки по запросу лодейное поле 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7736" y="3506515"/>
            <a:ext cx="1152965" cy="134506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14348" y="2714620"/>
            <a:ext cx="3071834" cy="78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Образовательное Учреждение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Школа №3 Имени Героев Свири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4295838-An-illustration-of-small-row-boat-Stock-Illustration-boat-cartoon-rowbo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2000240"/>
            <a:ext cx="1266820" cy="917957"/>
          </a:xfrm>
          <a:prstGeom prst="rect">
            <a:avLst/>
          </a:prstGeom>
        </p:spPr>
      </p:pic>
      <p:pic>
        <p:nvPicPr>
          <p:cNvPr id="10" name="Содержимое 9" descr="litsovet.ru.gif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755576" y="4500706"/>
            <a:ext cx="1143008" cy="1010100"/>
          </a:xfr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41760" y="419083"/>
            <a:ext cx="392681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4.3. Туристы проплыли на плоту 48 км за 16 ч. Обратно они вернулись на моторной лодке , собственная скорость которой 15 км/ч . Сколько времени затратили туристы на обратный путь 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4.4.Расстояние между двумя населенными пунктами по реке равно 60 км . Это расстояние лодка проплывает по течению реки за 2 ч , а против течения - за 3 ч. Найдите собственную скорость лодки и скорость течения реки.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4.5. Теплоход проходит по течению реки до пункта назначения 459 км и после стоянки возвращается в пункт отправления . Найдите скорость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течения,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скорость теплохода в неподвижной воде равна 22 км/ч , стоянка длится 10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часов,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пункт отправления теплоход возвращается через 54 часов после отплытия из него.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596" y="4071942"/>
            <a:ext cx="2643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Решением этой задачи будет таблица.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643438" y="785794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Пропорция — это равенство двух отношений. С помощью букв пропорцию записывают так: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a:b = c:d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cd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Читают: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относится 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относится 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или «отношение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равно отношению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Числа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называют крайними членами пропорции, числа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— средними членами пропорции.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Произведение крайних членов пропорции равно произведению ее средних членов.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a:b = c:d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cd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Пропорции используются для решения некоторых задач. В частности,  пропорции существенно облегчают решение задач на проценты.  Позже мы рассмотрим также решение задач с помощью пропорций.</a:t>
            </a:r>
          </a:p>
          <a:p>
            <a:pPr>
              <a:buNone/>
            </a:pPr>
            <a:endParaRPr lang="ru-RU" sz="14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Задачи.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860032" y="4544091"/>
            <a:ext cx="39454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/>
              <a:t>5.1. В нашем классе 24 девочки и 16 мальчиков. Сколько % мальчиков в классе?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4" name="rectole00000000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10931594"/>
              </p:ext>
            </p:extLst>
          </p:nvPr>
        </p:nvGraphicFramePr>
        <p:xfrm>
          <a:off x="5575439" y="5209033"/>
          <a:ext cx="2514600" cy="1438275"/>
        </p:xfrm>
        <a:graphic>
          <a:graphicData uri="http://schemas.openxmlformats.org/presentationml/2006/ole">
            <p:oleObj spid="_x0000_s25617" name="Изображение" r:id="rId6" imgW="0" imgH="0" progId="StaticMetafile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714876" y="357166"/>
            <a:ext cx="2317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§5 Задачи на пропорции. 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05446" y="658100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206710_палитра-щетка-вектора-работу-краской-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4" y="5538349"/>
            <a:ext cx="1071574" cy="1071574"/>
          </a:xfrm>
          <a:prstGeom prst="rect">
            <a:avLst/>
          </a:prstGeom>
        </p:spPr>
      </p:pic>
      <p:pic>
        <p:nvPicPr>
          <p:cNvPr id="12" name="Содержимое 11" descr="cooking_mama-1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3961368"/>
            <a:ext cx="670223" cy="1214446"/>
          </a:xfrm>
        </p:spPr>
      </p:pic>
      <p:pic>
        <p:nvPicPr>
          <p:cNvPr id="6" name="Содержимое 5" descr="74617670_large_73055509_spasibo_receptf.gif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/>
          <a:srcRect b="18494"/>
          <a:stretch/>
        </p:blipFill>
        <p:spPr>
          <a:xfrm>
            <a:off x="3286114" y="1831857"/>
            <a:ext cx="928694" cy="944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41762" y="447316"/>
            <a:ext cx="39290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5.2. Для приготовления творожной запеканки( на 8 порций) требуется: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Творог 5%- 800г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Яйцо куриное 2 шт.-110г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Манная крупа 8 ст. ложек -200г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Сахарный песок 8 ст. ложек- 200г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Сколько нашему повару Елене Ивановне нужно приобрести продуктов и какова будет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стоимость, если нужно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накормить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творожной запеканкой весь наш 7б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классе 29 человек)?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8646" y="3517437"/>
            <a:ext cx="394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5.4. Мама купила 2 кг яблок за 140 рублей. Сколько кг яблок она сможет купить за 490 рублей?</a:t>
            </a: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41760" y="2801982"/>
            <a:ext cx="394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5.3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3 пачки чипсов стоят 45 рублей. Сколько будет стоить 2 корзины чипсов, если в одну корзину помещается 23 упаковки?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646" y="5201795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5.5. Гуашь содержащая 6 цветов стоит 100 рублей. Сколько будет стоить гуашь, содержащая 18 цветов?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5784CA51-653B-419E-A8BE-CECE2411D1E2}"/>
              </a:ext>
            </a:extLst>
          </p:cNvPr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F25BC2C-9965-48E7-889A-31D71877615B}"/>
              </a:ext>
            </a:extLst>
          </p:cNvPr>
          <p:cNvSpPr/>
          <p:nvPr/>
        </p:nvSpPr>
        <p:spPr>
          <a:xfrm>
            <a:off x="4664938" y="283645"/>
            <a:ext cx="2299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§6 Задачи на проценты. </a:t>
            </a:r>
            <a:endParaRPr lang="ru-RU" sz="1400" dirty="0"/>
          </a:p>
        </p:txBody>
      </p:sp>
      <p:sp>
        <p:nvSpPr>
          <p:cNvPr id="21" name="Содержимое 15">
            <a:extLst>
              <a:ext uri="{FF2B5EF4-FFF2-40B4-BE49-F238E27FC236}">
                <a16:creationId xmlns:a16="http://schemas.microsoft.com/office/drawing/2014/main" xmlns="" id="{54F71BC5-659B-4B5B-9BEE-FCF807EA4341}"/>
              </a:ext>
            </a:extLst>
          </p:cNvPr>
          <p:cNvSpPr txBox="1">
            <a:spLocks/>
          </p:cNvSpPr>
          <p:nvPr/>
        </p:nvSpPr>
        <p:spPr>
          <a:xfrm>
            <a:off x="4873149" y="591422"/>
            <a:ext cx="3929091" cy="6065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Все в быту сталкиваются с этим понятием «процент» и используют его. Даже не изучая никакой теории, мы понимаем, что  50% — это половина чего-то, 10% — это десятая часть чего-то, 100% — это  полностью это «что-то». Вспомним, что: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1%  – это  одна сотая часть, записывается  как  1/100.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2%  – это  две сотых, записывается  как  2/100.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Значит 56% – это  пятьдесят шесть сотых и так любой процент.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Например, 10% это 10/100 = 0,1 от какой-либо величины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Если выразить в долевом отношении 25% от килограмма конфет, то это будет одна четверть от килограмма. Части (доли) могут быть представлены не только в виде обыкновенной дроби, но и в виде десятичной, например:  0,25;  0,6; 0,05; 0,56.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Что такое дробь  (часть) от числа? Когда мы говорим: «одна четверть от х»  — это значит, что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«2% от 60 минут» означает, что</a:t>
            </a:r>
          </a:p>
          <a:p>
            <a:pPr>
              <a:buNone/>
            </a:pPr>
            <a:endParaRPr lang="ru-RU" sz="14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706EF6-527F-47F6-A570-57718209A1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042631"/>
            <a:ext cx="2448272" cy="13319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2F4E7EA-7692-48E3-9422-6900C40DCA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5764171"/>
            <a:ext cx="2448272" cy="4179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45D18E8-6B3C-4D0C-B979-15B2FBDABC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1568" y="6420466"/>
            <a:ext cx="1632769" cy="37891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A7423BD-DD27-4E03-8105-A51790046ECA}"/>
              </a:ext>
            </a:extLst>
          </p:cNvPr>
          <p:cNvSpPr txBox="1"/>
          <p:nvPr/>
        </p:nvSpPr>
        <p:spPr>
          <a:xfrm>
            <a:off x="8802240" y="658100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521D187A-EECC-4116-9875-E3B3C3367112}"/>
              </a:ext>
            </a:extLst>
          </p:cNvPr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325F9A-C664-411B-9FD4-A7F62CC83DB5}"/>
              </a:ext>
            </a:extLst>
          </p:cNvPr>
          <p:cNvSpPr txBox="1"/>
          <p:nvPr/>
        </p:nvSpPr>
        <p:spPr>
          <a:xfrm>
            <a:off x="4714876" y="42860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>
                <a:solidFill>
                  <a:srgbClr val="C00000"/>
                </a:solidFill>
              </a:rPr>
              <a:t>Ответы.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AC795B-B5D7-4753-94EA-C45A41CDD847}"/>
              </a:ext>
            </a:extLst>
          </p:cNvPr>
          <p:cNvSpPr txBox="1"/>
          <p:nvPr/>
        </p:nvSpPr>
        <p:spPr>
          <a:xfrm>
            <a:off x="4714876" y="842299"/>
            <a:ext cx="4543552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§ 1</a:t>
            </a:r>
          </a:p>
          <a:p>
            <a:pPr marL="228600" indent="-22860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40 мин;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1.2.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 ч. ;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1.3.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Макар;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1.4.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 мин.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1.5.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2ч 13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мин.</a:t>
            </a:r>
          </a:p>
          <a:p>
            <a:pPr marL="228600" indent="-2286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§2</a:t>
            </a:r>
          </a:p>
          <a:p>
            <a:pPr marL="228600" indent="-22860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 домохозяек</a:t>
            </a:r>
            <a:r>
              <a:rPr lang="ru-RU" sz="1200" dirty="0" smtClean="0"/>
              <a:t>; </a:t>
            </a:r>
            <a:r>
              <a:rPr lang="ru-RU" sz="1200" b="1" dirty="0" smtClean="0"/>
              <a:t>2.2</a:t>
            </a:r>
            <a:r>
              <a:rPr lang="ru-RU" sz="1200" dirty="0" smtClean="0"/>
              <a:t>.9 </a:t>
            </a:r>
            <a:r>
              <a:rPr lang="ru-RU" sz="1200" dirty="0"/>
              <a:t>бул;</a:t>
            </a:r>
            <a:r>
              <a:rPr lang="ru-RU" sz="1200" b="1" dirty="0"/>
              <a:t>2.3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15:40=3:9</a:t>
            </a:r>
            <a:r>
              <a:rPr lang="ru-RU" sz="1200" dirty="0"/>
              <a:t>;</a:t>
            </a:r>
          </a:p>
          <a:p>
            <a:pPr marL="228600" indent="-228600"/>
            <a:r>
              <a:rPr lang="ru-RU" sz="1200" dirty="0"/>
              <a:t> </a:t>
            </a:r>
            <a:r>
              <a:rPr lang="ru-RU" sz="1200" b="1" dirty="0"/>
              <a:t>2.4.</a:t>
            </a:r>
            <a:r>
              <a:rPr lang="ru-RU" sz="1200" dirty="0"/>
              <a:t> 9:29;20:29; </a:t>
            </a:r>
            <a:r>
              <a:rPr lang="ru-RU" sz="1200" b="1" dirty="0"/>
              <a:t>2.5. </a:t>
            </a:r>
            <a:r>
              <a:rPr lang="ru-RU" sz="1200" dirty="0"/>
              <a:t>25кг сахара, 15кг вишни.; </a:t>
            </a:r>
          </a:p>
          <a:p>
            <a:pPr marL="228600" indent="-228600"/>
            <a:r>
              <a:rPr lang="ru-RU" sz="1200" b="1" dirty="0"/>
              <a:t>2.6. </a:t>
            </a:r>
            <a:r>
              <a:rPr lang="ru-RU" sz="1200" dirty="0"/>
              <a:t>Мужчины – 240 чел; Женщины – 160 чел; Дети – 160 чел.; </a:t>
            </a:r>
          </a:p>
          <a:p>
            <a:pPr marL="228600" indent="-228600"/>
            <a:r>
              <a:rPr lang="ru-RU" sz="1200" b="1" dirty="0"/>
              <a:t>2.7. </a:t>
            </a:r>
            <a:r>
              <a:rPr lang="ru-RU" sz="1200" b="1" dirty="0" smtClean="0"/>
              <a:t> </a:t>
            </a:r>
            <a:r>
              <a:rPr lang="ru-RU" sz="1200" dirty="0"/>
              <a:t>Сахар – 8 кг; Вода – 8 </a:t>
            </a:r>
            <a:r>
              <a:rPr lang="ru-RU" sz="1200" dirty="0" smtClean="0"/>
              <a:t>кг.; </a:t>
            </a:r>
            <a:r>
              <a:rPr lang="ru-RU" sz="1200" b="1" dirty="0" smtClean="0"/>
              <a:t>2.8</a:t>
            </a:r>
            <a:r>
              <a:rPr lang="ru-RU" sz="1200" dirty="0"/>
              <a:t>; </a:t>
            </a:r>
            <a:r>
              <a:rPr lang="ru-RU" sz="1200" dirty="0" smtClean="0"/>
              <a:t> </a:t>
            </a:r>
            <a:r>
              <a:rPr lang="ru-RU" sz="1200" dirty="0"/>
              <a:t>служащих на 3 </a:t>
            </a:r>
            <a:r>
              <a:rPr lang="ru-RU" sz="1200" dirty="0" smtClean="0"/>
              <a:t>человека</a:t>
            </a:r>
          </a:p>
          <a:p>
            <a:pPr marL="228600" indent="-228600"/>
            <a:r>
              <a:rPr lang="ru-RU" sz="1200" dirty="0" smtClean="0"/>
              <a:t> больше;</a:t>
            </a:r>
          </a:p>
          <a:p>
            <a:pPr marL="228600" indent="-22860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§3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3.1.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через 1 ч.;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3.2.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11 км;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3.3.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1ч 21 мин.;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3.4.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480 км;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3.5.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112км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§4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4.1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ч 45 мин;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ru-RU" sz="1200" dirty="0">
                <a:solidFill>
                  <a:prstClr val="black"/>
                </a:solidFill>
              </a:rPr>
              <a:t>11км/ч 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4.3.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км/ч;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4.4.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25км/ч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км/ч; 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4.5.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самостоятельно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5.1.</a:t>
            </a:r>
            <a:r>
              <a:rPr lang="ru-RU" sz="1200" dirty="0"/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20%;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5.2.</a:t>
            </a:r>
            <a:r>
              <a:rPr lang="ru-RU" sz="1200" dirty="0"/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849руб.18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коп;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5.3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690р;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5.4.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7 кг;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5.5.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300р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§6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6.1.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51,9%;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6.2.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79,3%-носят, а 20,7%- не носят;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6.3.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50% - сосна, 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34% - ель, 16% - береза;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b="1" dirty="0"/>
              <a:t> </a:t>
            </a:r>
            <a:endParaRPr lang="ru-RU" sz="1200" dirty="0"/>
          </a:p>
          <a:p>
            <a:pPr marL="228600" indent="-228600"/>
            <a:endParaRPr lang="ru-RU" sz="1200" dirty="0"/>
          </a:p>
          <a:p>
            <a:pPr marL="228600" indent="-228600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ru-RU" sz="1200" dirty="0"/>
          </a:p>
          <a:p>
            <a:pPr marL="228600" indent="-228600"/>
            <a:endParaRPr lang="ru-RU" sz="1200" dirty="0"/>
          </a:p>
          <a:p>
            <a:pPr marL="228600" indent="-228600"/>
            <a:r>
              <a:rPr lang="ru-RU" sz="1200" dirty="0"/>
              <a:t> </a:t>
            </a:r>
          </a:p>
          <a:p>
            <a:endParaRPr lang="ru-RU" sz="1200" dirty="0"/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E522F6-1A9B-4685-BAAE-8E72FFE8F72E}"/>
              </a:ext>
            </a:extLst>
          </p:cNvPr>
          <p:cNvSpPr txBox="1"/>
          <p:nvPr/>
        </p:nvSpPr>
        <p:spPr>
          <a:xfrm>
            <a:off x="8802240" y="658100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F6A33A4-1426-4D18-88A5-99F68274CACE}"/>
              </a:ext>
            </a:extLst>
          </p:cNvPr>
          <p:cNvSpPr txBox="1"/>
          <p:nvPr/>
        </p:nvSpPr>
        <p:spPr>
          <a:xfrm>
            <a:off x="0" y="653020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2A3F3D6-15FC-4C8A-8E71-9D40960B75BF}"/>
              </a:ext>
            </a:extLst>
          </p:cNvPr>
          <p:cNvSpPr/>
          <p:nvPr/>
        </p:nvSpPr>
        <p:spPr>
          <a:xfrm>
            <a:off x="169277" y="205532"/>
            <a:ext cx="805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Задачи.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B836704B-B507-431B-9AD3-38C481F96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554" y="582383"/>
            <a:ext cx="31255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классе была контрольная работа по математике. Арина, Варя, Коля , Маша и Карина написали ее на отлично. Девять человек написали хорошо. Сколько процентов троечников в нашем классе?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DEF88924-23F3-4500-9BFA-B6A700BC9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695427"/>
            <a:ext cx="27363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ученики нашей школы должны обязаны ходить на занятия в школьной форме. Но некоторые ученики нашего класса: Егор, Даниил, Олег, Полина и Павел не всегда носят форму. Сколько % класса подчиняются Уставу школы, а сколько нет?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CF8C91C-9275-4729-99D9-FB30E5FE5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8787" y="582383"/>
            <a:ext cx="792088" cy="11211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AA1A701-72BD-49B7-AD6E-631143889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108" y="1694166"/>
            <a:ext cx="1136649" cy="1474802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80E721BD-AE70-479B-867A-D4E0E1A34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554" y="3341320"/>
            <a:ext cx="281412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нашей школы посещают организацию «Школьное лесничество». Они собрали для лесопитомника 6кг ели, сосны и карельской березы. Семена сосны составили 3 кг, ели 2 кг и березы 1кг. Найдите процентное отношение семян каждого дерева.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82C7C8D-8599-4331-9824-0319348EE3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190690">
            <a:off x="2895298" y="3313470"/>
            <a:ext cx="1679090" cy="10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480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1471594" cy="928694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ОГЛАВЛЕНИЕ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Предисловие……………………………………….…….3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§1.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Задачи на совместную работу……………………...4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§2.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Задачи на части……………………………………...8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§3.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Задачи на движение………………………………..11</a:t>
            </a:r>
            <a:endParaRPr lang="ru-RU" sz="1200" b="1" dirty="0"/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§4.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Задачи на движение по воде………………………15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§5.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Задачи на пропорции………………………………17</a:t>
            </a:r>
          </a:p>
          <a:p>
            <a:pPr lvl="0">
              <a:buNone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§6.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 на проценты………………………..………19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Ответы……………………………………………….....21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" spc="300" dirty="0">
                <a:latin typeface="Times New Roman" pitchFamily="18" charset="0"/>
                <a:cs typeface="Times New Roman" pitchFamily="18" charset="0"/>
              </a:rPr>
              <a:t>Учебное издание</a:t>
            </a:r>
          </a:p>
          <a:p>
            <a:pPr algn="ctr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Деревянко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Екатерина Евгеньевна </a:t>
            </a:r>
          </a:p>
          <a:p>
            <a:pPr algn="ctr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7б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класс</a:t>
            </a:r>
          </a:p>
          <a:p>
            <a:pPr algn="ctr">
              <a:buNone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ТЕКСТОВЫЕ ЗАДАЧИ</a:t>
            </a:r>
          </a:p>
          <a:p>
            <a:pPr algn="ctr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 класс</a:t>
            </a:r>
          </a:p>
          <a:p>
            <a:pPr algn="ctr">
              <a:buNone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ЗАДАЧНИК</a:t>
            </a:r>
          </a:p>
          <a:p>
            <a:pPr algn="ctr">
              <a:buNone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Для общеобразовательных учреждений</a:t>
            </a:r>
          </a:p>
          <a:p>
            <a:pPr algn="ctr">
              <a:buNone/>
            </a:pP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Редактор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Е.Е.Деревянко</a:t>
            </a:r>
          </a:p>
          <a:p>
            <a:pPr algn="ctr"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Оформление и художественное редактирование: 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В.С.Лупашку</a:t>
            </a:r>
          </a:p>
          <a:p>
            <a:pPr algn="ctr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Г.Лодейное поле</a:t>
            </a:r>
          </a:p>
          <a:p>
            <a:pPr algn="ctr"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Школа №3 имени героев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Свири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4" y="1643050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1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ЗАДАЧНИК</a:t>
            </a:r>
          </a:p>
          <a:p>
            <a:pPr algn="ctr">
              <a:buNone/>
            </a:pP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учащихся общеобразовательных учреждений </a:t>
            </a:r>
          </a:p>
          <a:p>
            <a:pPr>
              <a:buNone/>
            </a:pPr>
            <a:r>
              <a:rPr lang="ru-RU" sz="1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428604"/>
            <a:ext cx="31513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Текстовые </a:t>
            </a:r>
          </a:p>
          <a:p>
            <a:pPr algn="ctr"/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286380" y="3500438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357842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72396" y="5286388"/>
            <a:ext cx="97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1-е издание</a:t>
            </a:r>
          </a:p>
        </p:txBody>
      </p:sp>
      <p:pic>
        <p:nvPicPr>
          <p:cNvPr id="20" name="Содержимое 19" descr="EJMJg5s3oZ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038600" cy="2726055"/>
          </a:xfrm>
        </p:spPr>
      </p:pic>
      <p:sp>
        <p:nvSpPr>
          <p:cNvPr id="8" name="TextBox 7"/>
          <p:cNvSpPr txBox="1"/>
          <p:nvPr/>
        </p:nvSpPr>
        <p:spPr>
          <a:xfrm>
            <a:off x="5572132" y="3929066"/>
            <a:ext cx="2815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 редакцией Е.Е.Деревянко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5074" y="4357694"/>
            <a:ext cx="22929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Рекомендовано</a:t>
            </a:r>
          </a:p>
          <a:p>
            <a:pPr algn="r"/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Учителем математики</a:t>
            </a:r>
          </a:p>
          <a:p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Е.Е.Деревянко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5286380" y="500042"/>
            <a:ext cx="38576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72132" y="5857892"/>
            <a:ext cx="14029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Лодейное Поле 2016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algn="ctr"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7б класс и учитель математики Деревянко Екатерина Евгеньевна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В данном задачнике предложены текстовые задачи: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-на совместную работу,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- на части,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движение,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- на движение по воде,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- на пропорции.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357694"/>
            <a:ext cx="4052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Текстовые задачи. 7 класс.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1 ч. Задачник для учащихся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Общеобразовательных учреждений/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Е.Е.Деревянко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ред. Е.Е.Деревянко.-1-е издание., - В.С.Лупашку,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Н.Н.Еремеев,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И.А.Фирсукова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2016.- 20 с.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5857892"/>
            <a:ext cx="1457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©Оформление.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В.С.Лупашку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Н.Н.Еремеев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Все права защищены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7884" y="714356"/>
            <a:ext cx="150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Предисловие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857752" y="1071546"/>
            <a:ext cx="35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58280" y="6581001"/>
            <a:ext cx="285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2471726" cy="1225536"/>
          </a:xfrm>
        </p:spPr>
        <p:txBody>
          <a:bodyPr>
            <a:normAutofit/>
          </a:bodyPr>
          <a:lstStyle/>
          <a:p>
            <a:r>
              <a:rPr lang="ru-RU" sz="14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§1 Задачи на совместную работу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endParaRPr lang="ru-RU" sz="1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53863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Задачи на совместную работу чаще всего начинаются с того, что всю работу  принимаем за единицу. </a:t>
            </a:r>
            <a:r>
              <a:rPr lang="ru-RU" sz="12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найти объем работы, надо производительность труда умножить на время работы</a:t>
            </a:r>
            <a:r>
              <a:rPr lang="ru-RU" sz="1200" i="1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Соответственно, чтобы найти производительность труда (часть работы, выполненную за определенную единицу времени),надо объем работы разделить на время работы: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99354" y="482341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Примем всю работу за 1.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fontAlgn="base"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Чтобы найти производительность труда второго рабочего, из производительности труда совместной работы вычтем производительность труда первого рабочего:</a:t>
            </a:r>
          </a:p>
          <a:p>
            <a:pPr fontAlgn="base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  </a:t>
            </a:r>
          </a:p>
          <a:p>
            <a:pPr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Такую часть работы в 1 час выполняет второй рабочий. Зная производительность труда второго рабочего и объем работы, можем найти время, за которое он может выполнить работу самостоятельно. Чтобы найти время работы, надо объем работы разделить на производительность труда: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ормула производительност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783" y="2843207"/>
            <a:ext cx="2500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675831"/>
            <a:ext cx="4000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Пример: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 Двое рабочих, работая вместе, выполняют некоторую работу за 6 часов. Один из них, работая самостоятельно, может выполнить эту работу за 15 часов. За сколько часов может выполнить эту работу другой рабочий? </a:t>
            </a:r>
            <a:endParaRPr kumimoji="0" lang="ru-RU" sz="1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5143512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Решение задач на совместную работу упрощается, </a:t>
            </a:r>
            <a:endParaRPr kumimoji="0" lang="en-US" sz="1200" b="0" i="1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Meiryo" pitchFamily="34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если условие  оформить в виде таблицы.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ovmestnajarabota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5128" y="1068157"/>
            <a:ext cx="2505075" cy="100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\[1)\frac{{{1^{\backslash 5}}}}{6} - {\frac{1}{{15}}^{\backslash 2}} = \frac{{5 - 2}}{{30}} = \frac{3}{{30}} = \frac{1}{{10}}\]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8316" y="2857496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\[2)1:\frac{1}{{10}} = 1 \cdot \frac{{10}}{1} = 10\]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786322"/>
            <a:ext cx="16192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32704" y="5176628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Значит, второй рабочий, работая отдельно, может выполнить работу за 10 часов.</a:t>
            </a:r>
            <a:endParaRPr kumimoji="0" lang="ru-RU" sz="1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Meiryo" pitchFamily="34" charset="-128"/>
                <a:cs typeface="Times New Roman" pitchFamily="18" charset="0"/>
              </a:rPr>
              <a:t>Ответ: за 10 часов.</a:t>
            </a:r>
            <a:endParaRPr kumimoji="0" lang="ru-RU" sz="1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72273"/>
            <a:ext cx="214282" cy="28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80786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43814" cy="1142984"/>
          </a:xfrm>
        </p:spPr>
        <p:txBody>
          <a:bodyPr>
            <a:normAutofit/>
          </a:bodyPr>
          <a:lstStyle/>
          <a:p>
            <a:pPr algn="l"/>
            <a:r>
              <a:rPr lang="ru-RU" sz="1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268" y="903302"/>
            <a:ext cx="4103999" cy="1877626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1.1. Я, мама и сестра в субботу ходили в лес за грибами, и нашли 240 грибов: белых, подосиновиков и лисичек. Придя домой, мы решили почистить их. Нам стало интересно, сколько грибов каждый из нас чистит в минуту, оказывается, что мама чистит 3 гриба в минуту, сестра 2 гриба, а я 1 гриб в минуту. Сколько понадобиться времени нам троим, чтобы почистить грибы?</a:t>
            </a:r>
          </a:p>
          <a:p>
            <a:pPr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8" name="Содержимое 7" descr="img_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171413" y="4331435"/>
            <a:ext cx="928694" cy="1038797"/>
          </a:xfrm>
        </p:spPr>
      </p:pic>
      <p:pic>
        <p:nvPicPr>
          <p:cNvPr id="5" name="Рисунок 4" descr="грри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8860" y="2428869"/>
            <a:ext cx="1214446" cy="857256"/>
          </a:xfrm>
          <a:prstGeom prst="round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42981" y="3469940"/>
            <a:ext cx="37602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1.2. Два брата копали на поле картошку. Первый брат выкопал 10 кг за 1 час. А другой 5 кг за 1 час. Всего надо выкопать на поле 60 кг картошки. За сколько два брата выкопают всю картошку?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019735" y="179348"/>
            <a:ext cx="369566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Лера набрала поздравление из 30 теплых слов, а Макар - из 20. Чье поздравление Саша получит первым?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dirty="0"/>
          </a:p>
          <a:p>
            <a:pPr lvl="0"/>
            <a:endParaRPr lang="ru-RU" sz="1200" dirty="0"/>
          </a:p>
          <a:p>
            <a:pPr lvl="0" algn="just"/>
            <a:r>
              <a:rPr lang="ru-RU" sz="1200" dirty="0"/>
              <a:t>1.4. Один ученик может убрать класс: намыть доску, подмести пол, намыть пол и перевернуть стулья - за 30 минут, а другой, выполняя такие же действия за 45 минут, а сколько минут уберут класс два ученика работая вместе?</a:t>
            </a:r>
          </a:p>
          <a:p>
            <a:pPr lvl="0"/>
            <a:endParaRPr lang="ru-RU" sz="1200" dirty="0"/>
          </a:p>
          <a:p>
            <a:pPr lvl="0"/>
            <a:r>
              <a:rPr lang="ru-RU" sz="1200" dirty="0"/>
              <a:t>1.5. Винни-пух съедает банку меда за 4 ч., а Пятачок за 5 ч., за сколько они съедят вместе банку меда?</a:t>
            </a:r>
          </a:p>
          <a:p>
            <a:pPr lvl="0"/>
            <a:endParaRPr lang="ru-RU" sz="1200" b="1" dirty="0"/>
          </a:p>
          <a:p>
            <a:r>
              <a:rPr lang="ru-RU" sz="1200" dirty="0"/>
              <a:t> </a:t>
            </a:r>
            <a:endParaRPr lang="ru-RU" sz="1200" b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bbb8ef7e6ba046c2936123c1409d7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785794"/>
            <a:ext cx="142876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www.GetBg.net_Cartoons__055489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0921" y="3527475"/>
            <a:ext cx="1263803" cy="8460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0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80786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2982" y="5350388"/>
            <a:ext cx="3781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1.3. Лера и Макар узнали, что у Саши – день рождения. И сразу же стали набирать </a:t>
            </a:r>
            <a:r>
              <a:rPr lang="en-US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SMS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ски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Лера умеет набирать 24 слова за 4 минуты, а Макар – 35 слов за 7 минут.</a:t>
            </a: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0344" y="3703103"/>
            <a:ext cx="1391042" cy="927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2114536" cy="868346"/>
          </a:xfrm>
        </p:spPr>
        <p:txBody>
          <a:bodyPr>
            <a:normAutofit/>
          </a:bodyPr>
          <a:lstStyle/>
          <a:p>
            <a:pPr algn="l"/>
            <a:r>
              <a:rPr lang="ru-RU" sz="14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§2 Задачи на части</a:t>
            </a:r>
            <a:endParaRPr lang="ru-RU" sz="1400" dirty="0"/>
          </a:p>
        </p:txBody>
      </p:sp>
      <p:pic>
        <p:nvPicPr>
          <p:cNvPr id="9" name="Содержимое 8" descr="Рисунок2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857232"/>
            <a:ext cx="4038600" cy="4101524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7158" y="5000636"/>
            <a:ext cx="760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357827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нашем классе отношение числа домохозяек к числу работающих родителей 2:11. Найдите сколько родителей нашего класса являются домохозяйками, если всего мам и пап 52 человека?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348880"/>
            <a:ext cx="1233698" cy="9252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80786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20326" y="3705825"/>
            <a:ext cx="23159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2.5. Для приготовления компота для школьников повар Елена Ивановна потратила сахара больше, чем вишни на 10кг. По сколько кг сахара и вишни она взяла, если сахара взяла 5 частей, а вишни3 части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79763" y="5342829"/>
            <a:ext cx="4084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2.6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поезде едут пассажиры: мужчины, женщины и дети,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соотношении 3:2:2. Сколько в поезде мужчин, если всего пассажиров  560 человек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49FDEF-41AE-4C16-A4BA-66C787CA2856}"/>
              </a:ext>
            </a:extLst>
          </p:cNvPr>
          <p:cNvSpPr txBox="1"/>
          <p:nvPr/>
        </p:nvSpPr>
        <p:spPr>
          <a:xfrm>
            <a:off x="4926678" y="349400"/>
            <a:ext cx="395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столовой 7б купил три четвёртых части булочек от того, сколько купил 7а. Сколько булочек купили ребята из 7б, если 7а купил 12 булочек?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D49FDEF-41AE-4C16-A4BA-66C787CA2856}"/>
              </a:ext>
            </a:extLst>
          </p:cNvPr>
          <p:cNvSpPr txBox="1"/>
          <p:nvPr/>
        </p:nvSpPr>
        <p:spPr>
          <a:xfrm>
            <a:off x="4920326" y="1097934"/>
            <a:ext cx="3860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алгебры мы писали самостоятельную работу по теме «Линейная функция и её график». Какую часть урока заняла работа, которая длилась 15 минут, если продолжительность урока 40 минут?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D49FDEF-41AE-4C16-A4BA-66C787CA2856}"/>
              </a:ext>
            </a:extLst>
          </p:cNvPr>
          <p:cNvSpPr txBox="1"/>
          <p:nvPr/>
        </p:nvSpPr>
        <p:spPr>
          <a:xfrm>
            <a:off x="6417187" y="2324516"/>
            <a:ext cx="254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В 7Б классе 29 учащихся. Из них 9 мальчиков, а остальные – девочки. Какую часть составляют мальчики, а какую девочки?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29082" y="428604"/>
            <a:ext cx="3873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2.7.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сиропа берут сахара и воды в отношении 4:2. Сколько килограмм сахара надо для приготовления 12л сиропа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71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1778" y="1063609"/>
            <a:ext cx="857256" cy="8572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4876" y="428604"/>
            <a:ext cx="2133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§3 Задачи на движение</a:t>
            </a:r>
            <a:endParaRPr lang="ru-RU" sz="1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43438" y="857232"/>
            <a:ext cx="193508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1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навстречу: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1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</a:t>
            </a:r>
            <a:r>
              <a:rPr lang="ru-RU" sz="1400" b="1" i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1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" descr="http://static.interneturok.cdnvideo.ru/content/konspekt_image/267319/f0498920_5553_0133_e4f3_12313c0dad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14422"/>
            <a:ext cx="1571636" cy="76046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786314" y="1928802"/>
            <a:ext cx="4143404" cy="24929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лыжника вышли одно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ременно навстречу друг другу из двух поселков и встретились через 3 часа. Первый лыжник шел со средней скоростью 12 км/ч, второй – 14 км/ч. Найдите расстояние между поселками.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  12*3=36 (км)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скорость движения второго лыжника – 14 км/ч, время в пути такое же, как и у первого лыжника – три часа. Чтобы узнать, какое расстояние прошел второй лыжник, умножим его среднюю скорость на его время в пути: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2)14*3=42(км)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Те­перь можем найти расстояние между поселками.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3)36+42=78(км)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расстояние между поселками – 78 км.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786314" y="4429132"/>
            <a:ext cx="1744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1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вдогонку: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Рисунок 2" descr="http://dutsadok.com.ua/clipart/ljudi/0ee13072b90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643578"/>
            <a:ext cx="857256" cy="815583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786314" y="4714884"/>
            <a:ext cx="3571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Расстояние между домами Оли и Вали 160 м. Они вышли в школу одновременно. Валя шла со скоростью 100 м/мин, а Оля шла вдогонку Вале со скоростью 120 м/мин. Через, сколько минут Оля догонит Валю?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8100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11152" y="6581001"/>
            <a:ext cx="3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D49FDEF-41AE-4C16-A4BA-66C787CA2856}"/>
              </a:ext>
            </a:extLst>
          </p:cNvPr>
          <p:cNvSpPr txBox="1"/>
          <p:nvPr/>
        </p:nvSpPr>
        <p:spPr>
          <a:xfrm>
            <a:off x="429082" y="1953311"/>
            <a:ext cx="397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родителей нашего класса частные предприниматели составляют 5/26 всех родителей, а служащие 1/4 от числа всех. Кого больше, служащих или предпринимателей и на сколько?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500042"/>
            <a:ext cx="4038600" cy="4525963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1)120-100=20(м/мин.) скорость сближения девочек</a:t>
            </a: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2)160:20=8(мин.)</a:t>
            </a: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Ответ:8 минут нужно Оле, чтобы догнать Валю.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Содержимое 8" descr="sztuka-tapety3d-1680-1260-32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52739" y="2412759"/>
            <a:ext cx="1333509" cy="1000132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85720" y="1357298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Движение в противоположных направлениях из одного пункта: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2000240"/>
            <a:ext cx="3643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одного логова одновременно в противоположных направлениях выбежало два тигра. Скорость одного тигра 48 км / ч.,  а  другого , – 54 км ч. Какое, расстояние будет между тиграми через 3 часа?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28596" y="3357562"/>
            <a:ext cx="3786214" cy="2123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</a:t>
            </a:r>
            <a:r>
              <a:rPr kumimoji="0" lang="ru-RU" sz="1200" b="0" i="1" u="sng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 решения</a:t>
            </a:r>
            <a:endParaRPr kumimoji="0" lang="ru-RU" sz="1200" b="0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1)48 * 2 = 96 (км) – пробежит один тигр за 2 часа.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2)54 * 2 = 108 (км) – пробежит другой тигр за 2 часа.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3)96 + 108 = 204 (км) – будет между тиграми через 2 часа.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204 км.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</a:t>
            </a:r>
            <a:r>
              <a:rPr kumimoji="0" lang="ru-RU" sz="1200" b="0" i="1" u="sng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 решения</a:t>
            </a:r>
            <a:endParaRPr kumimoji="0" lang="ru-RU" sz="1200" b="0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1)48 + 54 =102 (км /ч.) – скорость удаления тигров.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2)102 * 2 =204 (км) – будет между тиграми через 2 часа.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204 км.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643438" y="428604"/>
            <a:ext cx="760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1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Задачи.</a:t>
            </a:r>
            <a:endParaRPr kumimoji="0" lang="ru-RU" sz="1400" i="1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857752" y="778044"/>
            <a:ext cx="3857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3.1.   Я выехал из дома на велосипеде со скоростью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км/ч. Через час вслед за мной выехал папа на легковой машине со скоростью 40 км/ч. Через, сколько минут после выезда папа догонит меня?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boy-riding-bik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003" y="1647932"/>
            <a:ext cx="829133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910884" y="2632054"/>
            <a:ext cx="3857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3.2.   Мы с другом шли навстречу друг другу.  Встретились через час. Я шёл со скоростью 5 км/ч, а друг 6 км/ч. Найдите расстояние между пунктами, откуда начали путь я и друг?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884318" y="3625271"/>
            <a:ext cx="3857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3.3.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Даша идет со скоростью 45 м/мин, а Лиза- 37 м/мин. Через какое время Даша догонит Лизу, если сейчас между ними 650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метров</a:t>
            </a: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26249" y="5000301"/>
            <a:ext cx="3910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3.4.Два автомобиля выехали из автопарка одновременно в противоположных направлениях. Скорость одного 70 км/час, другого 50 км/час. Какое расстояние будет между ними через 4 часа?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0224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895374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S-расстояние 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t-время 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V-скорость 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V по течению = V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+ V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V пр. течения = V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- V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407709"/>
            <a:ext cx="38548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3.5.Из одного посёлка одновременно в противоположных направлениях выехали два всадника. Скорость одного всадника 12 км/ч, а другого 16 км/ч. На каком расстоянии друг от друга будут всадники через 4 часа</a:t>
            </a: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643438" y="500042"/>
            <a:ext cx="2868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§4 Задачи на движение по воде.</a:t>
            </a:r>
            <a:endParaRPr lang="ru-RU" sz="14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403" y="2071348"/>
            <a:ext cx="1676400" cy="113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891261" y="3286124"/>
            <a:ext cx="2551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</a:t>
            </a:r>
            <a:r>
              <a:rPr kumimoji="0" lang="ru-RU" sz="1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</a:t>
            </a: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= ( V по </a:t>
            </a:r>
            <a:r>
              <a:rPr kumimoji="0" lang="ru-RU" sz="1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</a:t>
            </a: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+ V пр. </a:t>
            </a:r>
            <a:r>
              <a:rPr kumimoji="0" lang="ru-RU" sz="1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</a:t>
            </a: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) : 2 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</a:t>
            </a:r>
            <a:r>
              <a:rPr kumimoji="0" lang="ru-RU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</a:t>
            </a: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= ( V по </a:t>
            </a:r>
            <a:r>
              <a:rPr kumimoji="0" lang="ru-RU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</a:t>
            </a: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V пр. </a:t>
            </a:r>
            <a:r>
              <a:rPr kumimoji="0" lang="ru-RU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</a:t>
            </a: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) : 2 </a:t>
            </a:r>
            <a:endParaRPr kumimoji="0" lang="ru-RU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832028" y="3845624"/>
            <a:ext cx="403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400" b="0" i="1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Задачи.</a:t>
            </a:r>
            <a:r>
              <a:rPr lang="ru-RU" b="1" dirty="0"/>
              <a:t>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4.1 . Лодка прошла по течению реки 140 км за 7 часов . Сколько времени понадобится на обратный путь , если скорость течения реки равна 2 км/ч ?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4.2. Моторная лодка прошла против течения реки 120 км и вернулась в пункт отправления , затратив на обратный путь на 2 часа меньше . Найдите скорость лодки в неподвижной воде , если скорость течения равна 1 км/ч.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671979"/>
            <a:ext cx="2780112" cy="78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2240" y="6581001"/>
            <a:ext cx="34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2211</Words>
  <Application>Microsoft Office PowerPoint</Application>
  <PresentationFormat>Экран (4:3)</PresentationFormat>
  <Paragraphs>288</Paragraphs>
  <Slides>13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Изображение</vt:lpstr>
      <vt:lpstr>Слайд 1</vt:lpstr>
      <vt:lpstr>Слайд 2</vt:lpstr>
      <vt:lpstr>Слайд 3</vt:lpstr>
      <vt:lpstr>§1 Задачи на совместную работу </vt:lpstr>
      <vt:lpstr>Задачи.</vt:lpstr>
      <vt:lpstr>§2 Задачи на части</vt:lpstr>
      <vt:lpstr>Слайд 7</vt:lpstr>
      <vt:lpstr>Слайд 8</vt:lpstr>
      <vt:lpstr>Слайд 9</vt:lpstr>
      <vt:lpstr>Слайд 10</vt:lpstr>
      <vt:lpstr>Слайд 11</vt:lpstr>
      <vt:lpstr>Слайд 12</vt:lpstr>
      <vt:lpstr>ОГЛАВЛЕНИЕ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Варя</dc:creator>
  <cp:lastModifiedBy>Alex</cp:lastModifiedBy>
  <cp:revision>87</cp:revision>
  <dcterms:created xsi:type="dcterms:W3CDTF">2016-10-27T14:39:12Z</dcterms:created>
  <dcterms:modified xsi:type="dcterms:W3CDTF">2023-03-13T16:59:56Z</dcterms:modified>
</cp:coreProperties>
</file>