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57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094" y="-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0.wmf"/><Relationship Id="rId1" Type="http://schemas.openxmlformats.org/officeDocument/2006/relationships/image" Target="../media/image7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D096A-039B-4134-9303-CF6368BA574F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ADAF5-C753-4594-A91D-B3D4B1E1AA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9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C39F4-DB19-49E1-9A78-3E08E355787B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F4F37-54F4-461C-AD94-FE1383055227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D421-599C-4094-A9BC-61DAC67837C5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2EB8-2A2D-49CF-8AC1-7C24A3DD5F8C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F20A-E35B-470F-BD29-BB553C46A147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E33B-0BD4-4850-9CEB-9E02A5568119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73020-0916-4BE5-8017-806E24E102AD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5675-277C-411A-8184-D6D2899732B3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0563-7770-4EA9-9745-41A268BB9F5B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CEC4-14AF-457B-A53F-32CE27101B50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8CE5-BA7A-4878-86C7-C89AEC43DF54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1C25F-76D0-4FF5-8373-0093A6483512}" type="datetime1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11" Type="http://schemas.openxmlformats.org/officeDocument/2006/relationships/image" Target="../media/image19.gi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18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098370" y="1121550"/>
            <a:ext cx="4924221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chemeClr val="accent1">
                    <a:lumMod val="50000"/>
                  </a:schemeClr>
                </a:solidFill>
              </a:rPr>
              <a:t>Сила всемирного тяготения</a:t>
            </a:r>
            <a:endParaRPr lang="ru-RU" sz="6000" b="1" spc="50" dirty="0">
              <a:ln w="11430"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8608" y="3847242"/>
            <a:ext cx="3517612" cy="485870"/>
          </a:xfrm>
        </p:spPr>
        <p:txBody>
          <a:bodyPr>
            <a:noAutofit/>
          </a:bodyPr>
          <a:lstStyle/>
          <a:p>
            <a:pPr>
              <a:defRPr/>
            </a:pPr>
            <a:endParaRPr lang="ru-RU" altLang="ru-RU" sz="3600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964877" y="146304"/>
            <a:ext cx="2393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Вес тела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828800" y="996506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Вес тела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– это сила, с которой тело действует на опору или подвес.</a:t>
            </a: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3419475" y="2492375"/>
          <a:ext cx="15843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3" imgW="507960" imgH="215640" progId="Equation.3">
                  <p:embed/>
                </p:oleObj>
              </mc:Choice>
              <mc:Fallback>
                <p:oleObj name="Формула" r:id="rId3" imgW="50796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492375"/>
                        <a:ext cx="1584325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8"/>
          <p:cNvSpPr>
            <a:spLocks noChangeShapeType="1"/>
          </p:cNvSpPr>
          <p:nvPr/>
        </p:nvSpPr>
        <p:spPr bwMode="auto">
          <a:xfrm>
            <a:off x="1114425" y="4076700"/>
            <a:ext cx="10080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>
            <a:off x="3489325" y="4797425"/>
            <a:ext cx="13684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7" name="Rectangle 10"/>
          <p:cNvSpPr>
            <a:spLocks noChangeArrowheads="1"/>
          </p:cNvSpPr>
          <p:nvPr/>
        </p:nvSpPr>
        <p:spPr bwMode="auto">
          <a:xfrm>
            <a:off x="3778250" y="4292600"/>
            <a:ext cx="719138" cy="50482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00" name="Line 11"/>
          <p:cNvSpPr>
            <a:spLocks noChangeShapeType="1"/>
          </p:cNvSpPr>
          <p:nvPr/>
        </p:nvSpPr>
        <p:spPr bwMode="auto">
          <a:xfrm>
            <a:off x="1619250" y="4076700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49" name="Oval 12"/>
          <p:cNvSpPr>
            <a:spLocks noChangeArrowheads="1"/>
          </p:cNvSpPr>
          <p:nvPr/>
        </p:nvSpPr>
        <p:spPr bwMode="auto">
          <a:xfrm>
            <a:off x="1474788" y="4940300"/>
            <a:ext cx="287337" cy="28892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02" name="Line 13"/>
          <p:cNvSpPr>
            <a:spLocks noChangeShapeType="1"/>
          </p:cNvSpPr>
          <p:nvPr/>
        </p:nvSpPr>
        <p:spPr bwMode="auto">
          <a:xfrm>
            <a:off x="1619250" y="4940300"/>
            <a:ext cx="0" cy="6477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>
            <a:off x="4138613" y="4797425"/>
            <a:ext cx="0" cy="71913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4" name="Line 15"/>
          <p:cNvSpPr>
            <a:spLocks noChangeShapeType="1"/>
          </p:cNvSpPr>
          <p:nvPr/>
        </p:nvSpPr>
        <p:spPr bwMode="auto">
          <a:xfrm>
            <a:off x="6154738" y="4221163"/>
            <a:ext cx="1439862" cy="1441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3" name="Rectangle 16"/>
          <p:cNvSpPr>
            <a:spLocks noChangeArrowheads="1"/>
          </p:cNvSpPr>
          <p:nvPr/>
        </p:nvSpPr>
        <p:spPr bwMode="auto">
          <a:xfrm rot="2644490">
            <a:off x="6659563" y="4437063"/>
            <a:ext cx="719137" cy="50482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206" name="Line 17"/>
          <p:cNvSpPr>
            <a:spLocks noChangeShapeType="1"/>
          </p:cNvSpPr>
          <p:nvPr/>
        </p:nvSpPr>
        <p:spPr bwMode="auto">
          <a:xfrm flipH="1">
            <a:off x="6370638" y="4870450"/>
            <a:ext cx="504825" cy="5048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>
            <a:off x="1619250" y="4292600"/>
            <a:ext cx="0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56" name="Line 20"/>
          <p:cNvSpPr>
            <a:spLocks noChangeShapeType="1"/>
          </p:cNvSpPr>
          <p:nvPr/>
        </p:nvSpPr>
        <p:spPr bwMode="auto">
          <a:xfrm>
            <a:off x="4138613" y="4076700"/>
            <a:ext cx="0" cy="7191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857" name="Line 21"/>
          <p:cNvSpPr>
            <a:spLocks noChangeShapeType="1"/>
          </p:cNvSpPr>
          <p:nvPr/>
        </p:nvSpPr>
        <p:spPr bwMode="auto">
          <a:xfrm flipH="1">
            <a:off x="6875463" y="4365625"/>
            <a:ext cx="504825" cy="5048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515100" y="5302250"/>
            <a:ext cx="420688" cy="519113"/>
            <a:chOff x="3185" y="2639"/>
            <a:chExt cx="265" cy="327"/>
          </a:xfrm>
        </p:grpSpPr>
        <p:sp>
          <p:nvSpPr>
            <p:cNvPr id="8228" name="Text Box 22"/>
            <p:cNvSpPr txBox="1">
              <a:spLocks noChangeArrowheads="1"/>
            </p:cNvSpPr>
            <p:nvPr/>
          </p:nvSpPr>
          <p:spPr bwMode="auto">
            <a:xfrm>
              <a:off x="3185" y="2639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CC3300"/>
                  </a:solidFill>
                </a:rPr>
                <a:t>Р</a:t>
              </a:r>
            </a:p>
          </p:txBody>
        </p:sp>
        <p:sp>
          <p:nvSpPr>
            <p:cNvPr id="8229" name="Line 23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210050" y="5013325"/>
            <a:ext cx="420688" cy="519113"/>
            <a:chOff x="3185" y="2639"/>
            <a:chExt cx="265" cy="327"/>
          </a:xfrm>
        </p:grpSpPr>
        <p:sp>
          <p:nvSpPr>
            <p:cNvPr id="8226" name="Text Box 26"/>
            <p:cNvSpPr txBox="1">
              <a:spLocks noChangeArrowheads="1"/>
            </p:cNvSpPr>
            <p:nvPr/>
          </p:nvSpPr>
          <p:spPr bwMode="auto">
            <a:xfrm>
              <a:off x="3185" y="2639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CC3300"/>
                  </a:solidFill>
                </a:rPr>
                <a:t>Р</a:t>
              </a:r>
            </a:p>
          </p:txBody>
        </p:sp>
        <p:sp>
          <p:nvSpPr>
            <p:cNvPr id="8227" name="Line 27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690688" y="5227638"/>
            <a:ext cx="420687" cy="519112"/>
            <a:chOff x="3185" y="2639"/>
            <a:chExt cx="265" cy="327"/>
          </a:xfrm>
        </p:grpSpPr>
        <p:sp>
          <p:nvSpPr>
            <p:cNvPr id="8224" name="Text Box 29"/>
            <p:cNvSpPr txBox="1">
              <a:spLocks noChangeArrowheads="1"/>
            </p:cNvSpPr>
            <p:nvPr/>
          </p:nvSpPr>
          <p:spPr bwMode="auto">
            <a:xfrm>
              <a:off x="3185" y="2639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CC3300"/>
                  </a:solidFill>
                </a:rPr>
                <a:t>Р</a:t>
              </a:r>
            </a:p>
          </p:txBody>
        </p:sp>
        <p:sp>
          <p:nvSpPr>
            <p:cNvPr id="8225" name="Line 30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690688" y="4364038"/>
            <a:ext cx="401637" cy="519112"/>
            <a:chOff x="3185" y="2639"/>
            <a:chExt cx="253" cy="327"/>
          </a:xfrm>
        </p:grpSpPr>
        <p:sp>
          <p:nvSpPr>
            <p:cNvPr id="35869" name="Text Box 32"/>
            <p:cNvSpPr txBox="1">
              <a:spLocks noChangeArrowheads="1"/>
            </p:cNvSpPr>
            <p:nvPr/>
          </p:nvSpPr>
          <p:spPr bwMode="auto">
            <a:xfrm>
              <a:off x="3185" y="2639"/>
              <a:ext cx="253" cy="327"/>
            </a:xfrm>
            <a:prstGeom prst="rect">
              <a:avLst/>
            </a:prstGeom>
            <a:noFill/>
            <a:ln w="9525">
              <a:solidFill>
                <a:schemeClr val="tx2">
                  <a:lumMod val="10000"/>
                  <a:lumOff val="90000"/>
                </a:schemeClr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tx2"/>
                  </a:solidFill>
                  <a:latin typeface="Arial" charset="0"/>
                </a:rPr>
                <a:t>T</a:t>
              </a:r>
              <a:endParaRPr lang="ru-RU" sz="2800" b="1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5870" name="Line 33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210050" y="3789363"/>
            <a:ext cx="441325" cy="519112"/>
            <a:chOff x="3185" y="2640"/>
            <a:chExt cx="278" cy="327"/>
          </a:xfrm>
        </p:grpSpPr>
        <p:sp>
          <p:nvSpPr>
            <p:cNvPr id="35867" name="Text Box 38"/>
            <p:cNvSpPr txBox="1">
              <a:spLocks noChangeArrowheads="1"/>
            </p:cNvSpPr>
            <p:nvPr/>
          </p:nvSpPr>
          <p:spPr bwMode="auto">
            <a:xfrm>
              <a:off x="3185" y="2640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tx2"/>
                  </a:solidFill>
                  <a:latin typeface="Arial" charset="0"/>
                </a:rPr>
                <a:t>N</a:t>
              </a:r>
              <a:endParaRPr lang="ru-RU" sz="2800" b="1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5868" name="Line 39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6875463" y="3862388"/>
            <a:ext cx="441325" cy="519112"/>
            <a:chOff x="3185" y="2640"/>
            <a:chExt cx="278" cy="327"/>
          </a:xfrm>
        </p:grpSpPr>
        <p:sp>
          <p:nvSpPr>
            <p:cNvPr id="35865" name="Text Box 41"/>
            <p:cNvSpPr txBox="1">
              <a:spLocks noChangeArrowheads="1"/>
            </p:cNvSpPr>
            <p:nvPr/>
          </p:nvSpPr>
          <p:spPr bwMode="auto">
            <a:xfrm>
              <a:off x="3185" y="2640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tx2"/>
                  </a:solidFill>
                  <a:latin typeface="Arial" charset="0"/>
                </a:rPr>
                <a:t>N</a:t>
              </a:r>
              <a:endParaRPr lang="ru-RU" sz="2800" b="1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5866" name="Line 42"/>
            <p:cNvSpPr>
              <a:spLocks noChangeShapeType="1"/>
            </p:cNvSpPr>
            <p:nvPr/>
          </p:nvSpPr>
          <p:spPr bwMode="auto">
            <a:xfrm>
              <a:off x="3243" y="2659"/>
              <a:ext cx="181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16" name="TextBox 36"/>
          <p:cNvSpPr txBox="1">
            <a:spLocks noChangeArrowheads="1"/>
          </p:cNvSpPr>
          <p:nvPr/>
        </p:nvSpPr>
        <p:spPr bwMode="auto">
          <a:xfrm>
            <a:off x="2060448" y="5572125"/>
            <a:ext cx="70835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Сила натяжения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(Т)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сила упругости, действующая на тело со стороны нити или пружины. </a:t>
            </a:r>
          </a:p>
        </p:txBody>
      </p:sp>
      <p:sp>
        <p:nvSpPr>
          <p:cNvPr id="8217" name="Номер слайда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BA5CA6-A4A1-4403-89A8-9D454B4C4BC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710940" y="439103"/>
            <a:ext cx="2393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Вес тела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57250" y="1738884"/>
            <a:ext cx="1873250" cy="2282825"/>
            <a:chOff x="295" y="845"/>
            <a:chExt cx="1180" cy="1438"/>
          </a:xfrm>
        </p:grpSpPr>
        <p:sp>
          <p:nvSpPr>
            <p:cNvPr id="9226" name="Line 5"/>
            <p:cNvSpPr>
              <a:spLocks noChangeShapeType="1"/>
            </p:cNvSpPr>
            <p:nvPr/>
          </p:nvSpPr>
          <p:spPr bwMode="auto">
            <a:xfrm>
              <a:off x="295" y="1684"/>
              <a:ext cx="11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4" name="Rectangle 6"/>
            <p:cNvSpPr>
              <a:spLocks noChangeArrowheads="1"/>
            </p:cNvSpPr>
            <p:nvPr/>
          </p:nvSpPr>
          <p:spPr bwMode="auto">
            <a:xfrm>
              <a:off x="544" y="1264"/>
              <a:ext cx="620" cy="4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75" name="Line 8"/>
            <p:cNvSpPr>
              <a:spLocks noChangeShapeType="1"/>
            </p:cNvSpPr>
            <p:nvPr/>
          </p:nvSpPr>
          <p:spPr bwMode="auto">
            <a:xfrm>
              <a:off x="855" y="1084"/>
              <a:ext cx="0" cy="59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16" y="1864"/>
              <a:ext cx="328" cy="328"/>
              <a:chOff x="3185" y="2639"/>
              <a:chExt cx="239" cy="248"/>
            </a:xfrm>
          </p:grpSpPr>
          <p:sp>
            <p:nvSpPr>
              <p:cNvPr id="9238" name="Text Box 10"/>
              <p:cNvSpPr txBox="1">
                <a:spLocks noChangeArrowheads="1"/>
              </p:cNvSpPr>
              <p:nvPr/>
            </p:nvSpPr>
            <p:spPr bwMode="auto">
              <a:xfrm>
                <a:off x="3185" y="2639"/>
                <a:ext cx="193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solidFill>
                      <a:srgbClr val="CC3300"/>
                    </a:solidFill>
                  </a:rPr>
                  <a:t>Р</a:t>
                </a:r>
              </a:p>
            </p:txBody>
          </p:sp>
          <p:sp>
            <p:nvSpPr>
              <p:cNvPr id="9239" name="Line 11"/>
              <p:cNvSpPr>
                <a:spLocks noChangeShapeType="1"/>
              </p:cNvSpPr>
              <p:nvPr/>
            </p:nvSpPr>
            <p:spPr bwMode="auto">
              <a:xfrm>
                <a:off x="3243" y="2659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911" y="845"/>
              <a:ext cx="281" cy="328"/>
              <a:chOff x="3185" y="2640"/>
              <a:chExt cx="205" cy="248"/>
            </a:xfrm>
          </p:grpSpPr>
          <p:sp>
            <p:nvSpPr>
              <p:cNvPr id="36883" name="Text Box 13"/>
              <p:cNvSpPr txBox="1">
                <a:spLocks noChangeArrowheads="1"/>
              </p:cNvSpPr>
              <p:nvPr/>
            </p:nvSpPr>
            <p:spPr bwMode="auto">
              <a:xfrm>
                <a:off x="3185" y="2640"/>
                <a:ext cx="203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2"/>
                    </a:solidFill>
                    <a:latin typeface="Arial" charset="0"/>
                  </a:rPr>
                  <a:t>N</a:t>
                </a:r>
                <a:endParaRPr lang="ru-RU" sz="2800" b="1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36884" name="Line 14"/>
              <p:cNvSpPr>
                <a:spLocks noChangeShapeType="1"/>
              </p:cNvSpPr>
              <p:nvPr/>
            </p:nvSpPr>
            <p:spPr bwMode="auto">
              <a:xfrm>
                <a:off x="3209" y="2665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231" name="Line 17"/>
            <p:cNvSpPr>
              <a:spLocks noChangeShapeType="1"/>
            </p:cNvSpPr>
            <p:nvPr/>
          </p:nvSpPr>
          <p:spPr bwMode="auto">
            <a:xfrm>
              <a:off x="839" y="1480"/>
              <a:ext cx="0" cy="59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Line 7"/>
            <p:cNvSpPr>
              <a:spLocks noChangeShapeType="1"/>
            </p:cNvSpPr>
            <p:nvPr/>
          </p:nvSpPr>
          <p:spPr bwMode="auto">
            <a:xfrm>
              <a:off x="855" y="1684"/>
              <a:ext cx="0" cy="599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340" y="1752"/>
              <a:ext cx="452" cy="327"/>
              <a:chOff x="2641" y="1913"/>
              <a:chExt cx="452" cy="327"/>
            </a:xfrm>
          </p:grpSpPr>
          <p:sp>
            <p:nvSpPr>
              <p:cNvPr id="9234" name="Text Box 18"/>
              <p:cNvSpPr txBox="1">
                <a:spLocks noChangeArrowheads="1"/>
              </p:cNvSpPr>
              <p:nvPr/>
            </p:nvSpPr>
            <p:spPr bwMode="auto">
              <a:xfrm>
                <a:off x="2641" y="1913"/>
                <a:ext cx="45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Arial" charset="0"/>
                  </a:rPr>
                  <a:t>mg</a:t>
                </a:r>
                <a:endParaRPr lang="ru-RU" sz="28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9235" name="Line 19"/>
              <p:cNvSpPr>
                <a:spLocks noChangeShapeType="1"/>
              </p:cNvSpPr>
              <p:nvPr/>
            </p:nvSpPr>
            <p:spPr bwMode="auto">
              <a:xfrm>
                <a:off x="2744" y="1979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3131058" y="1395794"/>
            <a:ext cx="5327650" cy="2859087"/>
            <a:chOff x="1973" y="799"/>
            <a:chExt cx="3356" cy="1801"/>
          </a:xfrm>
        </p:grpSpPr>
        <p:graphicFrame>
          <p:nvGraphicFramePr>
            <p:cNvPr id="9218" name="Object 52"/>
            <p:cNvGraphicFramePr>
              <a:graphicFrameLocks noChangeAspect="1"/>
            </p:cNvGraphicFramePr>
            <p:nvPr/>
          </p:nvGraphicFramePr>
          <p:xfrm>
            <a:off x="1973" y="799"/>
            <a:ext cx="1374" cy="1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3" imgW="736560" imgH="965160" progId="Equation.3">
                    <p:embed/>
                  </p:oleObj>
                </mc:Choice>
                <mc:Fallback>
                  <p:oleObj name="Формула" r:id="rId3" imgW="736560" imgH="965160" progId="Equation.3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799"/>
                          <a:ext cx="1374" cy="18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4" name="Text Box 53"/>
            <p:cNvSpPr txBox="1">
              <a:spLocks noChangeArrowheads="1"/>
            </p:cNvSpPr>
            <p:nvPr/>
          </p:nvSpPr>
          <p:spPr bwMode="auto">
            <a:xfrm>
              <a:off x="3560" y="1298"/>
              <a:ext cx="1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Arial" charset="0"/>
                </a:rPr>
                <a:t>2 </a:t>
              </a:r>
              <a:r>
                <a:rPr lang="ru-RU" sz="2400" b="1" dirty="0">
                  <a:latin typeface="Arial" charset="0"/>
                </a:rPr>
                <a:t>закон Ньютона</a:t>
              </a:r>
            </a:p>
          </p:txBody>
        </p:sp>
        <p:sp>
          <p:nvSpPr>
            <p:cNvPr id="9225" name="Text Box 54"/>
            <p:cNvSpPr txBox="1">
              <a:spLocks noChangeArrowheads="1"/>
            </p:cNvSpPr>
            <p:nvPr/>
          </p:nvSpPr>
          <p:spPr bwMode="auto">
            <a:xfrm>
              <a:off x="3334" y="1797"/>
              <a:ext cx="1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latin typeface="Arial" charset="0"/>
                </a:rPr>
                <a:t>3</a:t>
              </a:r>
              <a:r>
                <a:rPr lang="en-US" sz="2400" b="1" dirty="0">
                  <a:latin typeface="Arial" charset="0"/>
                </a:rPr>
                <a:t> </a:t>
              </a:r>
              <a:r>
                <a:rPr lang="ru-RU" sz="2400" b="1" dirty="0">
                  <a:latin typeface="Arial" charset="0"/>
                </a:rPr>
                <a:t>закон Ньютона</a:t>
              </a:r>
            </a:p>
          </p:txBody>
        </p:sp>
      </p:grpSp>
      <p:sp>
        <p:nvSpPr>
          <p:cNvPr id="9222" name="TextBox 22"/>
          <p:cNvSpPr txBox="1">
            <a:spLocks noChangeArrowheads="1"/>
          </p:cNvSpPr>
          <p:nvPr/>
        </p:nvSpPr>
        <p:spPr bwMode="auto">
          <a:xfrm>
            <a:off x="1609344" y="4596384"/>
            <a:ext cx="75346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Сила нормальной реакции </a:t>
            </a:r>
            <a:r>
              <a:rPr lang="ru-RU" sz="3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опоры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3000" b="1" dirty="0">
                <a:latin typeface="Arial" pitchFamily="34" charset="0"/>
                <a:cs typeface="Arial" pitchFamily="34" charset="0"/>
              </a:rPr>
              <a:t>сила упругости, действующая на тело со стороны опоры перпендикулярно ее поверхности.</a:t>
            </a:r>
          </a:p>
        </p:txBody>
      </p:sp>
      <p:sp>
        <p:nvSpPr>
          <p:cNvPr id="9223" name="Номер слайда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97D4D3-222E-48F9-9B16-8E046598AF62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365504" y="1540064"/>
            <a:ext cx="756418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3200" b="1" i="1" dirty="0">
                <a:latin typeface="Arial" pitchFamily="34" charset="0"/>
                <a:cs typeface="Arial" pitchFamily="34" charset="0"/>
              </a:rPr>
              <a:t>Вес и сила тяжести равны друг другу, но приложены к разным точкам</a:t>
            </a:r>
            <a:r>
              <a:rPr lang="ru-RU" sz="32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вес к подвесу или опоре, сила тяжести – к самому телу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Это равенство справедливо, если подвес (опора) и тело покоятся относительно Земли (или двигаются равномерно и прямолинейно). 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0" y="317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7308850" y="4581525"/>
            <a:ext cx="284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69439" y="470535"/>
            <a:ext cx="642868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Сила тяжести и вес тела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8679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B1E871-047E-4425-A30F-10A9EA0C50B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2"/>
          <p:cNvSpPr txBox="1">
            <a:spLocks noChangeArrowheads="1"/>
          </p:cNvSpPr>
          <p:nvPr/>
        </p:nvSpPr>
        <p:spPr bwMode="auto">
          <a:xfrm>
            <a:off x="4257866" y="0"/>
            <a:ext cx="2393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Вес тела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85813" y="1785938"/>
            <a:ext cx="1873250" cy="2282825"/>
            <a:chOff x="295" y="845"/>
            <a:chExt cx="1180" cy="1438"/>
          </a:xfrm>
        </p:grpSpPr>
        <p:sp>
          <p:nvSpPr>
            <p:cNvPr id="10263" name="Line 19"/>
            <p:cNvSpPr>
              <a:spLocks noChangeShapeType="1"/>
            </p:cNvSpPr>
            <p:nvPr/>
          </p:nvSpPr>
          <p:spPr bwMode="auto">
            <a:xfrm>
              <a:off x="295" y="1684"/>
              <a:ext cx="11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11" name="Rectangle 20"/>
            <p:cNvSpPr>
              <a:spLocks noChangeArrowheads="1"/>
            </p:cNvSpPr>
            <p:nvPr/>
          </p:nvSpPr>
          <p:spPr bwMode="auto">
            <a:xfrm>
              <a:off x="544" y="1264"/>
              <a:ext cx="620" cy="42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2" name="Line 21"/>
            <p:cNvSpPr>
              <a:spLocks noChangeShapeType="1"/>
            </p:cNvSpPr>
            <p:nvPr/>
          </p:nvSpPr>
          <p:spPr bwMode="auto">
            <a:xfrm>
              <a:off x="855" y="1084"/>
              <a:ext cx="0" cy="59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916" y="1864"/>
              <a:ext cx="328" cy="328"/>
              <a:chOff x="3185" y="2639"/>
              <a:chExt cx="239" cy="248"/>
            </a:xfrm>
          </p:grpSpPr>
          <p:sp>
            <p:nvSpPr>
              <p:cNvPr id="10275" name="Text Box 23"/>
              <p:cNvSpPr txBox="1">
                <a:spLocks noChangeArrowheads="1"/>
              </p:cNvSpPr>
              <p:nvPr/>
            </p:nvSpPr>
            <p:spPr bwMode="auto">
              <a:xfrm>
                <a:off x="3185" y="2639"/>
                <a:ext cx="193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>
                    <a:solidFill>
                      <a:srgbClr val="CC3300"/>
                    </a:solidFill>
                  </a:rPr>
                  <a:t>Р</a:t>
                </a:r>
              </a:p>
            </p:txBody>
          </p:sp>
          <p:sp>
            <p:nvSpPr>
              <p:cNvPr id="10276" name="Line 24"/>
              <p:cNvSpPr>
                <a:spLocks noChangeShapeType="1"/>
              </p:cNvSpPr>
              <p:nvPr/>
            </p:nvSpPr>
            <p:spPr bwMode="auto">
              <a:xfrm>
                <a:off x="3243" y="2659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907" y="845"/>
              <a:ext cx="278" cy="328"/>
              <a:chOff x="3185" y="2640"/>
              <a:chExt cx="203" cy="248"/>
            </a:xfrm>
          </p:grpSpPr>
          <p:sp>
            <p:nvSpPr>
              <p:cNvPr id="37920" name="Text Box 26"/>
              <p:cNvSpPr txBox="1">
                <a:spLocks noChangeArrowheads="1"/>
              </p:cNvSpPr>
              <p:nvPr/>
            </p:nvSpPr>
            <p:spPr bwMode="auto">
              <a:xfrm>
                <a:off x="3185" y="2640"/>
                <a:ext cx="203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2"/>
                    </a:solidFill>
                    <a:latin typeface="Arial" charset="0"/>
                  </a:rPr>
                  <a:t>N</a:t>
                </a:r>
                <a:endParaRPr lang="ru-RU" sz="2800" b="1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37921" name="Line 27"/>
              <p:cNvSpPr>
                <a:spLocks noChangeShapeType="1"/>
              </p:cNvSpPr>
              <p:nvPr/>
            </p:nvSpPr>
            <p:spPr bwMode="auto">
              <a:xfrm>
                <a:off x="3224" y="2659"/>
                <a:ext cx="147" cy="1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>
              <a:off x="839" y="1480"/>
              <a:ext cx="0" cy="59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>
              <a:off x="855" y="1684"/>
              <a:ext cx="0" cy="599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340" y="1752"/>
              <a:ext cx="452" cy="327"/>
              <a:chOff x="2641" y="1913"/>
              <a:chExt cx="452" cy="327"/>
            </a:xfrm>
          </p:grpSpPr>
          <p:sp>
            <p:nvSpPr>
              <p:cNvPr id="10271" name="Text Box 31"/>
              <p:cNvSpPr txBox="1">
                <a:spLocks noChangeArrowheads="1"/>
              </p:cNvSpPr>
              <p:nvPr/>
            </p:nvSpPr>
            <p:spPr bwMode="auto">
              <a:xfrm>
                <a:off x="2641" y="1913"/>
                <a:ext cx="45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Arial" charset="0"/>
                  </a:rPr>
                  <a:t>mg</a:t>
                </a:r>
                <a:endParaRPr lang="ru-RU" sz="28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10272" name="Line 32"/>
              <p:cNvSpPr>
                <a:spLocks noChangeShapeType="1"/>
              </p:cNvSpPr>
              <p:nvPr/>
            </p:nvSpPr>
            <p:spPr bwMode="auto">
              <a:xfrm>
                <a:off x="2744" y="1979"/>
                <a:ext cx="27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500313" y="1643063"/>
            <a:ext cx="455612" cy="793750"/>
            <a:chOff x="1519" y="799"/>
            <a:chExt cx="287" cy="500"/>
          </a:xfrm>
        </p:grpSpPr>
        <p:sp>
          <p:nvSpPr>
            <p:cNvPr id="10259" name="Line 48"/>
            <p:cNvSpPr>
              <a:spLocks noChangeShapeType="1"/>
            </p:cNvSpPr>
            <p:nvPr/>
          </p:nvSpPr>
          <p:spPr bwMode="auto">
            <a:xfrm flipV="1">
              <a:off x="1519" y="845"/>
              <a:ext cx="0" cy="45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1565" y="799"/>
              <a:ext cx="241" cy="327"/>
              <a:chOff x="2822" y="1777"/>
              <a:chExt cx="241" cy="327"/>
            </a:xfrm>
          </p:grpSpPr>
          <p:sp>
            <p:nvSpPr>
              <p:cNvPr id="10261" name="Text Box 50"/>
              <p:cNvSpPr txBox="1">
                <a:spLocks noChangeArrowheads="1"/>
              </p:cNvSpPr>
              <p:nvPr/>
            </p:nvSpPr>
            <p:spPr bwMode="auto">
              <a:xfrm>
                <a:off x="2822" y="1777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Arial" charset="0"/>
                  </a:rPr>
                  <a:t>a</a:t>
                </a:r>
                <a:endParaRPr lang="ru-RU" sz="2800" b="1">
                  <a:latin typeface="Arial" charset="0"/>
                </a:endParaRPr>
              </a:p>
            </p:txBody>
          </p:sp>
          <p:sp>
            <p:nvSpPr>
              <p:cNvPr id="10262" name="Line 51"/>
              <p:cNvSpPr>
                <a:spLocks noChangeShapeType="1"/>
              </p:cNvSpPr>
              <p:nvPr/>
            </p:nvSpPr>
            <p:spPr bwMode="auto">
              <a:xfrm>
                <a:off x="2880" y="1842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3352275" y="831204"/>
            <a:ext cx="5432823" cy="3941762"/>
            <a:chOff x="1631" y="1039"/>
            <a:chExt cx="3894" cy="2180"/>
          </a:xfrm>
        </p:grpSpPr>
        <p:graphicFrame>
          <p:nvGraphicFramePr>
            <p:cNvPr id="10245" name="Object 59"/>
            <p:cNvGraphicFramePr>
              <a:graphicFrameLocks noChangeAspect="1"/>
            </p:cNvGraphicFramePr>
            <p:nvPr/>
          </p:nvGraphicFramePr>
          <p:xfrm>
            <a:off x="1631" y="1039"/>
            <a:ext cx="3627" cy="2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Формула" r:id="rId3" imgW="1688760" imgH="1168200" progId="Equation.3">
                    <p:embed/>
                  </p:oleObj>
                </mc:Choice>
                <mc:Fallback>
                  <p:oleObj name="Формула" r:id="rId3" imgW="1688760" imgH="1168200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1" y="1039"/>
                          <a:ext cx="3627" cy="21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7" name="Text Box 60"/>
            <p:cNvSpPr txBox="1">
              <a:spLocks noChangeArrowheads="1"/>
            </p:cNvSpPr>
            <p:nvPr/>
          </p:nvSpPr>
          <p:spPr bwMode="auto">
            <a:xfrm>
              <a:off x="3560" y="1526"/>
              <a:ext cx="1965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Arial" charset="0"/>
                </a:rPr>
                <a:t>2 </a:t>
              </a:r>
              <a:r>
                <a:rPr lang="ru-RU" sz="2400" b="1" dirty="0">
                  <a:latin typeface="Arial" charset="0"/>
                </a:rPr>
                <a:t>закон Ньютона</a:t>
              </a:r>
            </a:p>
          </p:txBody>
        </p:sp>
        <p:sp>
          <p:nvSpPr>
            <p:cNvPr id="10258" name="Text Box 61"/>
            <p:cNvSpPr txBox="1">
              <a:spLocks noChangeArrowheads="1"/>
            </p:cNvSpPr>
            <p:nvPr/>
          </p:nvSpPr>
          <p:spPr bwMode="auto">
            <a:xfrm>
              <a:off x="3207" y="2434"/>
              <a:ext cx="206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latin typeface="Arial" charset="0"/>
                </a:rPr>
                <a:t>3</a:t>
              </a:r>
              <a:r>
                <a:rPr lang="en-US" sz="2400" b="1" dirty="0">
                  <a:latin typeface="Arial" charset="0"/>
                </a:rPr>
                <a:t> </a:t>
              </a:r>
              <a:r>
                <a:rPr lang="ru-RU" sz="2400" b="1" dirty="0">
                  <a:latin typeface="Arial" charset="0"/>
                </a:rPr>
                <a:t>закон Ньютона</a:t>
              </a: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744062" y="4640077"/>
            <a:ext cx="7579681" cy="1876426"/>
            <a:chOff x="2554" y="3473"/>
            <a:chExt cx="4612" cy="1182"/>
          </a:xfrm>
        </p:grpSpPr>
        <p:sp>
          <p:nvSpPr>
            <p:cNvPr id="10254" name="Text Box 66"/>
            <p:cNvSpPr txBox="1">
              <a:spLocks noChangeArrowheads="1"/>
            </p:cNvSpPr>
            <p:nvPr/>
          </p:nvSpPr>
          <p:spPr bwMode="auto">
            <a:xfrm>
              <a:off x="3025" y="3489"/>
              <a:ext cx="5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 i="1" dirty="0"/>
                <a:t>если</a:t>
              </a:r>
            </a:p>
          </p:txBody>
        </p:sp>
        <p:graphicFrame>
          <p:nvGraphicFramePr>
            <p:cNvPr id="10243" name="Object 67"/>
            <p:cNvGraphicFramePr>
              <a:graphicFrameLocks noChangeAspect="1"/>
            </p:cNvGraphicFramePr>
            <p:nvPr/>
          </p:nvGraphicFramePr>
          <p:xfrm>
            <a:off x="3583" y="3525"/>
            <a:ext cx="822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Формула" r:id="rId5" imgW="406080" imgH="164880" progId="Equation.3">
                    <p:embed/>
                  </p:oleObj>
                </mc:Choice>
                <mc:Fallback>
                  <p:oleObj name="Формула" r:id="rId5" imgW="406080" imgH="164880" progId="Equation.3">
                    <p:embed/>
                    <p:pic>
                      <p:nvPicPr>
                        <p:cNvPr id="0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3" y="3525"/>
                          <a:ext cx="822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5" name="Text Box 68"/>
            <p:cNvSpPr txBox="1">
              <a:spLocks noChangeArrowheads="1"/>
            </p:cNvSpPr>
            <p:nvPr/>
          </p:nvSpPr>
          <p:spPr bwMode="auto">
            <a:xfrm>
              <a:off x="4379" y="3510"/>
              <a:ext cx="59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i="1" dirty="0" smtClean="0"/>
                <a:t>  то</a:t>
              </a:r>
              <a:endParaRPr lang="ru-RU" sz="2800" b="1" i="1" dirty="0"/>
            </a:p>
          </p:txBody>
        </p:sp>
        <p:graphicFrame>
          <p:nvGraphicFramePr>
            <p:cNvPr id="10244" name="Object 69"/>
            <p:cNvGraphicFramePr>
              <a:graphicFrameLocks noChangeAspect="1"/>
            </p:cNvGraphicFramePr>
            <p:nvPr/>
          </p:nvGraphicFramePr>
          <p:xfrm>
            <a:off x="4947" y="3473"/>
            <a:ext cx="771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Формула" r:id="rId7" imgW="380880" imgH="177480" progId="Equation.3">
                    <p:embed/>
                  </p:oleObj>
                </mc:Choice>
                <mc:Fallback>
                  <p:oleObj name="Формула" r:id="rId7" imgW="380880" imgH="177480" progId="Equation.3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7" y="3473"/>
                          <a:ext cx="771" cy="3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6" name="Text Box 70"/>
            <p:cNvSpPr txBox="1">
              <a:spLocks noChangeArrowheads="1"/>
            </p:cNvSpPr>
            <p:nvPr/>
          </p:nvSpPr>
          <p:spPr bwMode="auto">
            <a:xfrm>
              <a:off x="2554" y="3841"/>
              <a:ext cx="4612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ru-RU" sz="2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Невесомость</a:t>
              </a:r>
              <a:r>
                <a:rPr lang="ru-RU" sz="26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600" b="1" i="1" dirty="0">
                  <a:latin typeface="Arial" pitchFamily="34" charset="0"/>
                  <a:cs typeface="Arial" pitchFamily="34" charset="0"/>
                </a:rPr>
                <a:t>- </a:t>
              </a:r>
              <a:r>
                <a:rPr lang="ru-RU" sz="2600" b="1" dirty="0">
                  <a:latin typeface="Arial" pitchFamily="34" charset="0"/>
                  <a:cs typeface="Arial" pitchFamily="34" charset="0"/>
                </a:rPr>
                <a:t>состояние, при котором тело движется только под действием силы тяжести.</a:t>
              </a:r>
            </a:p>
          </p:txBody>
        </p:sp>
      </p:grpSp>
      <p:sp>
        <p:nvSpPr>
          <p:cNvPr id="10251" name="Line 73"/>
          <p:cNvSpPr>
            <a:spLocks noChangeShapeType="1"/>
          </p:cNvSpPr>
          <p:nvPr/>
        </p:nvSpPr>
        <p:spPr bwMode="auto">
          <a:xfrm>
            <a:off x="468313" y="620713"/>
            <a:ext cx="0" cy="403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828800" y="6334780"/>
            <a:ext cx="73152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Пример: космический корабль на орбите</a:t>
            </a:r>
            <a:r>
              <a:rPr lang="ru-RU" sz="2800" dirty="0"/>
              <a:t>.</a:t>
            </a:r>
          </a:p>
        </p:txBody>
      </p:sp>
      <p:graphicFrame>
        <p:nvGraphicFramePr>
          <p:cNvPr id="10242" name="Object 37"/>
          <p:cNvGraphicFramePr>
            <a:graphicFrameLocks noChangeAspect="1"/>
          </p:cNvGraphicFramePr>
          <p:nvPr/>
        </p:nvGraphicFramePr>
        <p:xfrm>
          <a:off x="4857750" y="928688"/>
          <a:ext cx="12858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Формула" r:id="rId9" imgW="482391" imgH="228501" progId="Equation.3">
                  <p:embed/>
                </p:oleObj>
              </mc:Choice>
              <mc:Fallback>
                <p:oleObj name="Формула" r:id="rId9" imgW="482391" imgH="228501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928688"/>
                        <a:ext cx="128587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Номер слайда 3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9254E1-BA37-4543-9D16-20875D07FF59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2"/>
          <p:cNvSpPr txBox="1">
            <a:spLocks noChangeArrowheads="1"/>
          </p:cNvSpPr>
          <p:nvPr/>
        </p:nvSpPr>
        <p:spPr bwMode="auto">
          <a:xfrm>
            <a:off x="3637026" y="158687"/>
            <a:ext cx="2393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Вес тела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785813" y="2143125"/>
            <a:ext cx="2327275" cy="2282825"/>
            <a:chOff x="340" y="2659"/>
            <a:chExt cx="1466" cy="1438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40" y="2659"/>
              <a:ext cx="1180" cy="1438"/>
              <a:chOff x="295" y="845"/>
              <a:chExt cx="1180" cy="1438"/>
            </a:xfrm>
          </p:grpSpPr>
          <p:sp>
            <p:nvSpPr>
              <p:cNvPr id="11284" name="Line 19"/>
              <p:cNvSpPr>
                <a:spLocks noChangeShapeType="1"/>
              </p:cNvSpPr>
              <p:nvPr/>
            </p:nvSpPr>
            <p:spPr bwMode="auto">
              <a:xfrm>
                <a:off x="295" y="1684"/>
                <a:ext cx="1180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3" name="Rectangle 20"/>
              <p:cNvSpPr>
                <a:spLocks noChangeArrowheads="1"/>
              </p:cNvSpPr>
              <p:nvPr/>
            </p:nvSpPr>
            <p:spPr bwMode="auto">
              <a:xfrm>
                <a:off x="544" y="1264"/>
                <a:ext cx="620" cy="42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934" name="Line 21"/>
              <p:cNvSpPr>
                <a:spLocks noChangeShapeType="1"/>
              </p:cNvSpPr>
              <p:nvPr/>
            </p:nvSpPr>
            <p:spPr bwMode="auto">
              <a:xfrm>
                <a:off x="855" y="1084"/>
                <a:ext cx="0" cy="599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916" y="1864"/>
                <a:ext cx="328" cy="328"/>
                <a:chOff x="3185" y="2639"/>
                <a:chExt cx="239" cy="248"/>
              </a:xfrm>
            </p:grpSpPr>
            <p:sp>
              <p:nvSpPr>
                <p:cNvPr id="1129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185" y="2639"/>
                  <a:ext cx="193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2800" b="1">
                      <a:solidFill>
                        <a:srgbClr val="CC3300"/>
                      </a:solidFill>
                    </a:rPr>
                    <a:t>Р</a:t>
                  </a:r>
                </a:p>
              </p:txBody>
            </p:sp>
            <p:sp>
              <p:nvSpPr>
                <p:cNvPr id="11297" name="Line 24"/>
                <p:cNvSpPr>
                  <a:spLocks noChangeShapeType="1"/>
                </p:cNvSpPr>
                <p:nvPr/>
              </p:nvSpPr>
              <p:spPr bwMode="auto">
                <a:xfrm>
                  <a:off x="3243" y="2659"/>
                  <a:ext cx="181" cy="0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922" y="845"/>
                <a:ext cx="279" cy="328"/>
                <a:chOff x="3185" y="2640"/>
                <a:chExt cx="203" cy="248"/>
              </a:xfrm>
            </p:grpSpPr>
            <p:sp>
              <p:nvSpPr>
                <p:cNvPr id="3894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185" y="2640"/>
                  <a:ext cx="203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2800" b="1" dirty="0">
                      <a:solidFill>
                        <a:schemeClr val="tx2"/>
                      </a:solidFill>
                      <a:latin typeface="Arial" charset="0"/>
                    </a:rPr>
                    <a:t>N</a:t>
                  </a:r>
                  <a:endParaRPr lang="ru-RU" sz="2800" b="1" dirty="0">
                    <a:solidFill>
                      <a:schemeClr val="tx2"/>
                    </a:solidFill>
                    <a:latin typeface="Arial" charset="0"/>
                  </a:endParaRPr>
                </a:p>
              </p:txBody>
            </p:sp>
            <p:sp>
              <p:nvSpPr>
                <p:cNvPr id="3894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3222" y="2659"/>
                  <a:ext cx="142" cy="0"/>
                </a:xfrm>
                <a:prstGeom prst="line">
                  <a:avLst/>
                </a:prstGeom>
                <a:noFill/>
                <a:ln w="38100">
                  <a:solidFill>
                    <a:schemeClr val="tx2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1289" name="Line 28"/>
              <p:cNvSpPr>
                <a:spLocks noChangeShapeType="1"/>
              </p:cNvSpPr>
              <p:nvPr/>
            </p:nvSpPr>
            <p:spPr bwMode="auto">
              <a:xfrm>
                <a:off x="839" y="1480"/>
                <a:ext cx="0" cy="59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90" name="Line 29"/>
              <p:cNvSpPr>
                <a:spLocks noChangeShapeType="1"/>
              </p:cNvSpPr>
              <p:nvPr/>
            </p:nvSpPr>
            <p:spPr bwMode="auto">
              <a:xfrm>
                <a:off x="855" y="1684"/>
                <a:ext cx="0" cy="599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>
                <a:off x="340" y="1752"/>
                <a:ext cx="452" cy="327"/>
                <a:chOff x="2641" y="1913"/>
                <a:chExt cx="452" cy="327"/>
              </a:xfrm>
            </p:grpSpPr>
            <p:sp>
              <p:nvSpPr>
                <p:cNvPr id="11292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641" y="1913"/>
                  <a:ext cx="45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>
                      <a:solidFill>
                        <a:srgbClr val="FF0000"/>
                      </a:solidFill>
                      <a:latin typeface="Arial" charset="0"/>
                    </a:rPr>
                    <a:t>mg</a:t>
                  </a:r>
                  <a:endParaRPr lang="ru-RU" sz="2800" b="1">
                    <a:solidFill>
                      <a:srgbClr val="FF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293" name="Line 32"/>
                <p:cNvSpPr>
                  <a:spLocks noChangeShapeType="1"/>
                </p:cNvSpPr>
                <p:nvPr/>
              </p:nvSpPr>
              <p:spPr bwMode="auto">
                <a:xfrm>
                  <a:off x="2744" y="1979"/>
                  <a:ext cx="272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1519" y="2840"/>
              <a:ext cx="287" cy="454"/>
              <a:chOff x="1519" y="2840"/>
              <a:chExt cx="287" cy="454"/>
            </a:xfrm>
          </p:grpSpPr>
          <p:sp>
            <p:nvSpPr>
              <p:cNvPr id="11280" name="Line 39"/>
              <p:cNvSpPr>
                <a:spLocks noChangeShapeType="1"/>
              </p:cNvSpPr>
              <p:nvPr/>
            </p:nvSpPr>
            <p:spPr bwMode="auto">
              <a:xfrm flipV="1">
                <a:off x="1519" y="2840"/>
                <a:ext cx="0" cy="45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" name="Group 40"/>
              <p:cNvGrpSpPr>
                <a:grpSpLocks/>
              </p:cNvGrpSpPr>
              <p:nvPr/>
            </p:nvGrpSpPr>
            <p:grpSpPr bwMode="auto">
              <a:xfrm>
                <a:off x="1565" y="2931"/>
                <a:ext cx="241" cy="327"/>
                <a:chOff x="2822" y="1777"/>
                <a:chExt cx="241" cy="327"/>
              </a:xfrm>
            </p:grpSpPr>
            <p:sp>
              <p:nvSpPr>
                <p:cNvPr id="1128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822" y="1777"/>
                  <a:ext cx="241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>
                      <a:latin typeface="Arial" charset="0"/>
                    </a:rPr>
                    <a:t>a</a:t>
                  </a:r>
                  <a:endParaRPr lang="ru-RU" sz="2800" b="1">
                    <a:latin typeface="Arial" charset="0"/>
                  </a:endParaRPr>
                </a:p>
              </p:txBody>
            </p:sp>
            <p:sp>
              <p:nvSpPr>
                <p:cNvPr id="11283" name="Line 42"/>
                <p:cNvSpPr>
                  <a:spLocks noChangeShapeType="1"/>
                </p:cNvSpPr>
                <p:nvPr/>
              </p:nvSpPr>
              <p:spPr bwMode="auto">
                <a:xfrm>
                  <a:off x="2880" y="1842"/>
                  <a:ext cx="18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3316224" y="785813"/>
            <a:ext cx="5657914" cy="4281487"/>
            <a:chOff x="1973" y="709"/>
            <a:chExt cx="3583" cy="2697"/>
          </a:xfrm>
        </p:grpSpPr>
        <p:graphicFrame>
          <p:nvGraphicFramePr>
            <p:cNvPr id="11267" name="Object 44"/>
            <p:cNvGraphicFramePr>
              <a:graphicFrameLocks noChangeAspect="1"/>
            </p:cNvGraphicFramePr>
            <p:nvPr/>
          </p:nvGraphicFramePr>
          <p:xfrm>
            <a:off x="1973" y="799"/>
            <a:ext cx="1587" cy="2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3" imgW="850680" imgH="1396800" progId="Equation.3">
                    <p:embed/>
                  </p:oleObj>
                </mc:Choice>
                <mc:Fallback>
                  <p:oleObj name="Формула" r:id="rId3" imgW="850680" imgH="1396800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799"/>
                          <a:ext cx="1587" cy="26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6" name="Text Box 45"/>
            <p:cNvSpPr txBox="1">
              <a:spLocks noChangeArrowheads="1"/>
            </p:cNvSpPr>
            <p:nvPr/>
          </p:nvSpPr>
          <p:spPr bwMode="auto">
            <a:xfrm>
              <a:off x="3787" y="1298"/>
              <a:ext cx="1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latin typeface="Arial" charset="0"/>
                </a:rPr>
                <a:t>2 </a:t>
              </a:r>
              <a:r>
                <a:rPr lang="ru-RU" sz="2400" b="1" dirty="0">
                  <a:latin typeface="Arial" charset="0"/>
                </a:rPr>
                <a:t>закон Ньютона</a:t>
              </a:r>
            </a:p>
          </p:txBody>
        </p:sp>
        <p:sp>
          <p:nvSpPr>
            <p:cNvPr id="11277" name="Text Box 46"/>
            <p:cNvSpPr txBox="1">
              <a:spLocks noChangeArrowheads="1"/>
            </p:cNvSpPr>
            <p:nvPr/>
          </p:nvSpPr>
          <p:spPr bwMode="auto">
            <a:xfrm>
              <a:off x="3696" y="2614"/>
              <a:ext cx="17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>
                  <a:latin typeface="Arial" charset="0"/>
                </a:rPr>
                <a:t>3</a:t>
              </a:r>
              <a:r>
                <a:rPr lang="en-US" sz="2400" b="1" dirty="0">
                  <a:latin typeface="Arial" charset="0"/>
                </a:rPr>
                <a:t> </a:t>
              </a:r>
              <a:r>
                <a:rPr lang="ru-RU" sz="2400" b="1" dirty="0">
                  <a:latin typeface="Arial" charset="0"/>
                </a:rPr>
                <a:t>закон Ньютона</a:t>
              </a:r>
            </a:p>
          </p:txBody>
        </p:sp>
        <p:graphicFrame>
          <p:nvGraphicFramePr>
            <p:cNvPr id="11268" name="Object 47"/>
            <p:cNvGraphicFramePr>
              <a:graphicFrameLocks noChangeAspect="1"/>
            </p:cNvGraphicFramePr>
            <p:nvPr/>
          </p:nvGraphicFramePr>
          <p:xfrm>
            <a:off x="2880" y="709"/>
            <a:ext cx="953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Формула" r:id="rId5" imgW="469800" imgH="228600" progId="Equation.3">
                    <p:embed/>
                  </p:oleObj>
                </mc:Choice>
                <mc:Fallback>
                  <p:oleObj name="Формула" r:id="rId5" imgW="469800" imgH="228600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709"/>
                          <a:ext cx="953" cy="4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2" name="Text Box 56"/>
          <p:cNvSpPr txBox="1">
            <a:spLocks noChangeArrowheads="1"/>
          </p:cNvSpPr>
          <p:nvPr/>
        </p:nvSpPr>
        <p:spPr bwMode="auto">
          <a:xfrm>
            <a:off x="1597152" y="5168265"/>
            <a:ext cx="7546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Перегрузка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– явление увеличения веса тела.</a:t>
            </a:r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2243328" y="5820284"/>
            <a:ext cx="6900672" cy="1038225"/>
            <a:chOff x="873" y="3674"/>
            <a:chExt cx="4225" cy="654"/>
          </a:xfrm>
        </p:grpSpPr>
        <p:graphicFrame>
          <p:nvGraphicFramePr>
            <p:cNvPr id="11266" name="Object 57"/>
            <p:cNvGraphicFramePr>
              <a:graphicFrameLocks noChangeAspect="1"/>
            </p:cNvGraphicFramePr>
            <p:nvPr/>
          </p:nvGraphicFramePr>
          <p:xfrm>
            <a:off x="873" y="3674"/>
            <a:ext cx="2041" cy="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Формула" r:id="rId7" imgW="1307880" imgH="419040" progId="Equation.3">
                    <p:embed/>
                  </p:oleObj>
                </mc:Choice>
                <mc:Fallback>
                  <p:oleObj name="Формула" r:id="rId7" imgW="1307880" imgH="419040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3" y="3674"/>
                          <a:ext cx="2041" cy="6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5" name="Text Box 58"/>
            <p:cNvSpPr txBox="1">
              <a:spLocks noChangeArrowheads="1"/>
            </p:cNvSpPr>
            <p:nvPr/>
          </p:nvSpPr>
          <p:spPr bwMode="auto">
            <a:xfrm>
              <a:off x="2903" y="3841"/>
              <a:ext cx="219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Arial" charset="0"/>
                </a:rPr>
                <a:t>- </a:t>
              </a:r>
              <a:r>
                <a:rPr lang="ru-RU" sz="2000" b="1" dirty="0">
                  <a:latin typeface="Arial" charset="0"/>
                </a:rPr>
                <a:t>коэффициент перегрузки</a:t>
              </a:r>
            </a:p>
          </p:txBody>
        </p:sp>
      </p:grpSp>
      <p:sp>
        <p:nvSpPr>
          <p:cNvPr id="11274" name="Номер слайда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5E37CF-4019-4E2F-AC9F-60B4CC4B2EC7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393" y="149105"/>
            <a:ext cx="4897553" cy="6677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Решение задачи</a:t>
            </a:r>
            <a:endParaRPr lang="ru-RU" sz="4000" b="1" spc="50" dirty="0">
              <a:ln w="11430"/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99616" y="731520"/>
            <a:ext cx="76443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Задача – пример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: Оценить порядок    значения силы взаимного тяготения двух кораблей, удаленных друг от друга на 100м, если масса каждого из них 10000т.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89888" y="2389632"/>
            <a:ext cx="77541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F - ?                          Решение:</a:t>
            </a:r>
          </a:p>
          <a:p>
            <a:r>
              <a:rPr lang="ru-RU" sz="2800" dirty="0" smtClean="0"/>
              <a:t>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10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кг                            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F =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= 10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кг                            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                           =0,667(Н)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100м                                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       Ответ: F=0,667Н  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G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= 6,67*10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-11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Н*м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/кг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2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5035296" y="2877312"/>
          <a:ext cx="1414272" cy="108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Формула" r:id="rId3" imgW="533169" imgH="406224" progId="Equation.3">
                  <p:embed/>
                </p:oleObj>
              </mc:Choice>
              <mc:Fallback>
                <p:oleObj name="Формула" r:id="rId3" imgW="533169" imgH="406224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296" y="2877312"/>
                        <a:ext cx="1414272" cy="1085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559808" y="3828288"/>
          <a:ext cx="2743200" cy="101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Формула" r:id="rId5" imgW="1409700" imgH="419100" progId="Equation.3">
                  <p:embed/>
                </p:oleObj>
              </mc:Choice>
              <mc:Fallback>
                <p:oleObj name="Формула" r:id="rId5" imgW="14097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808" y="3828288"/>
                        <a:ext cx="2743200" cy="1011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Прямая соединительная линия 41"/>
          <p:cNvCxnSpPr/>
          <p:nvPr/>
        </p:nvCxnSpPr>
        <p:spPr>
          <a:xfrm>
            <a:off x="1584960" y="2791968"/>
            <a:ext cx="2218944" cy="1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2505456" y="3749040"/>
            <a:ext cx="2670048" cy="24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3733800" y="3953066"/>
            <a:ext cx="5000625" cy="2160587"/>
          </a:xfrm>
        </p:spPr>
        <p:txBody>
          <a:bodyPr/>
          <a:lstStyle/>
          <a:p>
            <a:pPr algn="ctr" eaLnBrk="1" hangingPunct="1"/>
            <a:r>
              <a:rPr lang="ru-RU" altLang="ru-RU" sz="5400" b="1" i="1" dirty="0" smtClean="0">
                <a:solidFill>
                  <a:srgbClr val="FF0000"/>
                </a:solidFill>
              </a:rPr>
              <a:t>Спасибо     </a:t>
            </a:r>
            <a:br>
              <a:rPr lang="ru-RU" altLang="ru-RU" sz="5400" b="1" i="1" dirty="0" smtClean="0">
                <a:solidFill>
                  <a:srgbClr val="FF0000"/>
                </a:solidFill>
              </a:rPr>
            </a:br>
            <a:r>
              <a:rPr lang="ru-RU" altLang="ru-RU" sz="5400" b="1" i="1" dirty="0" smtClean="0">
                <a:solidFill>
                  <a:srgbClr val="FF0000"/>
                </a:solidFill>
              </a:rPr>
              <a:t>за внимание!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7" descr="pra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63" y="736854"/>
            <a:ext cx="1533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J03363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5535" y="494729"/>
            <a:ext cx="969963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E:\ФИЗИКА 11кл\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5648" y="2182369"/>
            <a:ext cx="2650427" cy="419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A9B26A-8FF5-43B4-8DF7-C4ED278B25FE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6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2096" y="218823"/>
            <a:ext cx="6211062" cy="103695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Гравитационные силы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33728" y="1313561"/>
            <a:ext cx="7290816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Гравитационные силы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или силы всемирного тяготения, действуют между всеми телами - все тела притягиваются друг к другу. Это притяжение существенно обычно лишь тогда, когда хотя бы одно из взаимодействующих тел также велико, как Земля или Луна. Иначе эти силы столь малы, что ими можно пренебречь.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656" y="0"/>
            <a:ext cx="7705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Закон Всемирного тяготения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170432" y="1487424"/>
            <a:ext cx="780288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000" b="1" i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100" b="1" i="1" dirty="0" smtClean="0">
                <a:latin typeface="Arial" pitchFamily="34" charset="0"/>
                <a:cs typeface="Arial" pitchFamily="34" charset="0"/>
              </a:rPr>
              <a:t>Любые </a:t>
            </a:r>
            <a:r>
              <a:rPr lang="ru-RU" sz="3100" b="1" i="1" dirty="0">
                <a:latin typeface="Arial" pitchFamily="34" charset="0"/>
                <a:cs typeface="Arial" pitchFamily="34" charset="0"/>
              </a:rPr>
              <a:t>два тела притягиваются друг к другу  с силой, прямо пропорциональной произведению их масс и обратно пропорциональной квадрату расстояния между ними.</a:t>
            </a: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6929438" y="5572125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71563" y="4857750"/>
            <a:ext cx="4176712" cy="1697038"/>
            <a:chOff x="612" y="1253"/>
            <a:chExt cx="2631" cy="1069"/>
          </a:xfrm>
        </p:grpSpPr>
        <p:sp>
          <p:nvSpPr>
            <p:cNvPr id="2057" name="Oval 7"/>
            <p:cNvSpPr>
              <a:spLocks noChangeArrowheads="1"/>
            </p:cNvSpPr>
            <p:nvPr/>
          </p:nvSpPr>
          <p:spPr bwMode="auto">
            <a:xfrm>
              <a:off x="612" y="1253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8" name="Oval 8"/>
            <p:cNvSpPr>
              <a:spLocks noChangeArrowheads="1"/>
            </p:cNvSpPr>
            <p:nvPr/>
          </p:nvSpPr>
          <p:spPr bwMode="auto">
            <a:xfrm>
              <a:off x="2517" y="1344"/>
              <a:ext cx="726" cy="7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9" name="Line 9"/>
            <p:cNvSpPr>
              <a:spLocks noChangeShapeType="1"/>
            </p:cNvSpPr>
            <p:nvPr/>
          </p:nvSpPr>
          <p:spPr bwMode="auto">
            <a:xfrm>
              <a:off x="1066" y="1706"/>
              <a:ext cx="0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10"/>
            <p:cNvSpPr>
              <a:spLocks noChangeShapeType="1"/>
            </p:cNvSpPr>
            <p:nvPr/>
          </p:nvSpPr>
          <p:spPr bwMode="auto">
            <a:xfrm>
              <a:off x="2880" y="1706"/>
              <a:ext cx="0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11"/>
            <p:cNvSpPr>
              <a:spLocks noChangeShapeType="1"/>
            </p:cNvSpPr>
            <p:nvPr/>
          </p:nvSpPr>
          <p:spPr bwMode="auto">
            <a:xfrm>
              <a:off x="1066" y="2251"/>
              <a:ext cx="18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12"/>
            <p:cNvSpPr>
              <a:spLocks noChangeShapeType="1"/>
            </p:cNvSpPr>
            <p:nvPr/>
          </p:nvSpPr>
          <p:spPr bwMode="auto">
            <a:xfrm>
              <a:off x="1066" y="1706"/>
              <a:ext cx="54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13"/>
            <p:cNvSpPr>
              <a:spLocks noChangeShapeType="1"/>
            </p:cNvSpPr>
            <p:nvPr/>
          </p:nvSpPr>
          <p:spPr bwMode="auto">
            <a:xfrm flipH="1">
              <a:off x="2336" y="1706"/>
              <a:ext cx="544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247" y="1389"/>
              <a:ext cx="342" cy="327"/>
              <a:chOff x="554" y="54"/>
              <a:chExt cx="342" cy="327"/>
            </a:xfrm>
          </p:grpSpPr>
          <p:sp>
            <p:nvSpPr>
              <p:cNvPr id="2069" name="Text Box 15"/>
              <p:cNvSpPr txBox="1">
                <a:spLocks noChangeArrowheads="1"/>
              </p:cNvSpPr>
              <p:nvPr/>
            </p:nvSpPr>
            <p:spPr bwMode="auto">
              <a:xfrm>
                <a:off x="554" y="54"/>
                <a:ext cx="34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CC3300"/>
                    </a:solidFill>
                    <a:latin typeface="Arial" charset="0"/>
                  </a:rPr>
                  <a:t>F</a:t>
                </a:r>
                <a:r>
                  <a:rPr lang="en-US" sz="2000" b="1">
                    <a:solidFill>
                      <a:srgbClr val="CC3300"/>
                    </a:solidFill>
                    <a:latin typeface="Arial" charset="0"/>
                  </a:rPr>
                  <a:t>1</a:t>
                </a:r>
                <a:endParaRPr lang="ru-RU" sz="2000" b="1">
                  <a:solidFill>
                    <a:srgbClr val="CC3300"/>
                  </a:solidFill>
                  <a:latin typeface="Arial" charset="0"/>
                </a:endParaRPr>
              </a:p>
            </p:txBody>
          </p:sp>
          <p:sp>
            <p:nvSpPr>
              <p:cNvPr id="2070" name="Line 16"/>
              <p:cNvSpPr>
                <a:spLocks noChangeShapeType="1"/>
              </p:cNvSpPr>
              <p:nvPr/>
            </p:nvSpPr>
            <p:spPr bwMode="auto">
              <a:xfrm>
                <a:off x="612" y="73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290" y="1389"/>
              <a:ext cx="342" cy="327"/>
              <a:chOff x="554" y="54"/>
              <a:chExt cx="342" cy="327"/>
            </a:xfrm>
          </p:grpSpPr>
          <p:sp>
            <p:nvSpPr>
              <p:cNvPr id="2067" name="Text Box 18"/>
              <p:cNvSpPr txBox="1">
                <a:spLocks noChangeArrowheads="1"/>
              </p:cNvSpPr>
              <p:nvPr/>
            </p:nvSpPr>
            <p:spPr bwMode="auto">
              <a:xfrm>
                <a:off x="554" y="54"/>
                <a:ext cx="34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CC3300"/>
                    </a:solidFill>
                    <a:latin typeface="Arial" charset="0"/>
                  </a:rPr>
                  <a:t>F</a:t>
                </a:r>
                <a:r>
                  <a:rPr lang="en-US" sz="2000" b="1">
                    <a:solidFill>
                      <a:srgbClr val="CC3300"/>
                    </a:solidFill>
                    <a:latin typeface="Arial" charset="0"/>
                  </a:rPr>
                  <a:t>2</a:t>
                </a:r>
                <a:endParaRPr lang="ru-RU" sz="2000" b="1">
                  <a:solidFill>
                    <a:srgbClr val="CC3300"/>
                  </a:solidFill>
                  <a:latin typeface="Arial" charset="0"/>
                </a:endParaRPr>
              </a:p>
            </p:txBody>
          </p:sp>
          <p:sp>
            <p:nvSpPr>
              <p:cNvPr id="2068" name="Line 19"/>
              <p:cNvSpPr>
                <a:spLocks noChangeShapeType="1"/>
              </p:cNvSpPr>
              <p:nvPr/>
            </p:nvSpPr>
            <p:spPr bwMode="auto">
              <a:xfrm>
                <a:off x="612" y="73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66" name="Text Box 20"/>
            <p:cNvSpPr txBox="1">
              <a:spLocks noChangeArrowheads="1"/>
            </p:cNvSpPr>
            <p:nvPr/>
          </p:nvSpPr>
          <p:spPr bwMode="auto">
            <a:xfrm>
              <a:off x="1837" y="1842"/>
              <a:ext cx="23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ru-RU"/>
            </a:p>
          </p:txBody>
        </p:sp>
      </p:grpSp>
      <p:graphicFrame>
        <p:nvGraphicFramePr>
          <p:cNvPr id="2050" name="Object 21"/>
          <p:cNvGraphicFramePr>
            <a:graphicFrameLocks noChangeAspect="1"/>
          </p:cNvGraphicFramePr>
          <p:nvPr/>
        </p:nvGraphicFramePr>
        <p:xfrm>
          <a:off x="5823014" y="4786313"/>
          <a:ext cx="2736850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3" imgW="787320" imgH="393480" progId="Equation.3">
                  <p:embed/>
                </p:oleObj>
              </mc:Choice>
              <mc:Fallback>
                <p:oleObj name="Формула" r:id="rId3" imgW="78732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014" y="4786313"/>
                        <a:ext cx="2736850" cy="1370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22"/>
          <p:cNvSpPr txBox="1">
            <a:spLocks noChangeArrowheads="1"/>
          </p:cNvSpPr>
          <p:nvPr/>
        </p:nvSpPr>
        <p:spPr bwMode="auto">
          <a:xfrm>
            <a:off x="2182749" y="899351"/>
            <a:ext cx="30691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charset="0"/>
              </a:rPr>
              <a:t>Исаак Ньютон</a:t>
            </a:r>
          </a:p>
        </p:txBody>
      </p:sp>
      <p:sp>
        <p:nvSpPr>
          <p:cNvPr id="2056" name="Номер слайда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29140-D48D-4BE0-B788-0094A55D549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42466" y="193548"/>
            <a:ext cx="785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Закон всемирного тяготения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3346323" y="4289679"/>
          <a:ext cx="4033838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3" imgW="1434960" imgH="419040" progId="Equation.3">
                  <p:embed/>
                </p:oleObj>
              </mc:Choice>
              <mc:Fallback>
                <p:oleObj name="Формула" r:id="rId3" imgW="143496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323" y="4289679"/>
                        <a:ext cx="4033838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806768" y="2486216"/>
          <a:ext cx="2016125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5" imgW="660240" imgH="457200" progId="Equation.3">
                  <p:embed/>
                </p:oleObj>
              </mc:Choice>
              <mc:Fallback>
                <p:oleObj name="Формула" r:id="rId5" imgW="6602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68" y="2486216"/>
                        <a:ext cx="2016125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2962656" y="993458"/>
            <a:ext cx="618134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3000" b="1" i="1" dirty="0">
                <a:solidFill>
                  <a:srgbClr val="FF0000"/>
                </a:solidFill>
                <a:latin typeface="Arial" charset="0"/>
              </a:rPr>
              <a:t>Гравитационная постоянная </a:t>
            </a:r>
            <a:r>
              <a:rPr lang="ru-RU" sz="3000" b="1" dirty="0">
                <a:latin typeface="Arial" charset="0"/>
              </a:rPr>
              <a:t>– величина, численно равная силе взаимодействия двух тел массами по 1 кг , находящихся на расстоянии 1 м друг от друга.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3118104" y="5720144"/>
            <a:ext cx="4500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Arial" charset="0"/>
              </a:rPr>
              <a:t>1798 г. Генри </a:t>
            </a:r>
            <a:r>
              <a:rPr lang="ru-RU" sz="2800" b="1" dirty="0" smtClean="0">
                <a:latin typeface="Arial" charset="0"/>
              </a:rPr>
              <a:t>Кавендиш (английский физик)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3079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E21AD2-6409-4F5C-8D55-4B00A90E8E48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4288" y="804672"/>
            <a:ext cx="6553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Закон всемирного тяготения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4600" y="1910588"/>
            <a:ext cx="7632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Границы применимости закона: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1. материальные точки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2.шары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3 шар большого радиуса и тело (например: Земля и любое тело на поверхности Земли)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8"/>
          <p:cNvGraphicFramePr>
            <a:graphicFrameLocks noChangeAspect="1"/>
          </p:cNvGraphicFramePr>
          <p:nvPr/>
        </p:nvGraphicFramePr>
        <p:xfrm>
          <a:off x="5028438" y="1643063"/>
          <a:ext cx="3125788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3" imgW="990360" imgH="1574640" progId="Equation.3">
                  <p:embed/>
                </p:oleObj>
              </mc:Choice>
              <mc:Fallback>
                <p:oleObj name="Формула" r:id="rId3" imgW="990360" imgH="157464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8438" y="1643063"/>
                        <a:ext cx="3125788" cy="496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634109" y="1871282"/>
            <a:ext cx="2160588" cy="2232025"/>
            <a:chOff x="748" y="2704"/>
            <a:chExt cx="1361" cy="1406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930" y="2704"/>
              <a:ext cx="1179" cy="1406"/>
              <a:chOff x="930" y="2704"/>
              <a:chExt cx="1179" cy="1406"/>
            </a:xfrm>
          </p:grpSpPr>
          <p:sp>
            <p:nvSpPr>
              <p:cNvPr id="4108" name="Oval 20"/>
              <p:cNvSpPr>
                <a:spLocks noChangeArrowheads="1"/>
              </p:cNvSpPr>
              <p:nvPr/>
            </p:nvSpPr>
            <p:spPr bwMode="auto">
              <a:xfrm>
                <a:off x="930" y="2931"/>
                <a:ext cx="1179" cy="11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9" name="Rectangle 21"/>
              <p:cNvSpPr>
                <a:spLocks noChangeArrowheads="1"/>
              </p:cNvSpPr>
              <p:nvPr/>
            </p:nvSpPr>
            <p:spPr bwMode="auto">
              <a:xfrm>
                <a:off x="1383" y="2795"/>
                <a:ext cx="272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0" name="Line 22"/>
              <p:cNvSpPr>
                <a:spLocks noChangeShapeType="1"/>
              </p:cNvSpPr>
              <p:nvPr/>
            </p:nvSpPr>
            <p:spPr bwMode="auto">
              <a:xfrm flipV="1">
                <a:off x="1519" y="3203"/>
                <a:ext cx="499" cy="3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1" name="Text Box 23"/>
              <p:cNvSpPr txBox="1">
                <a:spLocks noChangeArrowheads="1"/>
              </p:cNvSpPr>
              <p:nvPr/>
            </p:nvSpPr>
            <p:spPr bwMode="auto">
              <a:xfrm>
                <a:off x="1701" y="3339"/>
                <a:ext cx="35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Arial" charset="0"/>
                  </a:rPr>
                  <a:t>R</a:t>
                </a:r>
                <a:r>
                  <a:rPr lang="ru-RU" sz="2000" b="1">
                    <a:latin typeface="Arial" charset="0"/>
                  </a:rPr>
                  <a:t>з</a:t>
                </a:r>
              </a:p>
            </p:txBody>
          </p:sp>
          <p:sp>
            <p:nvSpPr>
              <p:cNvPr id="4112" name="Text Box 24"/>
              <p:cNvSpPr txBox="1">
                <a:spLocks noChangeArrowheads="1"/>
              </p:cNvSpPr>
              <p:nvPr/>
            </p:nvSpPr>
            <p:spPr bwMode="auto">
              <a:xfrm>
                <a:off x="975" y="3339"/>
                <a:ext cx="38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b="1"/>
                  <a:t>М</a:t>
                </a:r>
                <a:r>
                  <a:rPr lang="ru-RU" sz="2000" b="1"/>
                  <a:t>з</a:t>
                </a:r>
              </a:p>
            </p:txBody>
          </p:sp>
          <p:sp>
            <p:nvSpPr>
              <p:cNvPr id="4113" name="Text Box 25"/>
              <p:cNvSpPr txBox="1">
                <a:spLocks noChangeArrowheads="1"/>
              </p:cNvSpPr>
              <p:nvPr/>
            </p:nvSpPr>
            <p:spPr bwMode="auto">
              <a:xfrm>
                <a:off x="1701" y="2704"/>
                <a:ext cx="31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latin typeface="Arial" charset="0"/>
                  </a:rPr>
                  <a:t>m</a:t>
                </a:r>
                <a:endParaRPr lang="ru-RU" sz="2800" b="1">
                  <a:latin typeface="Arial" charset="0"/>
                </a:endParaRPr>
              </a:p>
            </p:txBody>
          </p:sp>
          <p:sp>
            <p:nvSpPr>
              <p:cNvPr id="4114" name="Line 26"/>
              <p:cNvSpPr>
                <a:spLocks noChangeShapeType="1"/>
              </p:cNvSpPr>
              <p:nvPr/>
            </p:nvSpPr>
            <p:spPr bwMode="auto">
              <a:xfrm>
                <a:off x="1519" y="2886"/>
                <a:ext cx="0" cy="181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15" name="Line 27"/>
              <p:cNvSpPr>
                <a:spLocks noChangeShapeType="1"/>
              </p:cNvSpPr>
              <p:nvPr/>
            </p:nvSpPr>
            <p:spPr bwMode="auto">
              <a:xfrm flipV="1">
                <a:off x="1519" y="3339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05" name="Oval 31"/>
            <p:cNvSpPr>
              <a:spLocks noChangeArrowheads="1"/>
            </p:cNvSpPr>
            <p:nvPr/>
          </p:nvSpPr>
          <p:spPr bwMode="auto">
            <a:xfrm>
              <a:off x="748" y="279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6" name="Line 32"/>
            <p:cNvSpPr>
              <a:spLocks noChangeShapeType="1"/>
            </p:cNvSpPr>
            <p:nvPr/>
          </p:nvSpPr>
          <p:spPr bwMode="auto">
            <a:xfrm>
              <a:off x="839" y="2886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Text Box 33"/>
            <p:cNvSpPr txBox="1">
              <a:spLocks noChangeArrowheads="1"/>
            </p:cNvSpPr>
            <p:nvPr/>
          </p:nvSpPr>
          <p:spPr bwMode="auto">
            <a:xfrm>
              <a:off x="748" y="2931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Arial" charset="0"/>
                </a:rPr>
                <a:t>h</a:t>
              </a:r>
              <a:endParaRPr lang="ru-RU" sz="2800" b="1">
                <a:latin typeface="Arial" charset="0"/>
              </a:endParaRPr>
            </a:p>
          </p:txBody>
        </p:sp>
      </p:grpSp>
      <p:sp>
        <p:nvSpPr>
          <p:cNvPr id="31749" name="Text Box 50"/>
          <p:cNvSpPr txBox="1">
            <a:spLocks noChangeArrowheads="1"/>
          </p:cNvSpPr>
          <p:nvPr/>
        </p:nvSpPr>
        <p:spPr bwMode="auto">
          <a:xfrm>
            <a:off x="3412871" y="0"/>
            <a:ext cx="36641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Сила тяжести</a:t>
            </a:r>
          </a:p>
        </p:txBody>
      </p:sp>
      <p:graphicFrame>
        <p:nvGraphicFramePr>
          <p:cNvPr id="4099" name="Object 52"/>
          <p:cNvGraphicFramePr>
            <a:graphicFrameLocks noChangeAspect="1"/>
          </p:cNvGraphicFramePr>
          <p:nvPr/>
        </p:nvGraphicFramePr>
        <p:xfrm>
          <a:off x="2107883" y="4497134"/>
          <a:ext cx="21431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5" imgW="647640" imgH="393480" progId="Equation.3">
                  <p:embed/>
                </p:oleObj>
              </mc:Choice>
              <mc:Fallback>
                <p:oleObj name="Формула" r:id="rId5" imgW="647640" imgH="39348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883" y="4497134"/>
                        <a:ext cx="2143125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Box 18"/>
          <p:cNvSpPr txBox="1">
            <a:spLocks noChangeArrowheads="1"/>
          </p:cNvSpPr>
          <p:nvPr/>
        </p:nvSpPr>
        <p:spPr bwMode="auto">
          <a:xfrm>
            <a:off x="2036064" y="669036"/>
            <a:ext cx="7107936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Сила тяжести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сила, с которой все тела притягиваются к Земле.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Номер слайда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71DA4A-0B97-4222-AC09-F873F2E805C3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447546" y="158496"/>
            <a:ext cx="78899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9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Первая космическая скорость</a:t>
            </a:r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642938" y="2857500"/>
            <a:ext cx="3527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0188" y="2071688"/>
            <a:ext cx="779462" cy="1008062"/>
            <a:chOff x="748" y="1071"/>
            <a:chExt cx="491" cy="635"/>
          </a:xfrm>
        </p:grpSpPr>
        <p:sp>
          <p:nvSpPr>
            <p:cNvPr id="5151" name="Oval 7"/>
            <p:cNvSpPr>
              <a:spLocks noChangeArrowheads="1"/>
            </p:cNvSpPr>
            <p:nvPr/>
          </p:nvSpPr>
          <p:spPr bwMode="auto">
            <a:xfrm>
              <a:off x="748" y="1071"/>
              <a:ext cx="90" cy="9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2" name="Line 8"/>
            <p:cNvSpPr>
              <a:spLocks noChangeShapeType="1"/>
            </p:cNvSpPr>
            <p:nvPr/>
          </p:nvSpPr>
          <p:spPr bwMode="auto">
            <a:xfrm>
              <a:off x="793" y="1117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Arc 9"/>
            <p:cNvSpPr>
              <a:spLocks/>
            </p:cNvSpPr>
            <p:nvPr/>
          </p:nvSpPr>
          <p:spPr bwMode="auto">
            <a:xfrm>
              <a:off x="793" y="1117"/>
              <a:ext cx="446" cy="589"/>
            </a:xfrm>
            <a:custGeom>
              <a:avLst/>
              <a:gdLst>
                <a:gd name="T0" fmla="*/ 0 w 20884"/>
                <a:gd name="T1" fmla="*/ 0 h 21506"/>
                <a:gd name="T2" fmla="*/ 0 w 20884"/>
                <a:gd name="T3" fmla="*/ 0 h 21506"/>
                <a:gd name="T4" fmla="*/ 0 w 20884"/>
                <a:gd name="T5" fmla="*/ 0 h 21506"/>
                <a:gd name="T6" fmla="*/ 0 60000 65536"/>
                <a:gd name="T7" fmla="*/ 0 60000 65536"/>
                <a:gd name="T8" fmla="*/ 0 60000 65536"/>
                <a:gd name="T9" fmla="*/ 0 w 20884"/>
                <a:gd name="T10" fmla="*/ 0 h 21506"/>
                <a:gd name="T11" fmla="*/ 20884 w 20884"/>
                <a:gd name="T12" fmla="*/ 21506 h 21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84" h="21506" fill="none" extrusionOk="0">
                  <a:moveTo>
                    <a:pt x="2008" y="-1"/>
                  </a:moveTo>
                  <a:cubicBezTo>
                    <a:pt x="11032" y="842"/>
                    <a:pt x="18570" y="7228"/>
                    <a:pt x="20884" y="15991"/>
                  </a:cubicBezTo>
                </a:path>
                <a:path w="20884" h="21506" stroke="0" extrusionOk="0">
                  <a:moveTo>
                    <a:pt x="2008" y="-1"/>
                  </a:moveTo>
                  <a:cubicBezTo>
                    <a:pt x="11032" y="842"/>
                    <a:pt x="18570" y="7228"/>
                    <a:pt x="20884" y="15991"/>
                  </a:cubicBezTo>
                  <a:lnTo>
                    <a:pt x="0" y="2150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00188" y="2143125"/>
            <a:ext cx="1308100" cy="935038"/>
            <a:chOff x="2147" y="2342"/>
            <a:chExt cx="824" cy="589"/>
          </a:xfrm>
        </p:grpSpPr>
        <p:sp>
          <p:nvSpPr>
            <p:cNvPr id="5149" name="Line 15"/>
            <p:cNvSpPr>
              <a:spLocks noChangeShapeType="1"/>
            </p:cNvSpPr>
            <p:nvPr/>
          </p:nvSpPr>
          <p:spPr bwMode="auto">
            <a:xfrm>
              <a:off x="2147" y="2342"/>
              <a:ext cx="50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Arc 16"/>
            <p:cNvSpPr>
              <a:spLocks/>
            </p:cNvSpPr>
            <p:nvPr/>
          </p:nvSpPr>
          <p:spPr bwMode="auto">
            <a:xfrm>
              <a:off x="2147" y="2342"/>
              <a:ext cx="824" cy="589"/>
            </a:xfrm>
            <a:custGeom>
              <a:avLst/>
              <a:gdLst>
                <a:gd name="T0" fmla="*/ 0 w 20884"/>
                <a:gd name="T1" fmla="*/ 0 h 21506"/>
                <a:gd name="T2" fmla="*/ 0 w 20884"/>
                <a:gd name="T3" fmla="*/ 0 h 21506"/>
                <a:gd name="T4" fmla="*/ 0 w 20884"/>
                <a:gd name="T5" fmla="*/ 0 h 21506"/>
                <a:gd name="T6" fmla="*/ 0 60000 65536"/>
                <a:gd name="T7" fmla="*/ 0 60000 65536"/>
                <a:gd name="T8" fmla="*/ 0 60000 65536"/>
                <a:gd name="T9" fmla="*/ 0 w 20884"/>
                <a:gd name="T10" fmla="*/ 0 h 21506"/>
                <a:gd name="T11" fmla="*/ 20884 w 20884"/>
                <a:gd name="T12" fmla="*/ 21506 h 21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84" h="21506" fill="none" extrusionOk="0">
                  <a:moveTo>
                    <a:pt x="2008" y="-1"/>
                  </a:moveTo>
                  <a:cubicBezTo>
                    <a:pt x="11032" y="842"/>
                    <a:pt x="18570" y="7228"/>
                    <a:pt x="20884" y="15991"/>
                  </a:cubicBezTo>
                </a:path>
                <a:path w="20884" h="21506" stroke="0" extrusionOk="0">
                  <a:moveTo>
                    <a:pt x="2008" y="-1"/>
                  </a:moveTo>
                  <a:cubicBezTo>
                    <a:pt x="11032" y="842"/>
                    <a:pt x="18570" y="7228"/>
                    <a:pt x="20884" y="15991"/>
                  </a:cubicBezTo>
                  <a:lnTo>
                    <a:pt x="0" y="21506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00" name="Arc 20"/>
          <p:cNvSpPr>
            <a:spLocks/>
          </p:cNvSpPr>
          <p:nvPr/>
        </p:nvSpPr>
        <p:spPr bwMode="auto">
          <a:xfrm>
            <a:off x="1500188" y="2143125"/>
            <a:ext cx="2674937" cy="1368425"/>
          </a:xfrm>
          <a:custGeom>
            <a:avLst/>
            <a:gdLst>
              <a:gd name="T0" fmla="*/ 2147483647 w 21548"/>
              <a:gd name="T1" fmla="*/ 0 h 21506"/>
              <a:gd name="T2" fmla="*/ 2147483647 w 21548"/>
              <a:gd name="T3" fmla="*/ 2147483647 h 21506"/>
              <a:gd name="T4" fmla="*/ 0 w 21548"/>
              <a:gd name="T5" fmla="*/ 2147483647 h 21506"/>
              <a:gd name="T6" fmla="*/ 0 60000 65536"/>
              <a:gd name="T7" fmla="*/ 0 60000 65536"/>
              <a:gd name="T8" fmla="*/ 0 60000 65536"/>
              <a:gd name="T9" fmla="*/ 0 w 21548"/>
              <a:gd name="T10" fmla="*/ 0 h 21506"/>
              <a:gd name="T11" fmla="*/ 21548 w 21548"/>
              <a:gd name="T12" fmla="*/ 21506 h 215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48" h="21506" fill="none" extrusionOk="0">
                <a:moveTo>
                  <a:pt x="2008" y="-1"/>
                </a:moveTo>
                <a:cubicBezTo>
                  <a:pt x="12544" y="983"/>
                  <a:pt x="20816" y="9455"/>
                  <a:pt x="21548" y="20012"/>
                </a:cubicBezTo>
              </a:path>
              <a:path w="21548" h="21506" stroke="0" extrusionOk="0">
                <a:moveTo>
                  <a:pt x="2008" y="-1"/>
                </a:moveTo>
                <a:cubicBezTo>
                  <a:pt x="12544" y="983"/>
                  <a:pt x="20816" y="9455"/>
                  <a:pt x="21548" y="20012"/>
                </a:cubicBezTo>
                <a:lnTo>
                  <a:pt x="0" y="21506"/>
                </a:lnTo>
                <a:close/>
              </a:path>
            </a:pathLst>
          </a:custGeom>
          <a:noFill/>
          <a:ln w="28575">
            <a:solidFill>
              <a:srgbClr val="CC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122" name="Object 21"/>
          <p:cNvGraphicFramePr>
            <a:graphicFrameLocks noChangeAspect="1"/>
          </p:cNvGraphicFramePr>
          <p:nvPr/>
        </p:nvGraphicFramePr>
        <p:xfrm>
          <a:off x="1643063" y="1643063"/>
          <a:ext cx="4095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3" imgW="139680" imgH="177480" progId="Equation.3">
                  <p:embed/>
                </p:oleObj>
              </mc:Choice>
              <mc:Fallback>
                <p:oleObj name="Формула" r:id="rId3" imgW="139680" imgH="177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1643063"/>
                        <a:ext cx="4095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2" name="Arc 22"/>
          <p:cNvSpPr>
            <a:spLocks/>
          </p:cNvSpPr>
          <p:nvPr/>
        </p:nvSpPr>
        <p:spPr bwMode="auto">
          <a:xfrm>
            <a:off x="1285875" y="2857500"/>
            <a:ext cx="3743325" cy="3457575"/>
          </a:xfrm>
          <a:custGeom>
            <a:avLst/>
            <a:gdLst>
              <a:gd name="T0" fmla="*/ 0 w 18160"/>
              <a:gd name="T1" fmla="*/ 2147483647 h 21600"/>
              <a:gd name="T2" fmla="*/ 2147483647 w 18160"/>
              <a:gd name="T3" fmla="*/ 2147483647 h 21600"/>
              <a:gd name="T4" fmla="*/ 2147483647 w 18160"/>
              <a:gd name="T5" fmla="*/ 2147483647 h 21600"/>
              <a:gd name="T6" fmla="*/ 0 60000 65536"/>
              <a:gd name="T7" fmla="*/ 0 60000 65536"/>
              <a:gd name="T8" fmla="*/ 0 60000 65536"/>
              <a:gd name="T9" fmla="*/ 0 w 18160"/>
              <a:gd name="T10" fmla="*/ 0 h 21600"/>
              <a:gd name="T11" fmla="*/ 18160 w 1816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60" h="21600" fill="none" extrusionOk="0">
                <a:moveTo>
                  <a:pt x="-1" y="3"/>
                </a:moveTo>
                <a:cubicBezTo>
                  <a:pt x="136" y="1"/>
                  <a:pt x="272" y="-1"/>
                  <a:pt x="409" y="0"/>
                </a:cubicBezTo>
                <a:cubicBezTo>
                  <a:pt x="7491" y="0"/>
                  <a:pt x="14124" y="3472"/>
                  <a:pt x="18159" y="9293"/>
                </a:cubicBezTo>
              </a:path>
              <a:path w="18160" h="21600" stroke="0" extrusionOk="0">
                <a:moveTo>
                  <a:pt x="-1" y="3"/>
                </a:moveTo>
                <a:cubicBezTo>
                  <a:pt x="136" y="1"/>
                  <a:pt x="272" y="-1"/>
                  <a:pt x="409" y="0"/>
                </a:cubicBezTo>
                <a:cubicBezTo>
                  <a:pt x="7491" y="0"/>
                  <a:pt x="14124" y="3472"/>
                  <a:pt x="18159" y="9293"/>
                </a:cubicBezTo>
                <a:lnTo>
                  <a:pt x="40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428750" y="2143125"/>
            <a:ext cx="2376488" cy="935038"/>
            <a:chOff x="2147" y="2342"/>
            <a:chExt cx="824" cy="589"/>
          </a:xfrm>
        </p:grpSpPr>
        <p:sp>
          <p:nvSpPr>
            <p:cNvPr id="5147" name="Line 24"/>
            <p:cNvSpPr>
              <a:spLocks noChangeShapeType="1"/>
            </p:cNvSpPr>
            <p:nvPr/>
          </p:nvSpPr>
          <p:spPr bwMode="auto">
            <a:xfrm>
              <a:off x="2147" y="2342"/>
              <a:ext cx="503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Arc 25"/>
            <p:cNvSpPr>
              <a:spLocks/>
            </p:cNvSpPr>
            <p:nvPr/>
          </p:nvSpPr>
          <p:spPr bwMode="auto">
            <a:xfrm>
              <a:off x="2147" y="2342"/>
              <a:ext cx="824" cy="589"/>
            </a:xfrm>
            <a:custGeom>
              <a:avLst/>
              <a:gdLst>
                <a:gd name="T0" fmla="*/ 0 w 20884"/>
                <a:gd name="T1" fmla="*/ 0 h 21506"/>
                <a:gd name="T2" fmla="*/ 0 w 20884"/>
                <a:gd name="T3" fmla="*/ 0 h 21506"/>
                <a:gd name="T4" fmla="*/ 0 w 20884"/>
                <a:gd name="T5" fmla="*/ 0 h 21506"/>
                <a:gd name="T6" fmla="*/ 0 60000 65536"/>
                <a:gd name="T7" fmla="*/ 0 60000 65536"/>
                <a:gd name="T8" fmla="*/ 0 60000 65536"/>
                <a:gd name="T9" fmla="*/ 0 w 20884"/>
                <a:gd name="T10" fmla="*/ 0 h 21506"/>
                <a:gd name="T11" fmla="*/ 20884 w 20884"/>
                <a:gd name="T12" fmla="*/ 21506 h 21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84" h="21506" fill="none" extrusionOk="0">
                  <a:moveTo>
                    <a:pt x="2008" y="-1"/>
                  </a:moveTo>
                  <a:cubicBezTo>
                    <a:pt x="11032" y="842"/>
                    <a:pt x="18570" y="7228"/>
                    <a:pt x="20884" y="15991"/>
                  </a:cubicBezTo>
                </a:path>
                <a:path w="20884" h="21506" stroke="0" extrusionOk="0">
                  <a:moveTo>
                    <a:pt x="2008" y="-1"/>
                  </a:moveTo>
                  <a:cubicBezTo>
                    <a:pt x="11032" y="842"/>
                    <a:pt x="18570" y="7228"/>
                    <a:pt x="20884" y="15991"/>
                  </a:cubicBezTo>
                  <a:lnTo>
                    <a:pt x="0" y="21506"/>
                  </a:lnTo>
                  <a:close/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500188" y="2143125"/>
            <a:ext cx="3744912" cy="2492375"/>
            <a:chOff x="2147" y="2342"/>
            <a:chExt cx="824" cy="589"/>
          </a:xfrm>
        </p:grpSpPr>
        <p:sp>
          <p:nvSpPr>
            <p:cNvPr id="5145" name="Line 27"/>
            <p:cNvSpPr>
              <a:spLocks noChangeShapeType="1"/>
            </p:cNvSpPr>
            <p:nvPr/>
          </p:nvSpPr>
          <p:spPr bwMode="auto">
            <a:xfrm>
              <a:off x="2147" y="2342"/>
              <a:ext cx="503" cy="0"/>
            </a:xfrm>
            <a:prstGeom prst="line">
              <a:avLst/>
            </a:prstGeom>
            <a:noFill/>
            <a:ln w="38100">
              <a:solidFill>
                <a:srgbClr val="9191E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Arc 28"/>
            <p:cNvSpPr>
              <a:spLocks/>
            </p:cNvSpPr>
            <p:nvPr/>
          </p:nvSpPr>
          <p:spPr bwMode="auto">
            <a:xfrm>
              <a:off x="2147" y="2342"/>
              <a:ext cx="824" cy="589"/>
            </a:xfrm>
            <a:custGeom>
              <a:avLst/>
              <a:gdLst>
                <a:gd name="T0" fmla="*/ 0 w 20884"/>
                <a:gd name="T1" fmla="*/ 0 h 21506"/>
                <a:gd name="T2" fmla="*/ 0 w 20884"/>
                <a:gd name="T3" fmla="*/ 0 h 21506"/>
                <a:gd name="T4" fmla="*/ 0 w 20884"/>
                <a:gd name="T5" fmla="*/ 0 h 21506"/>
                <a:gd name="T6" fmla="*/ 0 60000 65536"/>
                <a:gd name="T7" fmla="*/ 0 60000 65536"/>
                <a:gd name="T8" fmla="*/ 0 60000 65536"/>
                <a:gd name="T9" fmla="*/ 0 w 20884"/>
                <a:gd name="T10" fmla="*/ 0 h 21506"/>
                <a:gd name="T11" fmla="*/ 20884 w 20884"/>
                <a:gd name="T12" fmla="*/ 21506 h 215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84" h="21506" fill="none" extrusionOk="0">
                  <a:moveTo>
                    <a:pt x="2008" y="-1"/>
                  </a:moveTo>
                  <a:cubicBezTo>
                    <a:pt x="11032" y="842"/>
                    <a:pt x="18570" y="7228"/>
                    <a:pt x="20884" y="15991"/>
                  </a:cubicBezTo>
                </a:path>
                <a:path w="20884" h="21506" stroke="0" extrusionOk="0">
                  <a:moveTo>
                    <a:pt x="2008" y="-1"/>
                  </a:moveTo>
                  <a:cubicBezTo>
                    <a:pt x="11032" y="842"/>
                    <a:pt x="18570" y="7228"/>
                    <a:pt x="20884" y="15991"/>
                  </a:cubicBezTo>
                  <a:lnTo>
                    <a:pt x="0" y="21506"/>
                  </a:lnTo>
                  <a:close/>
                </a:path>
              </a:pathLst>
            </a:custGeom>
            <a:noFill/>
            <a:ln w="28575">
              <a:solidFill>
                <a:srgbClr val="9191E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996696" y="2895981"/>
            <a:ext cx="2592388" cy="3238500"/>
            <a:chOff x="249" y="1616"/>
            <a:chExt cx="1633" cy="2040"/>
          </a:xfrm>
        </p:grpSpPr>
        <p:sp>
          <p:nvSpPr>
            <p:cNvPr id="5137" name="Oval 29"/>
            <p:cNvSpPr>
              <a:spLocks noChangeArrowheads="1"/>
            </p:cNvSpPr>
            <p:nvPr/>
          </p:nvSpPr>
          <p:spPr bwMode="auto">
            <a:xfrm>
              <a:off x="385" y="2160"/>
              <a:ext cx="1361" cy="136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8" name="Oval 30"/>
            <p:cNvSpPr>
              <a:spLocks noChangeArrowheads="1"/>
            </p:cNvSpPr>
            <p:nvPr/>
          </p:nvSpPr>
          <p:spPr bwMode="auto">
            <a:xfrm>
              <a:off x="249" y="2024"/>
              <a:ext cx="1633" cy="16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Oval 31"/>
            <p:cNvSpPr>
              <a:spLocks noChangeArrowheads="1"/>
            </p:cNvSpPr>
            <p:nvPr/>
          </p:nvSpPr>
          <p:spPr bwMode="auto">
            <a:xfrm>
              <a:off x="1020" y="1978"/>
              <a:ext cx="91" cy="91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Line 32"/>
            <p:cNvSpPr>
              <a:spLocks noChangeShapeType="1"/>
            </p:cNvSpPr>
            <p:nvPr/>
          </p:nvSpPr>
          <p:spPr bwMode="auto">
            <a:xfrm>
              <a:off x="1065" y="2024"/>
              <a:ext cx="4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5125" name="Object 33"/>
            <p:cNvGraphicFramePr>
              <a:graphicFrameLocks noChangeAspect="1"/>
            </p:cNvGraphicFramePr>
            <p:nvPr/>
          </p:nvGraphicFramePr>
          <p:xfrm>
            <a:off x="1292" y="1616"/>
            <a:ext cx="282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Формула" r:id="rId5" imgW="152280" imgH="215640" progId="Equation.3">
                    <p:embed/>
                  </p:oleObj>
                </mc:Choice>
                <mc:Fallback>
                  <p:oleObj name="Формула" r:id="rId5" imgW="152280" imgH="21564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1616"/>
                          <a:ext cx="282" cy="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1" name="Line 34"/>
            <p:cNvSpPr>
              <a:spLocks noChangeShapeType="1"/>
            </p:cNvSpPr>
            <p:nvPr/>
          </p:nvSpPr>
          <p:spPr bwMode="auto">
            <a:xfrm>
              <a:off x="1065" y="2024"/>
              <a:ext cx="0" cy="3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748" y="2250"/>
              <a:ext cx="321" cy="327"/>
              <a:chOff x="3049" y="3546"/>
              <a:chExt cx="321" cy="327"/>
            </a:xfrm>
          </p:grpSpPr>
          <p:sp>
            <p:nvSpPr>
              <p:cNvPr id="5143" name="Text Box 35"/>
              <p:cNvSpPr txBox="1">
                <a:spLocks noChangeArrowheads="1"/>
              </p:cNvSpPr>
              <p:nvPr/>
            </p:nvSpPr>
            <p:spPr bwMode="auto">
              <a:xfrm>
                <a:off x="3049" y="3546"/>
                <a:ext cx="32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Arial" charset="0"/>
                  </a:rPr>
                  <a:t>F</a:t>
                </a:r>
                <a:r>
                  <a:rPr lang="ru-RU" sz="1400" b="1">
                    <a:solidFill>
                      <a:srgbClr val="FF0000"/>
                    </a:solidFill>
                    <a:latin typeface="Arial" charset="0"/>
                  </a:rPr>
                  <a:t>Т</a:t>
                </a:r>
              </a:p>
            </p:txBody>
          </p:sp>
          <p:sp>
            <p:nvSpPr>
              <p:cNvPr id="5144" name="Line 36"/>
              <p:cNvSpPr>
                <a:spLocks noChangeShapeType="1"/>
              </p:cNvSpPr>
              <p:nvPr/>
            </p:nvSpPr>
            <p:spPr bwMode="auto">
              <a:xfrm>
                <a:off x="3107" y="3566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71718" name="Object 38"/>
          <p:cNvGraphicFramePr>
            <a:graphicFrameLocks noChangeAspect="1"/>
          </p:cNvGraphicFramePr>
          <p:nvPr/>
        </p:nvGraphicFramePr>
        <p:xfrm>
          <a:off x="5610606" y="998601"/>
          <a:ext cx="285115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7" imgW="1079280" imgH="1854000" progId="Equation.3">
                  <p:embed/>
                </p:oleObj>
              </mc:Choice>
              <mc:Fallback>
                <p:oleObj name="Формула" r:id="rId7" imgW="1079280" imgH="185400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606" y="998601"/>
                        <a:ext cx="2851150" cy="489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Text Box 41"/>
          <p:cNvSpPr txBox="1">
            <a:spLocks noChangeArrowheads="1"/>
          </p:cNvSpPr>
          <p:nvPr/>
        </p:nvSpPr>
        <p:spPr bwMode="auto">
          <a:xfrm>
            <a:off x="447675" y="-252413"/>
            <a:ext cx="184150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71723" name="Object 43"/>
          <p:cNvGraphicFramePr>
            <a:graphicFrameLocks noChangeAspect="1"/>
          </p:cNvGraphicFramePr>
          <p:nvPr/>
        </p:nvGraphicFramePr>
        <p:xfrm>
          <a:off x="3599879" y="5582793"/>
          <a:ext cx="18732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Формула" r:id="rId9" imgW="723600" imgH="393480" progId="Equation.3">
                  <p:embed/>
                </p:oleObj>
              </mc:Choice>
              <mc:Fallback>
                <p:oleObj name="Формула" r:id="rId9" imgW="723600" imgH="393480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879" y="5582793"/>
                        <a:ext cx="1873250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Номер слайда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FDE062-8DB1-4C1C-B130-DAC58B8D5E10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0" grpId="0" animBg="1"/>
      <p:bldP spid="717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Text Box 4"/>
          <p:cNvSpPr txBox="1">
            <a:spLocks noChangeArrowheads="1"/>
          </p:cNvSpPr>
          <p:nvPr/>
        </p:nvSpPr>
        <p:spPr bwMode="auto">
          <a:xfrm>
            <a:off x="1459738" y="0"/>
            <a:ext cx="7854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9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Первая космическая скорость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85532" y="2071878"/>
            <a:ext cx="2643187" cy="3286125"/>
            <a:chOff x="295" y="709"/>
            <a:chExt cx="1088" cy="1451"/>
          </a:xfrm>
        </p:grpSpPr>
        <p:sp>
          <p:nvSpPr>
            <p:cNvPr id="6161" name="Oval 6"/>
            <p:cNvSpPr>
              <a:spLocks noChangeArrowheads="1"/>
            </p:cNvSpPr>
            <p:nvPr/>
          </p:nvSpPr>
          <p:spPr bwMode="auto">
            <a:xfrm>
              <a:off x="386" y="1151"/>
              <a:ext cx="906" cy="91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2" name="Oval 7"/>
            <p:cNvSpPr>
              <a:spLocks noChangeArrowheads="1"/>
            </p:cNvSpPr>
            <p:nvPr/>
          </p:nvSpPr>
          <p:spPr bwMode="auto">
            <a:xfrm>
              <a:off x="295" y="1059"/>
              <a:ext cx="1088" cy="11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Oval 8"/>
            <p:cNvSpPr>
              <a:spLocks noChangeArrowheads="1"/>
            </p:cNvSpPr>
            <p:nvPr/>
          </p:nvSpPr>
          <p:spPr bwMode="auto">
            <a:xfrm>
              <a:off x="809" y="1028"/>
              <a:ext cx="60" cy="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4" name="Line 9"/>
            <p:cNvSpPr>
              <a:spLocks noChangeShapeType="1"/>
            </p:cNvSpPr>
            <p:nvPr/>
          </p:nvSpPr>
          <p:spPr bwMode="auto">
            <a:xfrm>
              <a:off x="839" y="1059"/>
              <a:ext cx="3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6151" name="Object 10"/>
            <p:cNvGraphicFramePr>
              <a:graphicFrameLocks noChangeAspect="1"/>
            </p:cNvGraphicFramePr>
            <p:nvPr/>
          </p:nvGraphicFramePr>
          <p:xfrm>
            <a:off x="930" y="709"/>
            <a:ext cx="265" cy="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Формула" r:id="rId3" imgW="152280" imgH="215640" progId="Equation.3">
                    <p:embed/>
                  </p:oleObj>
                </mc:Choice>
                <mc:Fallback>
                  <p:oleObj name="Формула" r:id="rId3" imgW="152280" imgH="2156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" y="709"/>
                          <a:ext cx="265" cy="3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5" name="Line 11"/>
            <p:cNvSpPr>
              <a:spLocks noChangeShapeType="1"/>
            </p:cNvSpPr>
            <p:nvPr/>
          </p:nvSpPr>
          <p:spPr bwMode="auto">
            <a:xfrm>
              <a:off x="839" y="1059"/>
              <a:ext cx="0" cy="2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623" y="1214"/>
              <a:ext cx="211" cy="231"/>
              <a:chOff x="3054" y="3546"/>
              <a:chExt cx="317" cy="342"/>
            </a:xfrm>
          </p:grpSpPr>
          <p:sp>
            <p:nvSpPr>
              <p:cNvPr id="6167" name="Text Box 13"/>
              <p:cNvSpPr txBox="1">
                <a:spLocks noChangeArrowheads="1"/>
              </p:cNvSpPr>
              <p:nvPr/>
            </p:nvSpPr>
            <p:spPr bwMode="auto">
              <a:xfrm>
                <a:off x="3054" y="3546"/>
                <a:ext cx="317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Arial" charset="0"/>
                  </a:rPr>
                  <a:t>F</a:t>
                </a:r>
                <a:r>
                  <a:rPr lang="ru-RU" sz="1400" b="1">
                    <a:solidFill>
                      <a:srgbClr val="FF0000"/>
                    </a:solidFill>
                    <a:latin typeface="Arial" charset="0"/>
                  </a:rPr>
                  <a:t>Т</a:t>
                </a:r>
              </a:p>
            </p:txBody>
          </p:sp>
          <p:sp>
            <p:nvSpPr>
              <p:cNvPr id="6168" name="Line 14"/>
              <p:cNvSpPr>
                <a:spLocks noChangeShapeType="1"/>
              </p:cNvSpPr>
              <p:nvPr/>
            </p:nvSpPr>
            <p:spPr bwMode="auto">
              <a:xfrm>
                <a:off x="3107" y="3560"/>
                <a:ext cx="18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6146" name="Object 15"/>
          <p:cNvGraphicFramePr>
            <a:graphicFrameLocks noChangeAspect="1"/>
          </p:cNvGraphicFramePr>
          <p:nvPr/>
        </p:nvGraphicFramePr>
        <p:xfrm>
          <a:off x="7102031" y="1036320"/>
          <a:ext cx="1603057" cy="1111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Формула" r:id="rId5" imgW="660240" imgH="431640" progId="Equation.3">
                  <p:embed/>
                </p:oleObj>
              </mc:Choice>
              <mc:Fallback>
                <p:oleObj name="Формула" r:id="rId5" imgW="66024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031" y="1036320"/>
                        <a:ext cx="1603057" cy="11116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0" name="Object 16"/>
          <p:cNvGraphicFramePr>
            <a:graphicFrameLocks noChangeAspect="1"/>
          </p:cNvGraphicFramePr>
          <p:nvPr/>
        </p:nvGraphicFramePr>
        <p:xfrm>
          <a:off x="5871782" y="2591181"/>
          <a:ext cx="24479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Формула" r:id="rId7" imgW="672840" imgH="266400" progId="Equation.3">
                  <p:embed/>
                </p:oleObj>
              </mc:Choice>
              <mc:Fallback>
                <p:oleObj name="Формула" r:id="rId7" imgW="672840" imgH="266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782" y="2591181"/>
                        <a:ext cx="24479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7"/>
          <p:cNvGraphicFramePr>
            <a:graphicFrameLocks noChangeAspect="1"/>
          </p:cNvGraphicFramePr>
          <p:nvPr/>
        </p:nvGraphicFramePr>
        <p:xfrm>
          <a:off x="4598289" y="938785"/>
          <a:ext cx="1800225" cy="121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Формула" r:id="rId9" imgW="812520" imgH="482400" progId="Equation.3">
                  <p:embed/>
                </p:oleObj>
              </mc:Choice>
              <mc:Fallback>
                <p:oleObj name="Формула" r:id="rId9" imgW="812520" imgH="4824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289" y="938785"/>
                        <a:ext cx="1800225" cy="1218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2" name="Object 18"/>
          <p:cNvGraphicFramePr>
            <a:graphicFrameLocks noChangeAspect="1"/>
          </p:cNvGraphicFramePr>
          <p:nvPr/>
        </p:nvGraphicFramePr>
        <p:xfrm>
          <a:off x="5610416" y="4093083"/>
          <a:ext cx="2735262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Формула" r:id="rId11" imgW="990360" imgH="482400" progId="Equation.3">
                  <p:embed/>
                </p:oleObj>
              </mc:Choice>
              <mc:Fallback>
                <p:oleObj name="Формула" r:id="rId11" imgW="990360" imgH="4824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416" y="4093083"/>
                        <a:ext cx="2735262" cy="133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016121" y="2561463"/>
            <a:ext cx="1500188" cy="862013"/>
            <a:chOff x="1247" y="831"/>
            <a:chExt cx="925" cy="543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 rot="3680788">
              <a:off x="1579" y="1199"/>
              <a:ext cx="259" cy="91"/>
              <a:chOff x="703" y="3476"/>
              <a:chExt cx="259" cy="91"/>
            </a:xfrm>
          </p:grpSpPr>
          <p:sp>
            <p:nvSpPr>
              <p:cNvPr id="6159" name="Oval 20"/>
              <p:cNvSpPr>
                <a:spLocks noChangeArrowheads="1"/>
              </p:cNvSpPr>
              <p:nvPr/>
            </p:nvSpPr>
            <p:spPr bwMode="auto">
              <a:xfrm>
                <a:off x="703" y="3476"/>
                <a:ext cx="90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0" name="Line 21"/>
              <p:cNvSpPr>
                <a:spLocks noChangeShapeType="1"/>
              </p:cNvSpPr>
              <p:nvPr/>
            </p:nvSpPr>
            <p:spPr bwMode="auto">
              <a:xfrm>
                <a:off x="780" y="3506"/>
                <a:ext cx="18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6150" name="Object 23"/>
            <p:cNvGraphicFramePr>
              <a:graphicFrameLocks noChangeAspect="1"/>
            </p:cNvGraphicFramePr>
            <p:nvPr/>
          </p:nvGraphicFramePr>
          <p:xfrm>
            <a:off x="1742" y="831"/>
            <a:ext cx="430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Формула" r:id="rId13" imgW="203040" imgH="215640" progId="Equation.3">
                    <p:embed/>
                  </p:oleObj>
                </mc:Choice>
                <mc:Fallback>
                  <p:oleObj name="Формула" r:id="rId13" imgW="203040" imgH="21564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2" y="831"/>
                          <a:ext cx="430" cy="4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7" name="Line 25"/>
            <p:cNvSpPr>
              <a:spLocks noChangeShapeType="1"/>
            </p:cNvSpPr>
            <p:nvPr/>
          </p:nvSpPr>
          <p:spPr bwMode="auto">
            <a:xfrm flipV="1">
              <a:off x="1247" y="1191"/>
              <a:ext cx="363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Text Box 26"/>
            <p:cNvSpPr txBox="1">
              <a:spLocks noChangeArrowheads="1"/>
            </p:cNvSpPr>
            <p:nvPr/>
          </p:nvSpPr>
          <p:spPr bwMode="auto">
            <a:xfrm>
              <a:off x="1305" y="108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endParaRPr lang="ru-RU"/>
            </a:p>
          </p:txBody>
        </p:sp>
      </p:grpSp>
      <p:sp>
        <p:nvSpPr>
          <p:cNvPr id="6155" name="Номер слайда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791903-2972-4FCE-9568-335C94C6E70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106803" y="1184783"/>
            <a:ext cx="1223963" cy="1657350"/>
            <a:chOff x="1066" y="754"/>
            <a:chExt cx="771" cy="1044"/>
          </a:xfrm>
        </p:grpSpPr>
        <p:sp>
          <p:nvSpPr>
            <p:cNvPr id="7182" name="Oval 5"/>
            <p:cNvSpPr>
              <a:spLocks noChangeArrowheads="1"/>
            </p:cNvSpPr>
            <p:nvPr/>
          </p:nvSpPr>
          <p:spPr bwMode="auto">
            <a:xfrm>
              <a:off x="1130" y="1101"/>
              <a:ext cx="643" cy="63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" name="Oval 6"/>
            <p:cNvSpPr>
              <a:spLocks noChangeArrowheads="1"/>
            </p:cNvSpPr>
            <p:nvPr/>
          </p:nvSpPr>
          <p:spPr bwMode="auto">
            <a:xfrm>
              <a:off x="1066" y="1038"/>
              <a:ext cx="771" cy="760"/>
            </a:xfrm>
            <a:prstGeom prst="ellipse">
              <a:avLst/>
            </a:prstGeom>
            <a:noFill/>
            <a:ln w="38100">
              <a:solidFill>
                <a:srgbClr val="A8007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4" name="Oval 7"/>
            <p:cNvSpPr>
              <a:spLocks noChangeArrowheads="1"/>
            </p:cNvSpPr>
            <p:nvPr/>
          </p:nvSpPr>
          <p:spPr bwMode="auto">
            <a:xfrm>
              <a:off x="1430" y="1017"/>
              <a:ext cx="43" cy="4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5" name="Line 8"/>
            <p:cNvSpPr>
              <a:spLocks noChangeShapeType="1"/>
            </p:cNvSpPr>
            <p:nvPr/>
          </p:nvSpPr>
          <p:spPr bwMode="auto">
            <a:xfrm>
              <a:off x="1451" y="1038"/>
              <a:ext cx="236" cy="0"/>
            </a:xfrm>
            <a:prstGeom prst="line">
              <a:avLst/>
            </a:prstGeom>
            <a:noFill/>
            <a:ln w="38100">
              <a:solidFill>
                <a:srgbClr val="A8007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7173" name="Object 9"/>
            <p:cNvGraphicFramePr>
              <a:graphicFrameLocks noChangeAspect="1"/>
            </p:cNvGraphicFramePr>
            <p:nvPr/>
          </p:nvGraphicFramePr>
          <p:xfrm>
            <a:off x="1519" y="754"/>
            <a:ext cx="230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Формула" r:id="rId3" imgW="139680" imgH="177480" progId="Equation.3">
                    <p:embed/>
                  </p:oleObj>
                </mc:Choice>
                <mc:Fallback>
                  <p:oleObj name="Формула" r:id="rId3" imgW="139680" imgH="1774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9" y="754"/>
                          <a:ext cx="230" cy="2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1527810" y="0"/>
            <a:ext cx="5965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Космические скорости</a:t>
            </a:r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 rot="5400000">
            <a:off x="1577658" y="2001266"/>
            <a:ext cx="2305050" cy="15113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 rot="5400000">
            <a:off x="1157986" y="2264283"/>
            <a:ext cx="3097213" cy="1801813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47" name="Arc 19"/>
          <p:cNvSpPr>
            <a:spLocks/>
          </p:cNvSpPr>
          <p:nvPr/>
        </p:nvSpPr>
        <p:spPr bwMode="auto">
          <a:xfrm>
            <a:off x="1015111" y="1604391"/>
            <a:ext cx="3379788" cy="6769100"/>
          </a:xfrm>
          <a:custGeom>
            <a:avLst/>
            <a:gdLst>
              <a:gd name="T0" fmla="*/ 0 w 42120"/>
              <a:gd name="T1" fmla="*/ 2147483647 h 21600"/>
              <a:gd name="T2" fmla="*/ 2147483647 w 42120"/>
              <a:gd name="T3" fmla="*/ 2147483647 h 21600"/>
              <a:gd name="T4" fmla="*/ 2147483647 w 42120"/>
              <a:gd name="T5" fmla="*/ 2147483647 h 21600"/>
              <a:gd name="T6" fmla="*/ 0 60000 65536"/>
              <a:gd name="T7" fmla="*/ 0 60000 65536"/>
              <a:gd name="T8" fmla="*/ 0 60000 65536"/>
              <a:gd name="T9" fmla="*/ 0 w 42120"/>
              <a:gd name="T10" fmla="*/ 0 h 21600"/>
              <a:gd name="T11" fmla="*/ 42120 w 4212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120" h="21600" fill="none" extrusionOk="0">
                <a:moveTo>
                  <a:pt x="0" y="16809"/>
                </a:moveTo>
                <a:cubicBezTo>
                  <a:pt x="2236" y="6976"/>
                  <a:pt x="10978" y="-1"/>
                  <a:pt x="21062" y="0"/>
                </a:cubicBezTo>
                <a:cubicBezTo>
                  <a:pt x="31138" y="0"/>
                  <a:pt x="39875" y="6966"/>
                  <a:pt x="42119" y="16790"/>
                </a:cubicBezTo>
              </a:path>
              <a:path w="42120" h="21600" stroke="0" extrusionOk="0">
                <a:moveTo>
                  <a:pt x="0" y="16809"/>
                </a:moveTo>
                <a:cubicBezTo>
                  <a:pt x="2236" y="6976"/>
                  <a:pt x="10978" y="-1"/>
                  <a:pt x="21062" y="0"/>
                </a:cubicBezTo>
                <a:cubicBezTo>
                  <a:pt x="31138" y="0"/>
                  <a:pt x="39875" y="6966"/>
                  <a:pt x="42119" y="16790"/>
                </a:cubicBezTo>
                <a:lnTo>
                  <a:pt x="21062" y="21600"/>
                </a:lnTo>
                <a:close/>
              </a:path>
            </a:pathLst>
          </a:cu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170" name="Object 22"/>
          <p:cNvGraphicFramePr>
            <a:graphicFrameLocks noChangeAspect="1"/>
          </p:cNvGraphicFramePr>
          <p:nvPr/>
        </p:nvGraphicFramePr>
        <p:xfrm>
          <a:off x="6357938" y="1714500"/>
          <a:ext cx="230505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Формула" r:id="rId5" imgW="723600" imgH="393480" progId="Equation.3">
                  <p:embed/>
                </p:oleObj>
              </mc:Choice>
              <mc:Fallback>
                <p:oleObj name="Формула" r:id="rId5" imgW="72360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1714500"/>
                        <a:ext cx="2305050" cy="1254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1" name="Object 23"/>
          <p:cNvGraphicFramePr>
            <a:graphicFrameLocks noChangeAspect="1"/>
          </p:cNvGraphicFramePr>
          <p:nvPr/>
        </p:nvGraphicFramePr>
        <p:xfrm>
          <a:off x="4665917" y="5115687"/>
          <a:ext cx="23241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Формула" r:id="rId7" imgW="787320" imgH="393480" progId="Equation.3">
                  <p:embed/>
                </p:oleObj>
              </mc:Choice>
              <mc:Fallback>
                <p:oleObj name="Формула" r:id="rId7" imgW="787320" imgH="3934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917" y="5115687"/>
                        <a:ext cx="2324100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4" name="Object 26"/>
          <p:cNvGraphicFramePr>
            <a:graphicFrameLocks noChangeAspect="1"/>
          </p:cNvGraphicFramePr>
          <p:nvPr/>
        </p:nvGraphicFramePr>
        <p:xfrm>
          <a:off x="4423791" y="3206496"/>
          <a:ext cx="2403475" cy="142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Формула" r:id="rId9" imgW="901440" imgH="482400" progId="Equation.3">
                  <p:embed/>
                </p:oleObj>
              </mc:Choice>
              <mc:Fallback>
                <p:oleObj name="Формула" r:id="rId9" imgW="901440" imgH="4824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3791" y="3206496"/>
                        <a:ext cx="2403475" cy="1426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0" name="Picture 17" descr="E:\ФИЗИКА 11кл\15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63" y="360617"/>
            <a:ext cx="23574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1" name="Номер слайда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0E38B8-3A04-4A97-8A9D-6460FAAF70F7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4" grpId="0" animBg="1"/>
      <p:bldP spid="73745" grpId="0" animBg="1"/>
      <p:bldP spid="737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410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Формула</vt:lpstr>
      <vt:lpstr>Сила всемирного тяготения</vt:lpstr>
      <vt:lpstr>Гравитационные силы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задачи</vt:lpstr>
      <vt:lpstr>Спасибо    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cp:lastModifiedBy>swetlana</cp:lastModifiedBy>
  <cp:revision>31</cp:revision>
  <dcterms:created xsi:type="dcterms:W3CDTF">2014-11-21T11:00:06Z</dcterms:created>
  <dcterms:modified xsi:type="dcterms:W3CDTF">2023-03-08T19:21:10Z</dcterms:modified>
</cp:coreProperties>
</file>