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svg" ContentType="image/svg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4"/>
  </p:handoutMasterIdLst>
  <p:sldIdLst>
    <p:sldId id="256" r:id="rId2"/>
    <p:sldId id="269" r:id="rId3"/>
    <p:sldId id="270" r:id="rId4"/>
    <p:sldId id="271" r:id="rId5"/>
    <p:sldId id="272" r:id="rId6"/>
    <p:sldId id="257" r:id="rId7"/>
    <p:sldId id="258" r:id="rId8"/>
    <p:sldId id="259" r:id="rId9"/>
    <p:sldId id="260" r:id="rId10"/>
    <p:sldId id="276" r:id="rId11"/>
    <p:sldId id="261" r:id="rId12"/>
    <p:sldId id="275" r:id="rId13"/>
    <p:sldId id="262" r:id="rId14"/>
    <p:sldId id="263" r:id="rId15"/>
    <p:sldId id="277" r:id="rId16"/>
    <p:sldId id="264" r:id="rId17"/>
    <p:sldId id="265" r:id="rId18"/>
    <p:sldId id="267" r:id="rId19"/>
    <p:sldId id="266" r:id="rId20"/>
    <p:sldId id="268" r:id="rId21"/>
    <p:sldId id="273" r:id="rId22"/>
    <p:sldId id="274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Стандартный раздел" id="{7764950A-B48A-2844-A1CD-B0BF6BD5B768}">
          <p14:sldIdLst>
            <p14:sldId id="256"/>
            <p14:sldId id="269"/>
            <p14:sldId id="270"/>
            <p14:sldId id="271"/>
            <p14:sldId id="272"/>
            <p14:sldId id="257"/>
            <p14:sldId id="258"/>
            <p14:sldId id="259"/>
            <p14:sldId id="260"/>
            <p14:sldId id="276"/>
            <p14:sldId id="261"/>
            <p14:sldId id="275"/>
            <p14:sldId id="262"/>
            <p14:sldId id="263"/>
            <p14:sldId id="277"/>
            <p14:sldId id="264"/>
            <p14:sldId id="265"/>
            <p14:sldId id="267"/>
            <p14:sldId id="266"/>
            <p14:sldId id="268"/>
            <p14:sldId id="273"/>
            <p14:sldId id="274"/>
          </p14:sldIdLst>
        </p14:section>
      </p14:sectionLst>
    </p:ex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64" autoAdjust="0"/>
    <p:restoredTop sz="93793" autoAdjust="0"/>
  </p:normalViewPr>
  <p:slideViewPr>
    <p:cSldViewPr>
      <p:cViewPr varScale="1">
        <p:scale>
          <a:sx n="71" d="100"/>
          <a:sy n="71" d="100"/>
        </p:scale>
        <p:origin x="-112" y="-6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9" d="100"/>
          <a:sy n="49" d="100"/>
        </p:scale>
        <p:origin x="1842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handoutMaster" Target="handoutMasters/handout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="" xmlns:a16="http://schemas.microsoft.com/office/drawing/2014/main" id="{64841CAF-A07E-41D8-BD8F-52F73295D5F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0188BD95-FBAB-4D16-BD86-CE51C950709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A3847C-6236-49F0-8959-82DC0EBC11ED}" type="datetimeFigureOut">
              <a:rPr lang="ru-RU" smtClean="0"/>
              <a:pPr/>
              <a:t>28.02.23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F7E1B677-B06C-4E64-BFEC-82AE7D552DC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9768CD68-BDDA-40E2-B24A-A8ACE53D9EB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08E3F0-51D1-4467-BF31-1BD72ECE43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18021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4EEB5F3-46D5-4827-9176-87B3ED408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E9C46714-EA01-4BA8-B3F4-1804E1ADDE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7FFA0AC6-9EBA-40E1-BBC8-87B9F008B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pPr/>
              <a:t>28.02.23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BDAAFA1-B9E1-4CF6-9E6D-876137767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2847870-C82B-4F62-91CF-02C2A8DE6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9009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4F60D616-074D-47B4-B726-E9928A98B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pPr/>
              <a:t>28.02.23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89EA2C6B-320E-404F-B8A0-821D10932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ABFE942B-7393-4B73-A8D9-DB6C12184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3425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87CEB6D-ED6D-4526-81A8-6B48D4500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752732C-DB42-4FF4-B63F-BDB95C239D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1D427B4B-0BA1-4E32-AC35-3A7656175D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C8EFE849-CF36-4DF7-B3AA-B5613D278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pPr/>
              <a:t>28.02.23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00B612AF-149D-40FD-81B8-0BEF0CA21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2186FBBA-6EDD-41C1-83F2-A92D6A1E1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5242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4E0E3E9-2EA0-4F93-ACF3-69B3BFD81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28FF30DC-8368-4617-B796-6D8CD1AA93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990E88DC-1E9E-475D-B470-7C75BF6F8A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B7651535-13B0-4736-B6E0-8114A25C32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pPr/>
              <a:t>28.02.23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A85029B0-26CA-4FD7-8F74-A59107346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5CFDCF4F-29F3-434F-93BF-7145496CA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6503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5119624-59D1-41E3-AEA2-748028B57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B761F556-4960-4FFB-84B0-6DD9DECFF6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F3852AA-44AB-40DE-ABB5-D989F49F6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pPr/>
              <a:t>28.02.23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FF99121-21B5-44CE-A3CC-FB750D001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BA2C88A-CBD1-4F5D-AFDA-B87C66F4D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9633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29D2C97F-DA00-4FE0-831A-7C4145CC87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69E203A0-4947-4CC0-B314-D5F901EC7B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39999C7-CA6F-4918-9A59-E4F9979B2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pPr/>
              <a:t>28.02.23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7F7D328-60F9-4536-BF6F-A15329120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C5CB392-EC5F-4163-9BD2-AD0959FD7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8441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BCF96D8-8510-4EF3-B422-332DC57E5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B3007763-0BB5-4DD5-BC47-1C50AB65A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pPr/>
              <a:t>28.02.23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1048DF2C-669A-4DCA-8793-1F7410D7F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5933E309-0F6F-484F-98FA-46AB4551E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8063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4EEB5F3-46D5-4827-9176-87B3ED408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000" y="4464000"/>
            <a:ext cx="9144000" cy="1305000"/>
          </a:xfrm>
        </p:spPr>
        <p:txBody>
          <a:bodyPr anchor="b"/>
          <a:lstStyle>
            <a:lvl1pPr algn="ctr">
              <a:defRPr sz="6000" b="1">
                <a:solidFill>
                  <a:schemeClr val="accent2"/>
                </a:solidFill>
                <a:effectLst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904648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BD4EC29-EC9D-4966-9B2F-5A81BAAA1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000" y="63255"/>
            <a:ext cx="10342800" cy="1325563"/>
          </a:xfrm>
        </p:spPr>
        <p:txBody>
          <a:bodyPr>
            <a:normAutofit/>
          </a:bodyPr>
          <a:lstStyle>
            <a:lvl1pPr>
              <a:defRPr sz="6000" b="1">
                <a:solidFill>
                  <a:schemeClr val="bg2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C2AF823D-AA6C-41CE-8369-D43088671A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1000" y="2034000"/>
            <a:ext cx="10515600" cy="40979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733795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="" xmlns:a16="http://schemas.microsoft.com/office/drawing/2014/main" id="{9687A894-023D-4237-87D6-74D11C874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000" y="63255"/>
            <a:ext cx="10342800" cy="1325563"/>
          </a:xfrm>
        </p:spPr>
        <p:txBody>
          <a:bodyPr>
            <a:normAutofit/>
          </a:bodyPr>
          <a:lstStyle>
            <a:lvl1pPr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17031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278A106-66FA-4DD6-BAB3-B8D8393A6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1C6B7C11-BF9E-408C-887F-6B9BC18637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579E133-BC16-4FB3-9BC0-B6A568D981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pPr/>
              <a:t>28.02.23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95CB5E0-055B-4886-BB25-0C7618D30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410B8AC-7215-4E96-8E27-FC440628E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9502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B456F72-33A8-4910-A853-F0EF915F0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3EF7DE8-23CA-4D99-8CC9-4903DDD552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38C177F8-D6AF-47A0-B490-1B3CDFEE6E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2B72E65B-AF1C-4F65-9941-D855AC96A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pPr/>
              <a:t>28.02.23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108AAEDA-38B0-46A7-BB17-DB378E2D8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C07335DD-857A-49BC-BF94-7878B3D9B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4990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27FFB23-FD3E-408F-A23F-485521549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3557B89F-6135-4F2B-893F-E89610007D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F995CA68-6719-40C1-95A2-F647EA7FA4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2A4B353A-0A39-4E56-A1C1-2DDA22C594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B2A394CB-908A-4E67-874E-EA58FD2B22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DA4D78FF-9BDC-47EE-AD08-F85FEF056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pPr/>
              <a:t>28.02.23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8B64B697-85E0-44B7-99FA-9C7AC6859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32D574AC-5168-4E22-8835-2D38CC2BB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235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E9317D4-8ACB-498D-8524-425777540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358D9979-8217-47E8-9E8D-B2D0F8032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DCA0-1BB0-4A78-B9FD-CBA4791AF177}" type="datetimeFigureOut">
              <a:rPr lang="ru-RU" smtClean="0"/>
              <a:pPr/>
              <a:t>28.02.23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987BFD1B-2793-4D83-B874-8CE6EE8A1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5293DF3D-5BBD-49D4-B217-881FB1389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41388-63F8-4FEC-99A6-4E4A5CF5E8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8233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97ACF60-303D-438B-ADDF-FD8A00C5B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9D57D61A-5D1E-48D1-8F9F-72DCC6131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6FE97FC-8D71-4940-B6BB-6862C76594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9DCA0-1BB0-4A78-B9FD-CBA4791AF177}" type="datetimeFigureOut">
              <a:rPr lang="ru-RU" smtClean="0"/>
              <a:pPr/>
              <a:t>28.02.23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5017A4A-6BE4-47CB-9CD4-A285E2D43D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9B2747D-D825-4A66-8A60-C4EE4BC746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941388-63F8-4FEC-99A6-4E4A5CF5E8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8251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62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education.yandex.ru/home/" TargetMode="External"/><Relationship Id="rId3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infourok.ru/go.html?href=https://resh.edu.ru/" TargetMode="External"/><Relationship Id="rId4" Type="http://schemas.openxmlformats.org/officeDocument/2006/relationships/hyperlink" Target="https://education.yandex.ru/" TargetMode="External"/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infourok.ru/go.html?href=https://uchi.ru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image" Target="../media/image6.svg"/><Relationship Id="rId6" Type="http://schemas.openxmlformats.org/officeDocument/2006/relationships/image" Target="../media/image4.png"/><Relationship Id="rId7" Type="http://schemas.openxmlformats.org/officeDocument/2006/relationships/image" Target="../media/image8.svg"/><Relationship Id="rId8" Type="http://schemas.openxmlformats.org/officeDocument/2006/relationships/image" Target="../media/image5.png"/><Relationship Id="rId9" Type="http://schemas.openxmlformats.org/officeDocument/2006/relationships/image" Target="../media/image10.sv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resh.edu.ru/" TargetMode="External"/><Relationship Id="rId3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uchi.ru/" TargetMode="Externa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49DE0BE0-A2C4-4428-86D8-D9DE377D54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91000" y="4464000"/>
            <a:ext cx="6120000" cy="1845000"/>
          </a:xfrm>
        </p:spPr>
        <p:txBody>
          <a:bodyPr>
            <a:normAutofit/>
          </a:bodyPr>
          <a:lstStyle/>
          <a:p>
            <a:pPr algn="r"/>
            <a:r>
              <a:rPr lang="ru-RU" sz="2800" dirty="0" err="1" smtClean="0">
                <a:latin typeface="Times New Roman"/>
                <a:cs typeface="Times New Roman"/>
              </a:rPr>
              <a:t>Тунгусова</a:t>
            </a:r>
            <a:r>
              <a:rPr lang="ru-RU" sz="2800" dirty="0" smtClean="0">
                <a:latin typeface="Times New Roman"/>
                <a:cs typeface="Times New Roman"/>
              </a:rPr>
              <a:t> Светлана Викторовна</a:t>
            </a:r>
            <a:br>
              <a:rPr lang="ru-RU" sz="2800" dirty="0" smtClean="0">
                <a:latin typeface="Times New Roman"/>
                <a:cs typeface="Times New Roman"/>
              </a:rPr>
            </a:br>
            <a:r>
              <a:rPr lang="ru-RU" sz="2800" dirty="0" smtClean="0">
                <a:latin typeface="Times New Roman"/>
                <a:cs typeface="Times New Roman"/>
              </a:rPr>
              <a:t>учитель начальных классов</a:t>
            </a:r>
            <a:br>
              <a:rPr lang="ru-RU" sz="2800" dirty="0" smtClean="0">
                <a:latin typeface="Times New Roman"/>
                <a:cs typeface="Times New Roman"/>
              </a:rPr>
            </a:br>
            <a:r>
              <a:rPr lang="ru-RU" sz="2800" smtClean="0">
                <a:latin typeface="Times New Roman"/>
                <a:cs typeface="Times New Roman"/>
              </a:rPr>
              <a:t>Курган </a:t>
            </a:r>
            <a:r>
              <a:rPr lang="ru-RU" sz="2800" smtClean="0">
                <a:latin typeface="Times New Roman"/>
                <a:cs typeface="Times New Roman"/>
              </a:rPr>
              <a:t>2023 </a:t>
            </a:r>
            <a:r>
              <a:rPr lang="ru-RU" sz="2800" dirty="0" smtClean="0">
                <a:latin typeface="Times New Roman"/>
                <a:cs typeface="Times New Roman"/>
              </a:rPr>
              <a:t>г</a:t>
            </a:r>
            <a:endParaRPr lang="ru-RU" sz="2800" dirty="0">
              <a:latin typeface="Times New Roman"/>
              <a:cs typeface="Times New Roman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1674000"/>
            <a:ext cx="6501000" cy="3108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Обобщение педагогического опыта по теме:</a:t>
            </a:r>
            <a:endParaRPr lang="ru-RU" sz="2800" dirty="0">
              <a:latin typeface="Times New Roman"/>
              <a:cs typeface="Times New Roman"/>
            </a:endParaRPr>
          </a:p>
          <a:p>
            <a:pPr algn="ctr"/>
            <a:r>
              <a:rPr lang="ru-RU" sz="2800" b="1" i="1" dirty="0">
                <a:latin typeface="Times New Roman"/>
                <a:cs typeface="Times New Roman"/>
              </a:rPr>
              <a:t>Организация образовательного процесса с использованием электронного обучения и дистанционных образовательных технологий на онлайн платформах.</a:t>
            </a:r>
          </a:p>
        </p:txBody>
      </p:sp>
    </p:spTree>
    <p:extLst>
      <p:ext uri="{BB962C8B-B14F-4D97-AF65-F5344CB8AC3E}">
        <p14:creationId xmlns:p14="http://schemas.microsoft.com/office/powerpoint/2010/main" val="1117844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25156" y="928670"/>
            <a:ext cx="108644" cy="46014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2051" name="Picture 3" descr="C:\Users\AleX\Desktop\2021-03-24_14-41-4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67042" y="-15280"/>
            <a:ext cx="6429420" cy="688839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246000" y="2529000"/>
            <a:ext cx="11790000" cy="3690000"/>
          </a:xfrm>
        </p:spPr>
        <p:txBody>
          <a:bodyPr>
            <a:normAutofit/>
          </a:bodyPr>
          <a:lstStyle/>
          <a:p>
            <a:pPr lvl="0"/>
            <a:r>
              <a:rPr lang="ru-RU" sz="2800" i="1" u="sng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«Яндекс. Учебник»</a:t>
            </a:r>
            <a:r>
              <a:rPr lang="ru-RU" sz="2800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ресурс содержит более 45 тыс. заданий разного </a:t>
            </a:r>
            <a:br>
              <a:rPr lang="ru-RU" sz="2800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уровня сложности для школьников 1–5-х классов. Все задания разработаны опытными методистами с учётом федерального государственного образовательного стандарта. Ресурсом уже воспользовались более 1,5 миллиона школьников. В числе возможностей «Яндекс. Учебника» – автоматическая проверка ответов и мгновенная обратная связь для обучающихся. Доступ на портал можно получить, перейдя по ссылке </a:t>
            </a:r>
            <a:r>
              <a:rPr lang="ru-RU" sz="2800" i="1" u="sng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https://education.yandex.ru/home/</a:t>
            </a:r>
            <a:r>
              <a:rPr lang="ru-RU" sz="2800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800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6000" y="-11328"/>
            <a:ext cx="6326372" cy="25638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3794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8216" y="63255"/>
            <a:ext cx="9395584" cy="36534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1027" name="Picture 3" descr="C:\Users\AleX\Desktop\2021-03-24_14-41-4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6646" y="0"/>
            <a:ext cx="12025354" cy="690361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26000" y="-18516"/>
            <a:ext cx="10342800" cy="1325563"/>
          </a:xfrm>
        </p:spPr>
        <p:txBody>
          <a:bodyPr>
            <a:normAutofit/>
          </a:bodyPr>
          <a:lstStyle/>
          <a:p>
            <a:r>
              <a:rPr lang="ru-RU" dirty="0" smtClean="0"/>
              <a:t>Платформа для обучения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861000" y="2439000"/>
            <a:ext cx="4770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>
              <a:latin typeface="Times New Roman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556000" y="1443840"/>
            <a:ext cx="6636000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 </a:t>
            </a:r>
            <a:r>
              <a:rPr lang="ru-RU" sz="2400" dirty="0"/>
              <a:t>Данные сервисы позволяют не только осуществлять разработку и предоставление доступа к электронным образовательным ресурсам, но и способствуют организация коммуникации и совместной работы учащихся, помогают учителю осуществлять контроль и оценка учебных достижений, дистанционно управлять обучением и создавать индивидуальную стратегию обучения в соответствии с потребностями всех участников образовательного процесса.</a:t>
            </a:r>
          </a:p>
          <a:p>
            <a:endParaRPr lang="ru-RU" dirty="0"/>
          </a:p>
        </p:txBody>
      </p:sp>
      <p:pic>
        <p:nvPicPr>
          <p:cNvPr id="6" name="Изображение 5" descr="1444442903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344152"/>
            <a:ext cx="5623015" cy="3749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234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36000" y="1859340"/>
            <a:ext cx="11520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/>
                <a:cs typeface="Times New Roman"/>
              </a:rPr>
              <a:t>Сервис «</a:t>
            </a:r>
            <a:r>
              <a:rPr lang="ru-RU" sz="2800" dirty="0" err="1">
                <a:latin typeface="Times New Roman"/>
                <a:cs typeface="Times New Roman"/>
              </a:rPr>
              <a:t>Google</a:t>
            </a:r>
            <a:r>
              <a:rPr lang="ru-RU" sz="2800" dirty="0">
                <a:latin typeface="Times New Roman"/>
                <a:cs typeface="Times New Roman"/>
              </a:rPr>
              <a:t> Диск» органично включается в образовательный процесс, делает его более динамичным и эффективным. Сервис позволяет организовать совместную деятельность коллег и учащихся, дает возможность сэкономить драгоценное время, работать совместно удаленно друг от друга и даже общаться посредством «</a:t>
            </a:r>
            <a:r>
              <a:rPr lang="ru-RU" sz="2800" dirty="0" err="1">
                <a:latin typeface="Times New Roman"/>
                <a:cs typeface="Times New Roman"/>
              </a:rPr>
              <a:t>Google</a:t>
            </a:r>
            <a:r>
              <a:rPr lang="ru-RU" sz="2800" dirty="0">
                <a:latin typeface="Times New Roman"/>
                <a:cs typeface="Times New Roman"/>
              </a:rPr>
              <a:t> Диска». Общий диск позволит создать библиотеку олимпиадных заданий для организации эффективной подготовки учащихся не только в рамках одного учреждения образования, но и позволит согласовать работу на </a:t>
            </a:r>
            <a:r>
              <a:rPr lang="ru-RU" sz="2800" dirty="0" smtClean="0">
                <a:latin typeface="Times New Roman"/>
                <a:cs typeface="Times New Roman"/>
              </a:rPr>
              <a:t>уровне города, </a:t>
            </a:r>
            <a:r>
              <a:rPr lang="ru-RU" sz="2800" dirty="0">
                <a:latin typeface="Times New Roman"/>
                <a:cs typeface="Times New Roman"/>
              </a:rPr>
              <a:t>района, </a:t>
            </a:r>
            <a:r>
              <a:rPr lang="ru-RU" sz="2800" dirty="0" smtClean="0">
                <a:latin typeface="Times New Roman"/>
                <a:cs typeface="Times New Roman"/>
              </a:rPr>
              <a:t>области</a:t>
            </a:r>
            <a:endParaRPr lang="ru-RU" sz="28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00971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67768" y="642918"/>
            <a:ext cx="1966032" cy="74590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1026" name="Picture 2" descr="C:\Users\AleX\Desktop\2021-03-24_14-57-5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341931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dirty="0" smtClean="0"/>
              <a:t>Обобщение опыта на школьном уровне</a:t>
            </a:r>
            <a:endParaRPr lang="ru-RU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471000" y="1584000"/>
            <a:ext cx="102150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/>
              <a:buChar char="•"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Открытые уроки окружающего мира, русского языка и математики;</a:t>
            </a:r>
          </a:p>
          <a:p>
            <a:pPr marL="571500" indent="-571500">
              <a:buFont typeface="Arial"/>
              <a:buChar char="•"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Выступление на методическом объединении по теме «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Организация образовательного процесса с использованием электронного обучения и дистанционных образовательных технологий на онлайн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платформах».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  <a:p>
            <a:endParaRPr lang="ru-RU" sz="400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7034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800" dirty="0" smtClean="0"/>
              <a:t>Обобщение опыта на федеральном уровне</a:t>
            </a:r>
            <a:endParaRPr lang="ru-RU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4926000" y="2034000"/>
            <a:ext cx="5985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/>
                <a:cs typeface="Times New Roman"/>
              </a:rPr>
              <a:t>Публикация на образовательном портале «Завуч»</a:t>
            </a:r>
            <a:r>
              <a:rPr lang="ru-RU" sz="3600" dirty="0">
                <a:latin typeface="Times New Roman"/>
                <a:cs typeface="Times New Roman"/>
              </a:rPr>
              <a:t>.</a:t>
            </a:r>
            <a:r>
              <a:rPr lang="ru-RU" sz="3600" dirty="0" smtClean="0">
                <a:latin typeface="Times New Roman"/>
                <a:cs typeface="Times New Roman"/>
              </a:rPr>
              <a:t> «Развитие творческой одарённости детей младшего школьного возраста».</a:t>
            </a:r>
            <a:endParaRPr lang="ru-RU" sz="3600" dirty="0">
              <a:latin typeface="Times New Roman"/>
              <a:cs typeface="Times New Roman"/>
            </a:endParaRPr>
          </a:p>
        </p:txBody>
      </p:sp>
      <p:pic>
        <p:nvPicPr>
          <p:cNvPr id="4" name="Изображение 3" descr="1185-075787-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00" y="1764000"/>
            <a:ext cx="4050000" cy="4320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466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5196000" y="1764000"/>
            <a:ext cx="6660000" cy="4500000"/>
          </a:xfrm>
        </p:spPr>
        <p:txBody>
          <a:bodyPr>
            <a:normAutofit fontScale="90000"/>
          </a:bodyPr>
          <a:lstStyle/>
          <a:p>
            <a:r>
              <a:rPr lang="ru-RU" sz="3600" b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Победитель международного педагогического конкурса «Образовательный ресурс»</a:t>
            </a:r>
            <a:br>
              <a:rPr lang="ru-RU" sz="3600" b="0" dirty="0" smtClean="0">
                <a:solidFill>
                  <a:srgbClr val="000000"/>
                </a:solidFill>
                <a:latin typeface="Times New Roman"/>
                <a:cs typeface="Times New Roman"/>
              </a:rPr>
            </a:br>
            <a:r>
              <a:rPr lang="ru-RU" sz="3600" b="0" smtClean="0">
                <a:solidFill>
                  <a:srgbClr val="000000"/>
                </a:solidFill>
                <a:latin typeface="Times New Roman"/>
                <a:cs typeface="Times New Roman"/>
              </a:rPr>
              <a:t>Номинация - Исследовательская </a:t>
            </a:r>
            <a:r>
              <a:rPr lang="ru-RU" sz="3600" b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и научная работа. «Использование проектной технологии в формировании познавательной самостоятельности обучающихся на уроках в начальной школе»</a:t>
            </a:r>
            <a:endParaRPr lang="ru-RU" sz="3600" b="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pic>
        <p:nvPicPr>
          <p:cNvPr id="3" name="Изображение 2" descr="diplom_238034_page-00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000" y="1449000"/>
            <a:ext cx="3345971" cy="472372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6000" y="0"/>
            <a:ext cx="9585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chemeClr val="bg1"/>
                </a:solidFill>
                <a:latin typeface="Times New Roman"/>
                <a:cs typeface="Times New Roman"/>
              </a:rPr>
              <a:t>Обобщение опыта на международном уровне</a:t>
            </a:r>
            <a:endParaRPr lang="ru-RU" sz="44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7573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ru-RU" sz="4400" dirty="0"/>
          </a:p>
        </p:txBody>
      </p:sp>
      <p:pic>
        <p:nvPicPr>
          <p:cNvPr id="3" name="Изображение 2" descr="pedagog_goda_-_2021_page-00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1000" y="0"/>
            <a:ext cx="4545000" cy="662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052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6000" y="285728"/>
            <a:ext cx="9144000" cy="1000132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Тема проекта, актуальность и практическая значимость</a:t>
            </a:r>
            <a:endParaRPr lang="ru-RU" sz="40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8084" y="1285860"/>
            <a:ext cx="6000792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Процессы информатизации, внедрения новых научных открытий, быстрого обновления знаний и профессий выдвигают требования повышенной профессиональной мобильности и непрерывного образования. Важнейшей задачей современной системы образования является формирование совокупности ключевых компетенций, необходимых для практической деятельности каждого человека.   Ключевые компетенции рассматриваются,  как готовность обучающихся использовать усвоенные знания, умения, способы деятельности в реальной жизни для решения практических задач. Овладев ключевыми компетенциями человек, становится успешным и востребованным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обществом. 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dirty="0" smtClean="0"/>
              <a:t>Образовательная социальная сеть </a:t>
            </a:r>
            <a:r>
              <a:rPr lang="en-US" sz="4800" dirty="0" err="1" smtClean="0"/>
              <a:t>nsportal.ru</a:t>
            </a:r>
            <a:r>
              <a:rPr lang="ru-RU" sz="4800" dirty="0" smtClean="0"/>
              <a:t>   </a:t>
            </a:r>
            <a:endParaRPr lang="ru-RU" sz="4800" dirty="0"/>
          </a:p>
        </p:txBody>
      </p:sp>
      <p:pic>
        <p:nvPicPr>
          <p:cNvPr id="4" name="Изображение 3" descr="Снимок экрана 2021-03-19 в 18.55.4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000" y="1539000"/>
            <a:ext cx="9695023" cy="511708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936000" y="684001"/>
            <a:ext cx="6120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https://</a:t>
            </a:r>
            <a:r>
              <a:rPr lang="en-US" sz="2800" dirty="0" err="1"/>
              <a:t>nsportal.ru</a:t>
            </a:r>
            <a:r>
              <a:rPr lang="en-US" sz="2800" dirty="0"/>
              <a:t>/</a:t>
            </a:r>
            <a:r>
              <a:rPr lang="en-US" sz="2800" dirty="0" err="1"/>
              <a:t>lyminok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34254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0960" y="63255"/>
            <a:ext cx="10252840" cy="1151167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Список литературы.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285859"/>
            <a:ext cx="8667768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 Осин, А.В. Создание учебных материалов нового поколения. Москва: Агентство «Социальный проект», 2007. - 32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 Осин, А.В. Открытые образовательные модульные мультимедиа системы. Москва: Агентство ”Издательский сервис”, 2010. - 328 с..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3. 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Абалуев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Р.Н., Астафьева Н.Г., Баскакова Н.И., Бойко Е.Ю.,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Вязавова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О.В., Кулешова Н.А.,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Уметский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Л.Н.,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Шешерина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Г.А.,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Интернет-технологии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образовании: Учебно-методическое пособие. Ч.3. //Тамбов: ТГТУ, 2002.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4. Агеев, В.Н., Электронные издания учебного назначения. Москва: Дрофа, 2003. - 80 с..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5. 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Апатова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Н.В. Информационные технологии в школьном образовании. – М., 1994 –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Апатова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Н.В. Информационные технологии в школьном образовании. -М.:ИОШ РАО. 1994, 228 с.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Бордовский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Г.А. Использование электронных образовательных ресурсов нового поколения в учебном процессе. Изд-во РГПУ им. А.И. Герцена, 2007. - 31 с..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7. Башмаков, М.И. Информационная среда обучения. СПб.: СВЕТ, 1997. - 400 с. 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66646" y="1571612"/>
            <a:ext cx="897735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8. Интернет ресурсы:</a:t>
            </a:r>
          </a:p>
          <a:p>
            <a:pPr>
              <a:lnSpc>
                <a:spcPct val="15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https://uchi.ru/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  <a:hlinkClick r:id="rId3"/>
              </a:rPr>
              <a:t>https://resh.edu.ru/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  <a:hlinkClick r:id="rId4"/>
              </a:rPr>
              <a:t>https://education.yandex.ru/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https://nsportal.ru/lyminok</a:t>
            </a:r>
            <a:endParaRPr lang="ru-RU" sz="2000" u="sng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38546" y="6858000"/>
            <a:ext cx="9144000" cy="1305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38084" y="357167"/>
            <a:ext cx="6357982" cy="61436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Актуальность.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Мы живем в веке компьютерных технологий, соответственно для стимуляции интереса обучающихся необходимо использовать те средства, которыми хорошо владеют ученики с младшего возраста, а именно компьютерные технологии с использованием интерактивных форм обучения. Этого можно добиться, используя образовательные платформы, которые позволяют применять разнообразные инструменты для продуктивной деятельности школьника.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53322" y="5000636"/>
            <a:ext cx="760099" cy="119699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38084" y="500042"/>
            <a:ext cx="592935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Практическая значимость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Практическая реализация образовательных платформ позволит разработать принципиально новые педагогические подходы к организации учебного процесса. В ходе работы над проектом я изучу самые популярные образовательные платформы, опробую их на практике и выделю лучшие для использования в работе, тем самым привлекая интерес обучающихся к изучению моего предмета.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flipV="1">
            <a:off x="10739470" y="6000768"/>
            <a:ext cx="1214446" cy="21431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66646" y="285728"/>
            <a:ext cx="785818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Цель проекта: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изучить современные образовательные платформы и апробировать их на практике для внедрения в образовательный процесс как средство повышения качества обучения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Задачи проекта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изучить научно-методическую литературу, принять участие 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вебинарах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 конференциях по цифровому образованию;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пополнить методическую копилку интерактивными образовательными платформами, тренажерами, разработками уроков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совершенствовать знания, умения, навыки, формирующие ключевые компетенции;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приобретение навыков самостоятельной работы с большим потоком информации;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овладение информационными технологиями и их использование;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использовать образовательные платформы на разных этапах урока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провести диагностику информационной компетенции при решении заданий ВПР, ОГЭ и ЕГЭ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поделиться опытом работы по данной теме на методических объединениях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C60F4178-6426-4622-9522-43826F96CF54}"/>
              </a:ext>
            </a:extLst>
          </p:cNvPr>
          <p:cNvSpPr txBox="1"/>
          <p:nvPr/>
        </p:nvSpPr>
        <p:spPr>
          <a:xfrm>
            <a:off x="4247935" y="3061911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2015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4D180843-7FBF-4691-B34B-59512CE3A474}"/>
              </a:ext>
            </a:extLst>
          </p:cNvPr>
          <p:cNvSpPr txBox="1"/>
          <p:nvPr/>
        </p:nvSpPr>
        <p:spPr>
          <a:xfrm>
            <a:off x="7175375" y="2568167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2020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448FD914-AE6F-463C-A045-02FFA962142E}"/>
              </a:ext>
            </a:extLst>
          </p:cNvPr>
          <p:cNvSpPr txBox="1"/>
          <p:nvPr/>
        </p:nvSpPr>
        <p:spPr>
          <a:xfrm>
            <a:off x="10102134" y="2073168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2025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69FA226F-89A8-4129-AEB8-E280731940D7}"/>
              </a:ext>
            </a:extLst>
          </p:cNvPr>
          <p:cNvSpPr/>
          <p:nvPr/>
        </p:nvSpPr>
        <p:spPr>
          <a:xfrm>
            <a:off x="4247935" y="3746262"/>
            <a:ext cx="15703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err="1">
                <a:solidFill>
                  <a:schemeClr val="bg1"/>
                </a:solidFill>
              </a:rPr>
              <a:t>Lorem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Ipsum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="" xmlns:a16="http://schemas.microsoft.com/office/drawing/2014/main" id="{DCF0B5D1-28C3-4EAC-B73D-699CAFA745EE}"/>
              </a:ext>
            </a:extLst>
          </p:cNvPr>
          <p:cNvSpPr/>
          <p:nvPr/>
        </p:nvSpPr>
        <p:spPr>
          <a:xfrm>
            <a:off x="7174423" y="3251350"/>
            <a:ext cx="15703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err="1">
                <a:solidFill>
                  <a:schemeClr val="bg1"/>
                </a:solidFill>
              </a:rPr>
              <a:t>Lorem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2000" b="1" dirty="0" err="1">
                <a:solidFill>
                  <a:schemeClr val="bg1"/>
                </a:solidFill>
              </a:rPr>
              <a:t>Ipsum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AC3C22AE-6121-49D1-9BD1-B3E87BC97B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3688846" y="3732626"/>
            <a:ext cx="432000" cy="432000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D60F84A1-6BF8-47EA-95CB-734BFBD3A66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547836" y="3246750"/>
            <a:ext cx="432000" cy="43200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AB38B191-52F0-4D55-8A06-7DFBCE2E6BB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525143" y="2769750"/>
            <a:ext cx="396000" cy="396000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44417080-A692-44A8-B1BB-FAA635371D19}"/>
              </a:ext>
            </a:extLst>
          </p:cNvPr>
          <p:cNvSpPr txBox="1"/>
          <p:nvPr/>
        </p:nvSpPr>
        <p:spPr>
          <a:xfrm>
            <a:off x="1323616" y="3600817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2010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36000" y="1404001"/>
            <a:ext cx="10440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Times New Roman"/>
                <a:cs typeface="Times New Roman"/>
              </a:rPr>
              <a:t> На сегодняшний момент учитель свободен в выборе методов и платформ дистанционного обучения – он сами выбирает, что и как использовать, и если он с чем-то работал раньше, ему не надо переучиваться. Кроме того, дистанционное обучение – это не только онлайн-формат. Учитель даёт детям задание, дети могут выполнять самостоятельные работы, а также заниматься исследовательскими и творческими проектами под руководством педагога.</a:t>
            </a:r>
          </a:p>
        </p:txBody>
      </p:sp>
    </p:spTree>
    <p:extLst>
      <p:ext uri="{BB962C8B-B14F-4D97-AF65-F5344CB8AC3E}">
        <p14:creationId xmlns:p14="http://schemas.microsoft.com/office/powerpoint/2010/main" val="1986654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431000" y="2214000"/>
            <a:ext cx="6877800" cy="3510000"/>
          </a:xfrm>
        </p:spPr>
        <p:txBody>
          <a:bodyPr>
            <a:noAutofit/>
          </a:bodyPr>
          <a:lstStyle/>
          <a:p>
            <a:pPr lvl="0"/>
            <a:r>
              <a:rPr lang="ru-RU" sz="2000" i="1" u="sng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Российская электронная школа</a:t>
            </a:r>
            <a:r>
              <a:rPr lang="ru-RU" sz="2000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- это полный школьный курс </a:t>
            </a:r>
            <a:br>
              <a:rPr lang="ru-RU" sz="2000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уроков от лучших учителей России; это информационно-образовательная среда, объединяющая ученика, учителя, родителя и открывающая равный доступ к качественному общему образованию независимо от социокультурных условий. Портал содержит большой набор ресурсов для обучения (конспекты, </a:t>
            </a:r>
            <a:r>
              <a:rPr lang="ru-RU" sz="2000" i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видеолекции</a:t>
            </a:r>
            <a:r>
              <a:rPr lang="ru-RU" sz="2000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упражнения и тренировочные занятия, методические материалы для учителя. Материалы можно смотреть без регистрации. Ссылка для перехода на информационный ресурс </a:t>
            </a:r>
            <a:r>
              <a:rPr lang="en-US" sz="2000" i="1" u="sng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https</a:t>
            </a:r>
            <a:r>
              <a:rPr lang="ru-RU" sz="2000" i="1" u="sng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://</a:t>
            </a:r>
            <a:r>
              <a:rPr lang="en-US" sz="2000" i="1" u="sng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resh</a:t>
            </a:r>
            <a:r>
              <a:rPr lang="ru-RU" sz="2000" i="1" u="sng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.</a:t>
            </a:r>
            <a:r>
              <a:rPr lang="en-US" sz="2000" i="1" u="sng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edu</a:t>
            </a:r>
            <a:r>
              <a:rPr lang="ru-RU" sz="2000" i="1" u="sng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.</a:t>
            </a:r>
            <a:r>
              <a:rPr lang="en-US" sz="2000" i="1" u="sng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ru</a:t>
            </a:r>
            <a:r>
              <a:rPr lang="ru-RU" sz="2000" i="1" u="sng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/</a:t>
            </a:r>
            <a:r>
              <a:rPr lang="ru-RU" sz="2000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000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/>
          </a:p>
        </p:txBody>
      </p:sp>
      <p:pic>
        <p:nvPicPr>
          <p:cNvPr id="3" name="Picture 4" descr="https://bankstoday.net/wp-content/uploads/2017/11/elektro_schoo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534" y="1741128"/>
            <a:ext cx="3042354" cy="2855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0665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0" y="63255"/>
            <a:ext cx="10641000" cy="6470745"/>
          </a:xfrm>
        </p:spPr>
        <p:txBody>
          <a:bodyPr>
            <a:normAutofit/>
          </a:bodyPr>
          <a:lstStyle/>
          <a:p>
            <a:pPr marL="857250" indent="-857250">
              <a:buFont typeface="Arial"/>
              <a:buChar char="•"/>
            </a:pPr>
            <a:r>
              <a:rPr lang="ru-RU" sz="2400" b="0" dirty="0">
                <a:solidFill>
                  <a:srgbClr val="FFFFFF"/>
                </a:solidFill>
                <a:latin typeface="Times New Roman"/>
                <a:cs typeface="Times New Roman"/>
              </a:rPr>
              <a:t> Алгоритм действий крайне прост и позволяет учащимся без труда разобраться на сайте электронного ресурса. РЭШ информирует:</a:t>
            </a:r>
            <a:br>
              <a:rPr lang="ru-RU" sz="2400" b="0" dirty="0">
                <a:solidFill>
                  <a:srgbClr val="FFFFFF"/>
                </a:solidFill>
                <a:latin typeface="Times New Roman"/>
                <a:cs typeface="Times New Roman"/>
              </a:rPr>
            </a:br>
            <a:r>
              <a:rPr lang="ru-RU" sz="2400" b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/>
            </a:r>
            <a:br>
              <a:rPr lang="ru-RU" sz="2400" b="0" dirty="0" smtClean="0">
                <a:solidFill>
                  <a:srgbClr val="FFFFFF"/>
                </a:solidFill>
                <a:latin typeface="Times New Roman"/>
                <a:cs typeface="Times New Roman"/>
              </a:rPr>
            </a:br>
            <a:r>
              <a:rPr lang="ru-RU" sz="2800" b="0" dirty="0" smtClean="0">
                <a:solidFill>
                  <a:schemeClr val="tx1"/>
                </a:solidFill>
                <a:latin typeface="Times New Roman"/>
                <a:cs typeface="Times New Roman"/>
              </a:rPr>
              <a:t>1. Зайдите </a:t>
            </a:r>
            <a:r>
              <a:rPr lang="ru-RU" sz="2800" b="0" dirty="0">
                <a:solidFill>
                  <a:schemeClr val="tx1"/>
                </a:solidFill>
                <a:latin typeface="Times New Roman"/>
                <a:cs typeface="Times New Roman"/>
              </a:rPr>
              <a:t>на страничку нашей школы;</a:t>
            </a:r>
            <a:br>
              <a:rPr lang="ru-RU" sz="2800" b="0" dirty="0">
                <a:solidFill>
                  <a:schemeClr val="tx1"/>
                </a:solidFill>
                <a:latin typeface="Times New Roman"/>
                <a:cs typeface="Times New Roman"/>
              </a:rPr>
            </a:br>
            <a:r>
              <a:rPr lang="ru-RU" sz="2800" b="0" dirty="0" smtClean="0">
                <a:solidFill>
                  <a:schemeClr val="tx1"/>
                </a:solidFill>
                <a:latin typeface="Times New Roman"/>
                <a:cs typeface="Times New Roman"/>
              </a:rPr>
              <a:t>2. </a:t>
            </a:r>
            <a:r>
              <a:rPr lang="ru-RU" sz="2800" b="0" dirty="0">
                <a:solidFill>
                  <a:schemeClr val="tx1"/>
                </a:solidFill>
                <a:latin typeface="Times New Roman"/>
                <a:cs typeface="Times New Roman"/>
              </a:rPr>
              <a:t>В</a:t>
            </a:r>
            <a:r>
              <a:rPr lang="ru-RU" sz="2800" b="0" dirty="0" smtClean="0">
                <a:solidFill>
                  <a:schemeClr val="tx1"/>
                </a:solidFill>
                <a:latin typeface="Times New Roman"/>
                <a:cs typeface="Times New Roman"/>
              </a:rPr>
              <a:t>ыберите </a:t>
            </a:r>
            <a:r>
              <a:rPr lang="ru-RU" sz="2800" b="0" dirty="0">
                <a:solidFill>
                  <a:schemeClr val="tx1"/>
                </a:solidFill>
                <a:latin typeface="Times New Roman"/>
                <a:cs typeface="Times New Roman"/>
              </a:rPr>
              <a:t>класс, предмет и тему;</a:t>
            </a:r>
            <a:br>
              <a:rPr lang="ru-RU" sz="2800" b="0" dirty="0">
                <a:solidFill>
                  <a:schemeClr val="tx1"/>
                </a:solidFill>
                <a:latin typeface="Times New Roman"/>
                <a:cs typeface="Times New Roman"/>
              </a:rPr>
            </a:br>
            <a:r>
              <a:rPr lang="ru-RU" sz="2800" b="0" dirty="0" smtClean="0">
                <a:solidFill>
                  <a:schemeClr val="tx1"/>
                </a:solidFill>
                <a:latin typeface="Times New Roman"/>
                <a:cs typeface="Times New Roman"/>
              </a:rPr>
              <a:t>3. </a:t>
            </a:r>
            <a:r>
              <a:rPr lang="ru-RU" sz="2800" b="0" dirty="0">
                <a:solidFill>
                  <a:schemeClr val="tx1"/>
                </a:solidFill>
                <a:latin typeface="Times New Roman"/>
                <a:cs typeface="Times New Roman"/>
              </a:rPr>
              <a:t>В</a:t>
            </a:r>
            <a:r>
              <a:rPr lang="ru-RU" sz="2800" b="0" dirty="0" smtClean="0">
                <a:solidFill>
                  <a:schemeClr val="tx1"/>
                </a:solidFill>
                <a:latin typeface="Times New Roman"/>
                <a:cs typeface="Times New Roman"/>
              </a:rPr>
              <a:t>нимательно </a:t>
            </a:r>
            <a:r>
              <a:rPr lang="ru-RU" sz="2800" b="0" dirty="0">
                <a:solidFill>
                  <a:schemeClr val="tx1"/>
                </a:solidFill>
                <a:latin typeface="Times New Roman"/>
                <a:cs typeface="Times New Roman"/>
              </a:rPr>
              <a:t>послушайте короткие лекции учителя;</a:t>
            </a:r>
            <a:br>
              <a:rPr lang="ru-RU" sz="2800" b="0" dirty="0">
                <a:solidFill>
                  <a:schemeClr val="tx1"/>
                </a:solidFill>
                <a:latin typeface="Times New Roman"/>
                <a:cs typeface="Times New Roman"/>
              </a:rPr>
            </a:br>
            <a:r>
              <a:rPr lang="ru-RU" sz="2800" b="0" dirty="0" smtClean="0">
                <a:solidFill>
                  <a:schemeClr val="tx1"/>
                </a:solidFill>
                <a:latin typeface="Times New Roman"/>
                <a:cs typeface="Times New Roman"/>
              </a:rPr>
              <a:t>4. Потренируйтесь </a:t>
            </a:r>
            <a:r>
              <a:rPr lang="ru-RU" sz="2800" b="0" dirty="0">
                <a:solidFill>
                  <a:schemeClr val="tx1"/>
                </a:solidFill>
                <a:latin typeface="Times New Roman"/>
                <a:cs typeface="Times New Roman"/>
              </a:rPr>
              <a:t>на наших упражнениях и задачах;</a:t>
            </a:r>
            <a:br>
              <a:rPr lang="ru-RU" sz="2800" b="0" dirty="0">
                <a:solidFill>
                  <a:schemeClr val="tx1"/>
                </a:solidFill>
                <a:latin typeface="Times New Roman"/>
                <a:cs typeface="Times New Roman"/>
              </a:rPr>
            </a:br>
            <a:r>
              <a:rPr lang="ru-RU" sz="2800" b="0" dirty="0" smtClean="0">
                <a:solidFill>
                  <a:schemeClr val="tx1"/>
                </a:solidFill>
                <a:latin typeface="Times New Roman"/>
                <a:cs typeface="Times New Roman"/>
              </a:rPr>
              <a:t>5. Проверьте</a:t>
            </a:r>
            <a:r>
              <a:rPr lang="ru-RU" sz="2800" b="0" dirty="0">
                <a:solidFill>
                  <a:schemeClr val="tx1"/>
                </a:solidFill>
                <a:latin typeface="Times New Roman"/>
                <a:cs typeface="Times New Roman"/>
              </a:rPr>
              <a:t>, всё ли запомнили, с помощью проверочных заданий.</a:t>
            </a:r>
            <a:br>
              <a:rPr lang="ru-RU" sz="2800" b="0" dirty="0">
                <a:solidFill>
                  <a:schemeClr val="tx1"/>
                </a:solidFill>
                <a:latin typeface="Times New Roman"/>
                <a:cs typeface="Times New Roman"/>
              </a:rPr>
            </a:br>
            <a:r>
              <a:rPr lang="ru-RU" sz="2800" b="0" dirty="0">
                <a:solidFill>
                  <a:schemeClr val="tx1"/>
                </a:solidFill>
                <a:latin typeface="Times New Roman"/>
                <a:cs typeface="Times New Roman"/>
              </a:rPr>
              <a:t>Программа «Российской электронной школы» полностью соответствует федеральным государственным образовательным стандартам, содержит материалы уроков для подготовки к контрольным работам, Всероссийским проверочным работам </a:t>
            </a:r>
          </a:p>
        </p:txBody>
      </p:sp>
    </p:spTree>
    <p:extLst>
      <p:ext uri="{BB962C8B-B14F-4D97-AF65-F5344CB8AC3E}">
        <p14:creationId xmlns:p14="http://schemas.microsoft.com/office/powerpoint/2010/main" val="145553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3306000" y="1854000"/>
            <a:ext cx="8550000" cy="4140000"/>
          </a:xfrm>
        </p:spPr>
        <p:txBody>
          <a:bodyPr>
            <a:noAutofit/>
          </a:bodyPr>
          <a:lstStyle/>
          <a:p>
            <a:pPr lvl="0"/>
            <a:r>
              <a:rPr lang="ru-RU" sz="2000" i="1" u="sng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i="1" u="sng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Учи.ру</a:t>
            </a:r>
            <a:r>
              <a:rPr lang="ru-RU" sz="2000" i="1" u="sng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2000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- школьникам предлагаются интерактивные курсы по </a:t>
            </a:r>
            <a:br>
              <a:rPr lang="ru-RU" sz="2000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основным предметам и подготовке к проверочным работам, а учителям и родителям – тематические </a:t>
            </a:r>
            <a:r>
              <a:rPr lang="ru-RU" sz="2000" i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вебинары</a:t>
            </a:r>
            <a:r>
              <a:rPr lang="ru-RU" sz="2000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 дистанционному обучению. Методика платформы помогает отрабатывать ошибки учеников, выстраивает их индивидуальную образовательную траекторию, отображает прогресс учеников в личном кабинете. Также в личных кабинетах пользователей создан внутренний чат, где учителя, ученики и родители могут обсуждать задания, свои успехи и прогресс. С 23 марта 2020 года на портале начнутся онлайн-уроки для 1-4 классов. При работе с информационным ресурсом требуется регистрация учителя, который после прохождения процедуры, добавляет учеников своего класса и раздает логины и пароли. Ссылка для перехода на контент </a:t>
            </a:r>
            <a:r>
              <a:rPr lang="ru-RU" sz="2000" i="1" u="sng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https://uchi.ru/</a:t>
            </a:r>
            <a:r>
              <a:rPr lang="ru-RU" sz="2000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000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00" y="1539000"/>
            <a:ext cx="2926530" cy="3777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4987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2">
      <a:dk1>
        <a:sysClr val="windowText" lastClr="000000"/>
      </a:dk1>
      <a:lt1>
        <a:sysClr val="window" lastClr="FFFFFF"/>
      </a:lt1>
      <a:dk2>
        <a:srgbClr val="025373"/>
      </a:dk2>
      <a:lt2>
        <a:srgbClr val="E7E6E6"/>
      </a:lt2>
      <a:accent1>
        <a:srgbClr val="025373"/>
      </a:accent1>
      <a:accent2>
        <a:srgbClr val="0378A6"/>
      </a:accent2>
      <a:accent3>
        <a:srgbClr val="F2CB05"/>
      </a:accent3>
      <a:accent4>
        <a:srgbClr val="D6D6D6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</TotalTime>
  <Words>566</Words>
  <Application>Microsoft Macintosh PowerPoint</Application>
  <PresentationFormat>Другой</PresentationFormat>
  <Paragraphs>59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Тунгусова Светлана Викторовна учитель начальных классов Курган 2023 г</vt:lpstr>
      <vt:lpstr>Тема проекта, актуальность и практическая значимость</vt:lpstr>
      <vt:lpstr>Презентация PowerPoint</vt:lpstr>
      <vt:lpstr>Презентация PowerPoint</vt:lpstr>
      <vt:lpstr>Презентация PowerPoint</vt:lpstr>
      <vt:lpstr>Презентация PowerPoint</vt:lpstr>
      <vt:lpstr>Российская электронная школа - это полный школьный курс  уроков от лучших учителей России; это информационно-образовательная среда, объединяющая ученика, учителя, родителя и открывающая равный доступ к качественному общему образованию независимо от социокультурных условий. Портал содержит большой набор ресурсов для обучения (конспекты, видеолекции, упражнения и тренировочные занятия, методические материалы для учителя. Материалы можно смотреть без регистрации. Ссылка для перехода на информационный ресурс https://resh.edu.ru/  </vt:lpstr>
      <vt:lpstr> Алгоритм действий крайне прост и позволяет учащимся без труда разобраться на сайте электронного ресурса. РЭШ информирует:  1. Зайдите на страничку нашей школы; 2. Выберите класс, предмет и тему; 3. Внимательно послушайте короткие лекции учителя; 4. Потренируйтесь на наших упражнениях и задачах; 5. Проверьте, всё ли запомнили, с помощью проверочных заданий. Программа «Российской электронной школы» полностью соответствует федеральным государственным образовательным стандартам, содержит материалы уроков для подготовки к контрольным работам, Всероссийским проверочным работам </vt:lpstr>
      <vt:lpstr>«Учи.ру» - школьникам предлагаются интерактивные курсы по  основным предметам и подготовке к проверочным работам, а учителям и родителям – тематические вебинары по дистанционному обучению. Методика платформы помогает отрабатывать ошибки учеников, выстраивает их индивидуальную образовательную траекторию, отображает прогресс учеников в личном кабинете. Также в личных кабинетах пользователей создан внутренний чат, где учителя, ученики и родители могут обсуждать задания, свои успехи и прогресс. С 23 марта 2020 года на портале начнутся онлайн-уроки для 1-4 классов. При работе с информационным ресурсом требуется регистрация учителя, который после прохождения процедуры, добавляет учеников своего класса и раздает логины и пароли. Ссылка для перехода на контент https://uchi.ru/  </vt:lpstr>
      <vt:lpstr>Презентация PowerPoint</vt:lpstr>
      <vt:lpstr>«Яндекс. Учебник» - ресурс содержит более 45 тыс. заданий разного  уровня сложности для школьников 1–5-х классов. Все задания разработаны опытными методистами с учётом федерального государственного образовательного стандарта. Ресурсом уже воспользовались более 1,5 миллиона школьников. В числе возможностей «Яндекс. Учебника» – автоматическая проверка ответов и мгновенная обратная связь для обучающихся. Доступ на портал можно получить, перейдя по ссылке https://education.yandex.ru/home/  </vt:lpstr>
      <vt:lpstr>Презентация PowerPoint</vt:lpstr>
      <vt:lpstr>Платформа для обучения</vt:lpstr>
      <vt:lpstr>Презентация PowerPoint</vt:lpstr>
      <vt:lpstr>Презентация PowerPoint</vt:lpstr>
      <vt:lpstr>Обобщение опыта на школьном уровне</vt:lpstr>
      <vt:lpstr>Обобщение опыта на федеральном уровне</vt:lpstr>
      <vt:lpstr>Победитель международного педагогического конкурса «Образовательный ресурс» Номинация - Исследовательская и научная работа. «Использование проектной технологии в формировании познавательной самостоятельности обучающихся на уроках в начальной школе»</vt:lpstr>
      <vt:lpstr>Презентация PowerPoint</vt:lpstr>
      <vt:lpstr>Образовательная социальная сеть nsportal.ru   </vt:lpstr>
      <vt:lpstr>Список литературы.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Юрий Козырев</dc:creator>
  <cp:lastModifiedBy>Технический Отдел</cp:lastModifiedBy>
  <cp:revision>38</cp:revision>
  <dcterms:created xsi:type="dcterms:W3CDTF">2020-07-05T17:04:43Z</dcterms:created>
  <dcterms:modified xsi:type="dcterms:W3CDTF">2023-02-28T09:37:52Z</dcterms:modified>
</cp:coreProperties>
</file>