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59" r:id="rId7"/>
    <p:sldId id="261" r:id="rId8"/>
    <p:sldId id="262" r:id="rId9"/>
    <p:sldId id="263" r:id="rId10"/>
    <p:sldId id="264" r:id="rId11"/>
    <p:sldId id="273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66"/>
    <a:srgbClr val="990099"/>
    <a:srgbClr val="D6009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A645-4C2B-4FB8-99E2-D2EE458345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C519C-83D6-4621-A903-886ABABE5F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071F3-4934-4F75-A091-EA290026EB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BA333-1952-4F85-BE9D-BCBBE15A92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485B3-27A0-45D9-8E68-5317DD5F9A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B9F2A-A136-48A8-97DC-B953309135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64171-55D5-4A4C-BB18-388168086B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286FF-63A4-4D1E-8741-9936FC0038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4AE02-6A99-4230-A583-AC2F2D147C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C38EC-21F0-4D20-B071-E5E9C51736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D0BFA-C002-4959-8247-FBC186CE69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1541FE-04DD-479E-8A72-4034746E35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7b766a6dbcd"/>
          <p:cNvPicPr>
            <a:picLocks noChangeAspect="1" noChangeArrowheads="1"/>
          </p:cNvPicPr>
          <p:nvPr/>
        </p:nvPicPr>
        <p:blipFill>
          <a:blip r:embed="rId2"/>
          <a:srcRect b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1125538"/>
            <a:ext cx="6407150" cy="1470025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Полхов-майданская</a:t>
            </a:r>
            <a:r>
              <a:rPr lang="ru-RU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роспись</a:t>
            </a:r>
          </a:p>
        </p:txBody>
      </p:sp>
      <p:pic>
        <p:nvPicPr>
          <p:cNvPr id="2054" name="Picture 6" descr="pozitivnye-kartinki-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36613"/>
            <a:ext cx="2565400" cy="504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37b766a6dbcd"/>
          <p:cNvPicPr>
            <a:picLocks noChangeAspect="1" noChangeArrowheads="1"/>
          </p:cNvPicPr>
          <p:nvPr/>
        </p:nvPicPr>
        <p:blipFill>
          <a:blip r:embed="rId2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600" dirty="0" smtClean="0">
                <a:solidFill>
                  <a:srgbClr val="D60093"/>
                </a:solidFill>
              </a:rPr>
              <a:t>Основные </a:t>
            </a:r>
            <a:r>
              <a:rPr lang="ru-RU" sz="3600" dirty="0">
                <a:solidFill>
                  <a:srgbClr val="D60093"/>
                </a:solidFill>
              </a:rPr>
              <a:t>элементы росписи</a:t>
            </a:r>
          </a:p>
        </p:txBody>
      </p:sp>
      <p:pic>
        <p:nvPicPr>
          <p:cNvPr id="10245" name="Picture 5" descr="и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3476625" cy="4781550"/>
          </a:xfrm>
          <a:prstGeom prst="rect">
            <a:avLst/>
          </a:prstGeom>
          <a:noFill/>
        </p:spPr>
      </p:pic>
      <p:pic>
        <p:nvPicPr>
          <p:cNvPr id="10247" name="Picture 7" descr="p1220389"/>
          <p:cNvPicPr>
            <a:picLocks noChangeAspect="1" noChangeArrowheads="1"/>
          </p:cNvPicPr>
          <p:nvPr/>
        </p:nvPicPr>
        <p:blipFill>
          <a:blip r:embed="rId4"/>
          <a:srcRect r="21474"/>
          <a:stretch>
            <a:fillRect/>
          </a:stretch>
        </p:blipFill>
        <p:spPr bwMode="auto">
          <a:xfrm>
            <a:off x="2051050" y="2924175"/>
            <a:ext cx="3889375" cy="3714750"/>
          </a:xfrm>
          <a:prstGeom prst="rect">
            <a:avLst/>
          </a:prstGeom>
          <a:noFill/>
        </p:spPr>
      </p:pic>
      <p:pic>
        <p:nvPicPr>
          <p:cNvPr id="10246" name="Picture 6" descr="p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981075"/>
            <a:ext cx="3000375" cy="5715000"/>
          </a:xfrm>
          <a:prstGeom prst="rect">
            <a:avLst/>
          </a:prstGeom>
          <a:noFill/>
        </p:spPr>
      </p:pic>
      <p:pic>
        <p:nvPicPr>
          <p:cNvPr id="10248" name="Picture 8" descr="3a4f3ac4c9fd"/>
          <p:cNvPicPr>
            <a:picLocks noChangeAspect="1" noChangeArrowheads="1"/>
          </p:cNvPicPr>
          <p:nvPr/>
        </p:nvPicPr>
        <p:blipFill>
          <a:blip r:embed="rId6"/>
          <a:srcRect l="18544" r="20773"/>
          <a:stretch>
            <a:fillRect/>
          </a:stretch>
        </p:blipFill>
        <p:spPr bwMode="auto">
          <a:xfrm>
            <a:off x="6300788" y="3789363"/>
            <a:ext cx="2592387" cy="2836862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1052513"/>
            <a:ext cx="4691063" cy="2808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990099"/>
                </a:solidFill>
              </a:rPr>
              <a:t>Цветы:</a:t>
            </a:r>
            <a:r>
              <a:rPr lang="ru-RU" sz="2400" dirty="0">
                <a:solidFill>
                  <a:srgbClr val="990099"/>
                </a:solidFill>
              </a:rPr>
              <a:t> роза, мак, ромашка, тюльпан 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990099"/>
                </a:solidFill>
              </a:rPr>
              <a:t> </a:t>
            </a:r>
            <a:r>
              <a:rPr lang="ru-RU" sz="2400" b="1" i="1" dirty="0">
                <a:solidFill>
                  <a:srgbClr val="990099"/>
                </a:solidFill>
              </a:rPr>
              <a:t>Ягоды: </a:t>
            </a:r>
            <a:r>
              <a:rPr lang="ru-RU" sz="2400" dirty="0">
                <a:solidFill>
                  <a:srgbClr val="990099"/>
                </a:solidFill>
              </a:rPr>
              <a:t>шиповник, черника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990099"/>
                </a:solidFill>
              </a:rPr>
              <a:t>Листья</a:t>
            </a:r>
            <a:endParaRPr lang="ru-RU" sz="2400" b="1" i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37b766a6dbcd"/>
          <p:cNvPicPr>
            <a:picLocks noChangeAspect="1" noChangeArrowheads="1"/>
          </p:cNvPicPr>
          <p:nvPr/>
        </p:nvPicPr>
        <p:blipFill>
          <a:blip r:embed="rId2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600" dirty="0" smtClean="0">
                <a:solidFill>
                  <a:srgbClr val="D60093"/>
                </a:solidFill>
              </a:rPr>
              <a:t>Основные </a:t>
            </a:r>
            <a:r>
              <a:rPr lang="ru-RU" sz="3600" dirty="0">
                <a:solidFill>
                  <a:srgbClr val="D60093"/>
                </a:solidFill>
              </a:rPr>
              <a:t>элементы росписи</a:t>
            </a:r>
          </a:p>
        </p:txBody>
      </p:sp>
      <p:pic>
        <p:nvPicPr>
          <p:cNvPr id="10245" name="Picture 5" descr="и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3476625" cy="4781550"/>
          </a:xfrm>
          <a:prstGeom prst="rect">
            <a:avLst/>
          </a:prstGeom>
          <a:noFill/>
        </p:spPr>
      </p:pic>
      <p:pic>
        <p:nvPicPr>
          <p:cNvPr id="27650" name="Picture 2" descr="https://myslide.ru/documents_7/4d042f282cc490386f5d4b44cafc0972/img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3" y="1142984"/>
            <a:ext cx="7238997" cy="542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37b766a6dbcd"/>
          <p:cNvPicPr>
            <a:picLocks noChangeAspect="1" noChangeArrowheads="1"/>
          </p:cNvPicPr>
          <p:nvPr/>
        </p:nvPicPr>
        <p:blipFill>
          <a:blip r:embed="rId2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600" dirty="0" smtClean="0">
                <a:solidFill>
                  <a:srgbClr val="D60093"/>
                </a:solidFill>
              </a:rPr>
              <a:t>Основные цвета </a:t>
            </a:r>
            <a:r>
              <a:rPr lang="ru-RU" sz="3600" dirty="0">
                <a:solidFill>
                  <a:srgbClr val="D60093"/>
                </a:solidFill>
              </a:rPr>
              <a:t>росписи</a:t>
            </a:r>
          </a:p>
        </p:txBody>
      </p:sp>
      <p:pic>
        <p:nvPicPr>
          <p:cNvPr id="10245" name="Picture 5" descr="и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3476625" cy="478155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1571604" y="1571612"/>
            <a:ext cx="1500198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643306" y="1500174"/>
            <a:ext cx="1571636" cy="16430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72198" y="1500174"/>
            <a:ext cx="1485904" cy="14144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57488" y="3643314"/>
            <a:ext cx="1485904" cy="141446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86380" y="3643314"/>
            <a:ext cx="1485904" cy="141446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37b766a6dbcd"/>
          <p:cNvPicPr>
            <a:picLocks noChangeAspect="1" noChangeArrowheads="1"/>
          </p:cNvPicPr>
          <p:nvPr/>
        </p:nvPicPr>
        <p:blipFill>
          <a:blip r:embed="rId2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0" name="Picture 8" descr="и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3476625" cy="4781550"/>
          </a:xfrm>
          <a:prstGeom prst="rect">
            <a:avLst/>
          </a:prstGeom>
          <a:noFill/>
        </p:spPr>
      </p:pic>
      <p:pic>
        <p:nvPicPr>
          <p:cNvPr id="3081" name="Picture 9" descr="СЕЛО"/>
          <p:cNvPicPr>
            <a:picLocks noChangeAspect="1" noChangeArrowheads="1"/>
          </p:cNvPicPr>
          <p:nvPr/>
        </p:nvPicPr>
        <p:blipFill>
          <a:blip r:embed="rId4"/>
          <a:srcRect t="21288"/>
          <a:stretch>
            <a:fillRect/>
          </a:stretch>
        </p:blipFill>
        <p:spPr bwMode="auto">
          <a:xfrm>
            <a:off x="1042988" y="908050"/>
            <a:ext cx="7561262" cy="56578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600200"/>
            <a:ext cx="6994525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>
                <a:solidFill>
                  <a:srgbClr val="D60093"/>
                </a:solidFill>
              </a:rPr>
              <a:t>Нижегородская область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427912" cy="922337"/>
          </a:xfrm>
        </p:spPr>
        <p:txBody>
          <a:bodyPr/>
          <a:lstStyle/>
          <a:p>
            <a:r>
              <a:rPr lang="ru-RU" sz="4000" b="1" dirty="0"/>
              <a:t> </a:t>
            </a:r>
            <a:r>
              <a:rPr lang="ru-RU" sz="4000" b="1" dirty="0">
                <a:solidFill>
                  <a:srgbClr val="D60093"/>
                </a:solidFill>
              </a:rPr>
              <a:t>Село </a:t>
            </a:r>
            <a:r>
              <a:rPr lang="ru-RU" sz="4000" b="1" dirty="0" err="1" smtClean="0">
                <a:solidFill>
                  <a:srgbClr val="D60093"/>
                </a:solidFill>
              </a:rPr>
              <a:t>Полхов</a:t>
            </a:r>
            <a:r>
              <a:rPr lang="ru-RU" sz="4000" b="1" dirty="0" smtClean="0">
                <a:solidFill>
                  <a:srgbClr val="D60093"/>
                </a:solidFill>
              </a:rPr>
              <a:t> </a:t>
            </a:r>
            <a:r>
              <a:rPr lang="ru-RU" sz="4000" b="1" dirty="0">
                <a:solidFill>
                  <a:srgbClr val="D60093"/>
                </a:solidFill>
              </a:rPr>
              <a:t>Майдан</a:t>
            </a:r>
            <a:r>
              <a:rPr lang="ru-RU" sz="4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gromer-storage-public.storage.yandexcloud.net/st/images/374/offers/44959020-3dfc-45de-814d-8dc8222be85f/cbd828e495ad79a2b53fb1394a2ceb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785794"/>
            <a:ext cx="6036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ЛИПОВЫЕ ЛЕСА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s5.livemaster.ru/storage/72/78/3a3f239940143b3d5ae75c49f0d1--posuda-pialy-pialy-saharnitsy-solonki-iz-der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sd.kopilkaurokov.ru/uploads/user_file_5525121fe1d50/tsvietochnyie-uzory-polkhovskogho-maidana_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37b766a6dbcd"/>
          <p:cNvPicPr>
            <a:picLocks noChangeAspect="1" noChangeArrowheads="1"/>
          </p:cNvPicPr>
          <p:nvPr/>
        </p:nvPicPr>
        <p:blipFill>
          <a:blip r:embed="rId2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Picture 5" descr="и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3476625" cy="4781550"/>
          </a:xfrm>
          <a:prstGeom prst="rect">
            <a:avLst/>
          </a:prstGeom>
          <a:noFill/>
        </p:spPr>
      </p:pic>
      <p:pic>
        <p:nvPicPr>
          <p:cNvPr id="5126" name="Picture 6" descr="p33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492375"/>
            <a:ext cx="4968875" cy="42291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2506662"/>
          </a:xfrm>
        </p:spPr>
        <p:txBody>
          <a:bodyPr/>
          <a:lstStyle/>
          <a:p>
            <a:r>
              <a:rPr lang="ru-RU" sz="4000" dirty="0" smtClean="0">
                <a:solidFill>
                  <a:srgbClr val="D60093"/>
                </a:solidFill>
              </a:rPr>
              <a:t>Перестали </a:t>
            </a:r>
            <a:r>
              <a:rPr lang="ru-RU" sz="4000" dirty="0" err="1" smtClean="0">
                <a:solidFill>
                  <a:srgbClr val="D60093"/>
                </a:solidFill>
              </a:rPr>
              <a:t>масера</a:t>
            </a:r>
            <a:r>
              <a:rPr lang="ru-RU" sz="4000" dirty="0" smtClean="0">
                <a:solidFill>
                  <a:srgbClr val="D60093"/>
                </a:solidFill>
              </a:rPr>
              <a:t> делать деревянную посуду и принялись делать игрушки-«</a:t>
            </a:r>
            <a:r>
              <a:rPr lang="ru-RU" sz="4000" b="1" dirty="0" err="1" smtClean="0">
                <a:solidFill>
                  <a:srgbClr val="990099"/>
                </a:solidFill>
              </a:rPr>
              <a:t>тарарушки</a:t>
            </a:r>
            <a:r>
              <a:rPr lang="ru-RU" sz="4000" dirty="0" smtClean="0">
                <a:solidFill>
                  <a:srgbClr val="D60093"/>
                </a:solidFill>
              </a:rPr>
              <a:t>».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37b766a6dbcd"/>
          <p:cNvPicPr>
            <a:picLocks noChangeAspect="1" noChangeArrowheads="1"/>
          </p:cNvPicPr>
          <p:nvPr/>
        </p:nvPicPr>
        <p:blipFill>
          <a:blip r:embed="rId2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600">
                <a:solidFill>
                  <a:srgbClr val="D60093"/>
                </a:solidFill>
              </a:rPr>
              <a:t>Технология изготовления игрушки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4608513" cy="507365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b="1" i="1">
                <a:solidFill>
                  <a:srgbClr val="990099"/>
                </a:solidFill>
              </a:rPr>
              <a:t>Заготовка вытачивается на токарном станке</a:t>
            </a:r>
          </a:p>
        </p:txBody>
      </p:sp>
      <p:pic>
        <p:nvPicPr>
          <p:cNvPr id="7173" name="Picture 5" descr="и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12875"/>
            <a:ext cx="3476625" cy="4781550"/>
          </a:xfrm>
          <a:prstGeom prst="rect">
            <a:avLst/>
          </a:prstGeom>
          <a:noFill/>
        </p:spPr>
      </p:pic>
      <p:pic>
        <p:nvPicPr>
          <p:cNvPr id="7175" name="Picture 7" descr="заго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908050"/>
            <a:ext cx="3959225" cy="2652713"/>
          </a:xfrm>
          <a:prstGeom prst="rect">
            <a:avLst/>
          </a:prstGeom>
          <a:noFill/>
        </p:spPr>
      </p:pic>
      <p:pic>
        <p:nvPicPr>
          <p:cNvPr id="7176" name="Picture 8" descr="заготов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3500438"/>
            <a:ext cx="4708525" cy="3154362"/>
          </a:xfrm>
          <a:prstGeom prst="rect">
            <a:avLst/>
          </a:prstGeom>
          <a:noFill/>
        </p:spPr>
      </p:pic>
      <p:pic>
        <p:nvPicPr>
          <p:cNvPr id="7174" name="Picture 6" descr="токар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168650"/>
            <a:ext cx="5113337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37b766a6dbcd"/>
          <p:cNvPicPr>
            <a:picLocks noChangeAspect="1" noChangeArrowheads="1"/>
          </p:cNvPicPr>
          <p:nvPr/>
        </p:nvPicPr>
        <p:blipFill>
          <a:blip r:embed="rId2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5410200" cy="55768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b="1" i="1">
                <a:solidFill>
                  <a:srgbClr val="990099"/>
                </a:solidFill>
              </a:rPr>
              <a:t>2. Заготовка трижды покрывается грунтом из клейстера</a:t>
            </a:r>
          </a:p>
        </p:txBody>
      </p:sp>
      <p:pic>
        <p:nvPicPr>
          <p:cNvPr id="8197" name="Picture 5" descr="и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3476625" cy="4781550"/>
          </a:xfrm>
          <a:prstGeom prst="rect">
            <a:avLst/>
          </a:prstGeom>
          <a:noFill/>
        </p:spPr>
      </p:pic>
      <p:pic>
        <p:nvPicPr>
          <p:cNvPr id="8198" name="Picture 6" descr="болва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15888"/>
            <a:ext cx="2790825" cy="3371850"/>
          </a:xfrm>
          <a:prstGeom prst="rect">
            <a:avLst/>
          </a:prstGeom>
          <a:noFill/>
        </p:spPr>
      </p:pic>
      <p:pic>
        <p:nvPicPr>
          <p:cNvPr id="8200" name="Picture 8" descr="грун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573463"/>
            <a:ext cx="4286250" cy="3057525"/>
          </a:xfrm>
          <a:prstGeom prst="rect">
            <a:avLst/>
          </a:prstGeom>
          <a:noFill/>
        </p:spPr>
      </p:pic>
      <p:pic>
        <p:nvPicPr>
          <p:cNvPr id="8199" name="Picture 7" descr="грунт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2636838"/>
            <a:ext cx="3130550" cy="400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7b766a6dbcd"/>
          <p:cNvPicPr>
            <a:picLocks noChangeAspect="1" noChangeArrowheads="1"/>
          </p:cNvPicPr>
          <p:nvPr/>
        </p:nvPicPr>
        <p:blipFill>
          <a:blip r:embed="rId2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1" name="Picture 5" descr="и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3476625" cy="4781550"/>
          </a:xfrm>
          <a:prstGeom prst="rect">
            <a:avLst/>
          </a:prstGeom>
          <a:noFill/>
        </p:spPr>
      </p:pic>
      <p:pic>
        <p:nvPicPr>
          <p:cNvPr id="9222" name="Picture 6" descr="технология роспис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196975"/>
            <a:ext cx="5688012" cy="4265613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5699125" cy="6192837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800" b="1" i="1">
                <a:solidFill>
                  <a:srgbClr val="990099"/>
                </a:solidFill>
              </a:rPr>
              <a:t>3. Роспись изделий </a:t>
            </a:r>
          </a:p>
          <a:p>
            <a:pPr marL="609600" indent="-609600">
              <a:buFontTx/>
              <a:buNone/>
            </a:pPr>
            <a:endParaRPr lang="ru-RU" sz="2800" b="1" i="1">
              <a:solidFill>
                <a:srgbClr val="990099"/>
              </a:solidFill>
            </a:endParaRPr>
          </a:p>
          <a:p>
            <a:pPr marL="609600" indent="-609600">
              <a:buFontTx/>
              <a:buNone/>
            </a:pPr>
            <a:endParaRPr lang="ru-RU" sz="2800" b="1" i="1">
              <a:solidFill>
                <a:srgbClr val="990099"/>
              </a:solidFill>
            </a:endParaRPr>
          </a:p>
          <a:p>
            <a:pPr marL="609600" indent="-609600">
              <a:buFontTx/>
              <a:buNone/>
            </a:pPr>
            <a:endParaRPr lang="ru-RU" sz="2800" b="1" i="1">
              <a:solidFill>
                <a:srgbClr val="990099"/>
              </a:solidFill>
            </a:endParaRPr>
          </a:p>
          <a:p>
            <a:pPr marL="609600" indent="-609600">
              <a:buFontTx/>
              <a:buNone/>
            </a:pPr>
            <a:endParaRPr lang="ru-RU" sz="2800" b="1" i="1">
              <a:solidFill>
                <a:srgbClr val="990099"/>
              </a:solidFill>
            </a:endParaRPr>
          </a:p>
          <a:p>
            <a:pPr marL="609600" indent="-609600">
              <a:buFontTx/>
              <a:buNone/>
            </a:pPr>
            <a:endParaRPr lang="ru-RU" sz="2800" b="1" i="1">
              <a:solidFill>
                <a:srgbClr val="990099"/>
              </a:solidFill>
            </a:endParaRPr>
          </a:p>
          <a:p>
            <a:pPr marL="609600" indent="-609600">
              <a:buFontTx/>
              <a:buNone/>
            </a:pPr>
            <a:endParaRPr lang="ru-RU" sz="2800" b="1" i="1">
              <a:solidFill>
                <a:srgbClr val="990099"/>
              </a:solidFill>
            </a:endParaRPr>
          </a:p>
          <a:p>
            <a:pPr marL="609600" indent="-609600">
              <a:buFontTx/>
              <a:buNone/>
            </a:pPr>
            <a:endParaRPr lang="ru-RU" sz="2800" b="1" i="1">
              <a:solidFill>
                <a:srgbClr val="990099"/>
              </a:solidFill>
            </a:endParaRPr>
          </a:p>
          <a:p>
            <a:pPr marL="609600" indent="-609600">
              <a:buFontTx/>
              <a:buNone/>
            </a:pPr>
            <a:endParaRPr lang="ru-RU" sz="2800" b="1" i="1">
              <a:solidFill>
                <a:srgbClr val="990099"/>
              </a:solidFill>
            </a:endParaRPr>
          </a:p>
          <a:p>
            <a:pPr marL="609600" indent="-609600">
              <a:buFontTx/>
              <a:buNone/>
            </a:pPr>
            <a:endParaRPr lang="ru-RU" sz="2800" b="1" i="1">
              <a:solidFill>
                <a:srgbClr val="990099"/>
              </a:solidFill>
            </a:endParaRPr>
          </a:p>
          <a:p>
            <a:pPr marL="609600" indent="-609600">
              <a:buFontTx/>
              <a:buNone/>
            </a:pPr>
            <a:r>
              <a:rPr lang="ru-RU" sz="2800" b="1" i="1">
                <a:solidFill>
                  <a:srgbClr val="990099"/>
                </a:solidFill>
              </a:rPr>
              <a:t>4. Игрушку дважды покрывают лаком</a:t>
            </a:r>
          </a:p>
        </p:txBody>
      </p:sp>
      <p:pic>
        <p:nvPicPr>
          <p:cNvPr id="9223" name="Picture 7" descr="технология роспис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196975"/>
            <a:ext cx="5688012" cy="4265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3830</TotalTime>
  <Words>69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Полхов-майданская роспись</vt:lpstr>
      <vt:lpstr> Село Полхов Майдан </vt:lpstr>
      <vt:lpstr>Слайд 3</vt:lpstr>
      <vt:lpstr>Слайд 4</vt:lpstr>
      <vt:lpstr>Слайд 5</vt:lpstr>
      <vt:lpstr>Перестали масера делать деревянную посуду и принялись делать игрушки-«тарарушки».</vt:lpstr>
      <vt:lpstr>Технология изготовления игрушки</vt:lpstr>
      <vt:lpstr>Слайд 8</vt:lpstr>
      <vt:lpstr>Слайд 9</vt:lpstr>
      <vt:lpstr>Основные элементы росписи</vt:lpstr>
      <vt:lpstr>Основные элементы росписи</vt:lpstr>
      <vt:lpstr>Основные цвета росписи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12</cp:revision>
  <dcterms:created xsi:type="dcterms:W3CDTF">2011-05-11T17:32:23Z</dcterms:created>
  <dcterms:modified xsi:type="dcterms:W3CDTF">2023-02-02T10:05:47Z</dcterms:modified>
</cp:coreProperties>
</file>