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 id="266" r:id="rId10"/>
    <p:sldId id="269" r:id="rId11"/>
    <p:sldId id="270" r:id="rId12"/>
    <p:sldId id="271" r:id="rId13"/>
    <p:sldId id="272"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52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12.12.2022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12.12.2022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12.12.2022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12.12.2022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12.12.2022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12.12.2022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12.12.2022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12.12.2022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12.12.2022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23928" y="3645024"/>
            <a:ext cx="4856584" cy="1600201"/>
          </a:xfrm>
        </p:spPr>
        <p:txBody>
          <a:bodyPr/>
          <a:lstStyle/>
          <a:p>
            <a:r>
              <a:rPr lang="ru-RU" i="1" dirty="0">
                <a:solidFill>
                  <a:schemeClr val="tx1"/>
                </a:solidFill>
              </a:rPr>
              <a:t>Выполнила ученица 9 «А» класса                                                                    Шеметова Соня </a:t>
            </a:r>
          </a:p>
          <a:p>
            <a:r>
              <a:rPr lang="ru-RU" i="1" dirty="0">
                <a:solidFill>
                  <a:schemeClr val="tx1"/>
                </a:solidFill>
              </a:rPr>
              <a:t>Руководитель: </a:t>
            </a:r>
            <a:r>
              <a:rPr lang="ru-RU" i="1" dirty="0" err="1">
                <a:solidFill>
                  <a:schemeClr val="tx1"/>
                </a:solidFill>
              </a:rPr>
              <a:t>Василицина</a:t>
            </a:r>
            <a:r>
              <a:rPr lang="ru-RU" i="1" dirty="0">
                <a:solidFill>
                  <a:schemeClr val="tx1"/>
                </a:solidFill>
              </a:rPr>
              <a:t> Елена Григорьевна</a:t>
            </a:r>
          </a:p>
        </p:txBody>
      </p:sp>
      <p:sp>
        <p:nvSpPr>
          <p:cNvPr id="4" name="Заголовок 3"/>
          <p:cNvSpPr>
            <a:spLocks noGrp="1"/>
          </p:cNvSpPr>
          <p:nvPr>
            <p:ph type="ctrTitle"/>
          </p:nvPr>
        </p:nvSpPr>
        <p:spPr/>
        <p:txBody>
          <a:bodyPr>
            <a:normAutofit fontScale="90000"/>
          </a:bodyPr>
          <a:lstStyle/>
          <a:p>
            <a:r>
              <a:rPr lang="ru-RU" sz="1800" dirty="0">
                <a:solidFill>
                  <a:schemeClr val="tx1"/>
                </a:solidFill>
              </a:rPr>
              <a:t>МБОУ СОШ № 3 Р. П. Линево </a:t>
            </a:r>
            <a:r>
              <a:rPr lang="ru-RU" sz="1800" dirty="0" err="1">
                <a:solidFill>
                  <a:schemeClr val="tx1"/>
                </a:solidFill>
              </a:rPr>
              <a:t>Искитимского</a:t>
            </a:r>
            <a:r>
              <a:rPr lang="ru-RU" sz="1800" dirty="0">
                <a:solidFill>
                  <a:schemeClr val="tx1"/>
                </a:solidFill>
              </a:rPr>
              <a:t> района Новосибирской области</a:t>
            </a:r>
            <a:br>
              <a:rPr lang="ru-RU" dirty="0">
                <a:solidFill>
                  <a:schemeClr val="tx1"/>
                </a:solidFill>
              </a:rPr>
            </a:br>
            <a:br>
              <a:rPr lang="ru-RU" dirty="0">
                <a:solidFill>
                  <a:schemeClr val="tx1"/>
                </a:solidFill>
              </a:rPr>
            </a:br>
            <a:r>
              <a:rPr lang="ru-RU" sz="2700" b="1" dirty="0">
                <a:solidFill>
                  <a:schemeClr val="tx1"/>
                </a:solidFill>
              </a:rPr>
              <a:t>Исследовательская работа  </a:t>
            </a:r>
            <a:br>
              <a:rPr lang="ru-RU" sz="2700" b="1" dirty="0">
                <a:solidFill>
                  <a:schemeClr val="tx1"/>
                </a:solidFill>
              </a:rPr>
            </a:br>
            <a:r>
              <a:rPr lang="ru-RU" sz="2700" b="1" dirty="0">
                <a:solidFill>
                  <a:schemeClr val="tx1"/>
                </a:solidFill>
              </a:rPr>
              <a:t>Мармелад -  полезное или бесполезное лакомство? </a:t>
            </a:r>
            <a:br>
              <a:rPr lang="ru-RU" b="1" dirty="0">
                <a:solidFill>
                  <a:schemeClr val="tx1"/>
                </a:solidFill>
              </a:rPr>
            </a:br>
            <a:endParaRPr lang="ru-RU" b="1" dirty="0">
              <a:solidFill>
                <a:schemeClr val="tx1"/>
              </a:solidFill>
            </a:endParaRPr>
          </a:p>
        </p:txBody>
      </p:sp>
      <p:sp>
        <p:nvSpPr>
          <p:cNvPr id="5" name="Прямоугольник 4"/>
          <p:cNvSpPr/>
          <p:nvPr/>
        </p:nvSpPr>
        <p:spPr>
          <a:xfrm>
            <a:off x="2843808" y="5701898"/>
            <a:ext cx="3240360" cy="369332"/>
          </a:xfrm>
          <a:prstGeom prst="rect">
            <a:avLst/>
          </a:prstGeom>
        </p:spPr>
        <p:txBody>
          <a:bodyPr wrap="square">
            <a:spAutoFit/>
          </a:bodyPr>
          <a:lstStyle/>
          <a:p>
            <a:r>
              <a:rPr lang="ru-RU" dirty="0"/>
              <a:t>Рабочий поселок Линево 2022</a:t>
            </a:r>
          </a:p>
        </p:txBody>
      </p:sp>
    </p:spTree>
    <p:extLst>
      <p:ext uri="{BB962C8B-B14F-4D97-AF65-F5344CB8AC3E}">
        <p14:creationId xmlns:p14="http://schemas.microsoft.com/office/powerpoint/2010/main" val="31442284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2132856"/>
            <a:ext cx="7480341" cy="3954752"/>
          </a:xfrm>
        </p:spPr>
        <p:txBody>
          <a:bodyPr>
            <a:normAutofit fontScale="92500" lnSpcReduction="10000"/>
          </a:bodyPr>
          <a:lstStyle/>
          <a:p>
            <a:r>
              <a:rPr lang="ru-RU" dirty="0"/>
              <a:t>Я решила купить четыре вида мармелада и сравнить их по вкусу и составу. Я купила обычный популярный мармелад,  мармелад на развес, дешевый мармелад, и мармелад, который утверждает, что он полезный и витаминный.</a:t>
            </a:r>
          </a:p>
          <a:p>
            <a:r>
              <a:rPr lang="ru-RU" dirty="0"/>
              <a:t>Цены:</a:t>
            </a:r>
          </a:p>
          <a:p>
            <a:r>
              <a:rPr lang="ru-RU" dirty="0"/>
              <a:t>Обычный популярный мармелад стоил 59 рублей за 120 грамм.</a:t>
            </a:r>
          </a:p>
          <a:p>
            <a:r>
              <a:rPr lang="ru-RU" dirty="0"/>
              <a:t>На развес мармелад стоил 62 рубля за 210 грамм.</a:t>
            </a:r>
          </a:p>
          <a:p>
            <a:r>
              <a:rPr lang="ru-RU" dirty="0"/>
              <a:t>Дешевый мармелад стоил 9 рублей за 30 грамм.</a:t>
            </a:r>
          </a:p>
          <a:p>
            <a:r>
              <a:rPr lang="ru-RU" dirty="0"/>
              <a:t>«Полезный» мармелад стоил 13 рублей за 40 грамм.</a:t>
            </a:r>
          </a:p>
          <a:p>
            <a:endParaRPr lang="ru-RU" dirty="0"/>
          </a:p>
          <a:p>
            <a:endParaRPr lang="ru-RU" dirty="0"/>
          </a:p>
        </p:txBody>
      </p:sp>
      <p:sp>
        <p:nvSpPr>
          <p:cNvPr id="3" name="Заголовок 2"/>
          <p:cNvSpPr>
            <a:spLocks noGrp="1"/>
          </p:cNvSpPr>
          <p:nvPr>
            <p:ph type="title"/>
          </p:nvPr>
        </p:nvSpPr>
        <p:spPr/>
        <p:txBody>
          <a:bodyPr/>
          <a:lstStyle/>
          <a:p>
            <a:r>
              <a:rPr lang="ru-RU" b="1" dirty="0">
                <a:solidFill>
                  <a:schemeClr val="tx1"/>
                </a:solidFill>
              </a:rPr>
              <a:t>Практическая часть.</a:t>
            </a:r>
          </a:p>
        </p:txBody>
      </p:sp>
    </p:spTree>
    <p:extLst>
      <p:ext uri="{BB962C8B-B14F-4D97-AF65-F5344CB8AC3E}">
        <p14:creationId xmlns:p14="http://schemas.microsoft.com/office/powerpoint/2010/main" val="2363780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836712"/>
            <a:ext cx="6912768" cy="5847755"/>
          </a:xfrm>
          <a:prstGeom prst="rect">
            <a:avLst/>
          </a:prstGeom>
        </p:spPr>
        <p:txBody>
          <a:bodyPr wrap="square">
            <a:spAutoFit/>
          </a:bodyPr>
          <a:lstStyle/>
          <a:p>
            <a:r>
              <a:rPr lang="ru-RU" sz="1100" b="1" dirty="0"/>
              <a:t>Дегустация:</a:t>
            </a:r>
          </a:p>
          <a:p>
            <a:r>
              <a:rPr lang="ru-RU" sz="1100" b="1" dirty="0"/>
              <a:t>Мы начинаем пробовать мармелад вместе с Яной и оценивать его по вкусу.</a:t>
            </a:r>
          </a:p>
          <a:p>
            <a:r>
              <a:rPr lang="ru-RU" sz="1100" b="1" dirty="0"/>
              <a:t>1) Обычный</a:t>
            </a:r>
          </a:p>
          <a:p>
            <a:r>
              <a:rPr lang="ru-RU" sz="1100" b="1" dirty="0"/>
              <a:t>2) На развес</a:t>
            </a:r>
          </a:p>
          <a:p>
            <a:r>
              <a:rPr lang="ru-RU" sz="1100" b="1" dirty="0"/>
              <a:t>3) «Полезный»</a:t>
            </a:r>
          </a:p>
          <a:p>
            <a:r>
              <a:rPr lang="ru-RU" sz="1100" b="1" dirty="0"/>
              <a:t>4) Дешевый	</a:t>
            </a:r>
          </a:p>
          <a:p>
            <a:r>
              <a:rPr lang="ru-RU" sz="1100" b="1" dirty="0"/>
              <a:t>Вкус:</a:t>
            </a:r>
          </a:p>
          <a:p>
            <a:r>
              <a:rPr lang="ru-RU" sz="1100" b="1" dirty="0"/>
              <a:t>Я попробовала обычный мармелад.</a:t>
            </a:r>
          </a:p>
          <a:p>
            <a:r>
              <a:rPr lang="ru-RU" sz="1100" b="1" dirty="0"/>
              <a:t>Мне он понравился, он вкусный, немного кислый и я бы его купила.</a:t>
            </a:r>
          </a:p>
          <a:p>
            <a:r>
              <a:rPr lang="ru-RU" sz="1100" b="1" dirty="0"/>
              <a:t>На развес.</a:t>
            </a:r>
          </a:p>
          <a:p>
            <a:r>
              <a:rPr lang="ru-RU" sz="1100" b="1" dirty="0"/>
              <a:t> Тоже вкусный, сладкий, но первый мармелад мне понравился больше. </a:t>
            </a:r>
          </a:p>
          <a:p>
            <a:r>
              <a:rPr lang="ru-RU" sz="1100" b="1" dirty="0"/>
              <a:t>Дешевый</a:t>
            </a:r>
          </a:p>
          <a:p>
            <a:r>
              <a:rPr lang="ru-RU" sz="1100" b="1" dirty="0"/>
              <a:t>Обычный вкусный мармелад, если мало денег можно купить и перекусить, правда его очень мало.</a:t>
            </a:r>
          </a:p>
          <a:p>
            <a:r>
              <a:rPr lang="ru-RU" sz="1100" b="1" dirty="0"/>
              <a:t>«Полезный»</a:t>
            </a:r>
          </a:p>
          <a:p>
            <a:r>
              <a:rPr lang="ru-RU" sz="1100" b="1" dirty="0"/>
              <a:t>Мне он не понравился, он не сладкий и даже горьковатый. Но если он полезный, то тогда очень даже и хороший.</a:t>
            </a:r>
          </a:p>
          <a:p>
            <a:r>
              <a:rPr lang="ru-RU" sz="1100" b="1" dirty="0"/>
              <a:t>Состав:</a:t>
            </a:r>
          </a:p>
          <a:p>
            <a:r>
              <a:rPr lang="ru-RU" sz="1100" b="1" dirty="0"/>
              <a:t>Обычный</a:t>
            </a:r>
          </a:p>
          <a:p>
            <a:r>
              <a:rPr lang="ru-RU" sz="1100" b="1" dirty="0"/>
              <a:t>В составе обычного мармелада, присутствуют такие продукты как желатин, вода, сахар. Но и разные искусственные красители и химические добавки, которые вредят организму.</a:t>
            </a:r>
          </a:p>
          <a:p>
            <a:r>
              <a:rPr lang="ru-RU" sz="1100" b="1" dirty="0"/>
              <a:t>На развес</a:t>
            </a:r>
          </a:p>
          <a:p>
            <a:r>
              <a:rPr lang="ru-RU" sz="1100" b="1" dirty="0"/>
              <a:t>В составе развесных присутствуют сироп, сахар, желатин, лимонная кислота, яблочный сок, ароматизаторы. Он получше первого, но тоже не самый полезный</a:t>
            </a:r>
          </a:p>
          <a:p>
            <a:r>
              <a:rPr lang="ru-RU" sz="1100" b="1" dirty="0"/>
              <a:t>Дешевый</a:t>
            </a:r>
          </a:p>
          <a:p>
            <a:r>
              <a:rPr lang="ru-RU" sz="1100" b="1" dirty="0"/>
              <a:t>У него состав в точь в точь как у на разновес. Так что он точно такой же.</a:t>
            </a:r>
          </a:p>
          <a:p>
            <a:r>
              <a:rPr lang="ru-RU" sz="1100" b="1" dirty="0"/>
              <a:t>Полезный </a:t>
            </a:r>
          </a:p>
          <a:p>
            <a:r>
              <a:rPr lang="ru-RU" sz="1100" b="1" dirty="0"/>
              <a:t>В составе полезного - яблоки, сиропы, желатин и витамины. Так что его действительно можно назвать полезным.</a:t>
            </a:r>
          </a:p>
          <a:p>
            <a:r>
              <a:rPr lang="ru-RU" sz="1100" b="1" dirty="0"/>
              <a:t>Теперь мы приготовим сами полезный мармелад и сравним его с теми!</a:t>
            </a:r>
          </a:p>
          <a:p>
            <a:endParaRPr lang="ru-RU" sz="1100" b="1" dirty="0"/>
          </a:p>
          <a:p>
            <a:r>
              <a:rPr lang="ru-RU" sz="1100" b="1" dirty="0"/>
              <a:t>Приготовление:</a:t>
            </a:r>
          </a:p>
          <a:p>
            <a:r>
              <a:rPr lang="ru-RU" sz="1100" b="1" dirty="0"/>
              <a:t>Для того чтобы приготовить полезный мармелад, нам нужно взять любую ягоду, </a:t>
            </a:r>
            <a:r>
              <a:rPr lang="ru-RU" sz="1100" b="1" dirty="0" err="1"/>
              <a:t>агар</a:t>
            </a:r>
            <a:r>
              <a:rPr lang="ru-RU" sz="1100" b="1" dirty="0"/>
              <a:t> и подсластитель.</a:t>
            </a:r>
          </a:p>
          <a:p>
            <a:r>
              <a:rPr lang="ru-RU" sz="1100" b="1" dirty="0"/>
              <a:t>Смешать все в блендере и положить в морозилку на 1-1,5 часа. Готово!</a:t>
            </a:r>
          </a:p>
          <a:p>
            <a:r>
              <a:rPr lang="ru-RU" sz="1100" b="1" dirty="0"/>
              <a:t>У нас получился мармелад, он очень вкусный и полезный.</a:t>
            </a:r>
          </a:p>
        </p:txBody>
      </p:sp>
    </p:spTree>
    <p:extLst>
      <p:ext uri="{BB962C8B-B14F-4D97-AF65-F5344CB8AC3E}">
        <p14:creationId xmlns:p14="http://schemas.microsoft.com/office/powerpoint/2010/main" val="2804160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7" y="1988840"/>
            <a:ext cx="7524824" cy="4137323"/>
          </a:xfrm>
        </p:spPr>
        <p:txBody>
          <a:bodyPr>
            <a:normAutofit fontScale="85000" lnSpcReduction="20000"/>
          </a:bodyPr>
          <a:lstStyle/>
          <a:p>
            <a:r>
              <a:rPr lang="ru-RU" dirty="0"/>
              <a:t>Мармелад это вкусное лакомство, которое можно есть и покупное, и приготовленное самим. Главное не злоупотреблять! Выбирать вам самим, но мы выбрали приготовленный нами. Магазинный мармелад нужно выбирать внимательно, т.к. в него добавляют ароматизаторы, красители, иногда используют не самый качественный </a:t>
            </a:r>
            <a:r>
              <a:rPr lang="ru-RU" dirty="0" err="1"/>
              <a:t>желирующий</a:t>
            </a:r>
            <a:r>
              <a:rPr lang="ru-RU" dirty="0"/>
              <a:t> компонент и </a:t>
            </a:r>
            <a:r>
              <a:rPr lang="ru-RU" dirty="0" err="1"/>
              <a:t>влагоудерживающие</a:t>
            </a:r>
            <a:r>
              <a:rPr lang="ru-RU" dirty="0"/>
              <a:t> стабилизаторы. Поэтому, прежде чем купить эту сладость, нужно изучить этикетку, иначе вместо полезного мармелада, можно приобрести «химию». Лучше всего приготовить мармелад дома! Получим максимум пользы, затратив минимум усилий. Цель работы достигнута, гипотеза подтвердилась, полезные свойства мармелада изучены: он полезен для нашего здоровья благодаря своему составу.</a:t>
            </a:r>
          </a:p>
          <a:p>
            <a:r>
              <a:rPr lang="ru-RU" dirty="0"/>
              <a:t>Нам очень понравилось готовить мармелад! Это было интересно и увлекательно.</a:t>
            </a:r>
          </a:p>
          <a:p>
            <a:endParaRPr lang="ru-RU" dirty="0"/>
          </a:p>
        </p:txBody>
      </p:sp>
      <p:sp>
        <p:nvSpPr>
          <p:cNvPr id="3" name="Заголовок 2"/>
          <p:cNvSpPr>
            <a:spLocks noGrp="1"/>
          </p:cNvSpPr>
          <p:nvPr>
            <p:ph type="title"/>
          </p:nvPr>
        </p:nvSpPr>
        <p:spPr/>
        <p:txBody>
          <a:bodyPr/>
          <a:lstStyle/>
          <a:p>
            <a:r>
              <a:rPr lang="ru-RU" b="1" dirty="0">
                <a:solidFill>
                  <a:schemeClr val="tx1"/>
                </a:solidFill>
              </a:rPr>
              <a:t>Выводы:</a:t>
            </a:r>
          </a:p>
        </p:txBody>
      </p:sp>
    </p:spTree>
    <p:extLst>
      <p:ext uri="{BB962C8B-B14F-4D97-AF65-F5344CB8AC3E}">
        <p14:creationId xmlns:p14="http://schemas.microsoft.com/office/powerpoint/2010/main" val="3624420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7" y="1844824"/>
            <a:ext cx="7524824" cy="4281339"/>
          </a:xfrm>
        </p:spPr>
        <p:txBody>
          <a:bodyPr/>
          <a:lstStyle/>
          <a:p>
            <a:r>
              <a:rPr lang="en-US" dirty="0"/>
              <a:t>https://foodandhealth.ru/deserty-i-sladosti/marmelad/</a:t>
            </a:r>
          </a:p>
          <a:p>
            <a:r>
              <a:rPr lang="en-US" dirty="0"/>
              <a:t>https://www.oum.ru/yoga/pravilnoe-pitanie/chem-polezen-marmelad-i-est-li-ot-nego-vred/</a:t>
            </a:r>
          </a:p>
          <a:p>
            <a:r>
              <a:rPr lang="en-US" dirty="0"/>
              <a:t>https://ru.wikipedia.org/wiki/</a:t>
            </a:r>
            <a:r>
              <a:rPr lang="ru-RU" dirty="0"/>
              <a:t>Мармелад</a:t>
            </a:r>
          </a:p>
          <a:p>
            <a:r>
              <a:rPr lang="en-US" dirty="0"/>
              <a:t>https://www.youtube.com/watch?v=l-qTWnYMGS4</a:t>
            </a:r>
          </a:p>
          <a:p>
            <a:endParaRPr lang="ru-RU" dirty="0"/>
          </a:p>
        </p:txBody>
      </p:sp>
      <p:sp>
        <p:nvSpPr>
          <p:cNvPr id="3" name="Заголовок 2"/>
          <p:cNvSpPr>
            <a:spLocks noGrp="1"/>
          </p:cNvSpPr>
          <p:nvPr>
            <p:ph type="title"/>
          </p:nvPr>
        </p:nvSpPr>
        <p:spPr/>
        <p:txBody>
          <a:bodyPr/>
          <a:lstStyle/>
          <a:p>
            <a:r>
              <a:rPr lang="ru-RU" b="1" dirty="0">
                <a:solidFill>
                  <a:schemeClr val="tx1"/>
                </a:solidFill>
              </a:rPr>
              <a:t>Список литературы </a:t>
            </a:r>
          </a:p>
        </p:txBody>
      </p:sp>
    </p:spTree>
    <p:extLst>
      <p:ext uri="{BB962C8B-B14F-4D97-AF65-F5344CB8AC3E}">
        <p14:creationId xmlns:p14="http://schemas.microsoft.com/office/powerpoint/2010/main" val="1679459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2636912"/>
            <a:ext cx="7408333" cy="3450696"/>
          </a:xfrm>
        </p:spPr>
        <p:txBody>
          <a:bodyPr>
            <a:normAutofit fontScale="92500" lnSpcReduction="10000"/>
          </a:bodyPr>
          <a:lstStyle/>
          <a:p>
            <a:r>
              <a:rPr lang="ru-RU" i="1" dirty="0"/>
              <a:t>1.	Введение. </a:t>
            </a:r>
          </a:p>
          <a:p>
            <a:r>
              <a:rPr lang="ru-RU" i="1" dirty="0"/>
              <a:t>2.	Основная часть</a:t>
            </a:r>
          </a:p>
          <a:p>
            <a:r>
              <a:rPr lang="ru-RU" i="1" dirty="0"/>
              <a:t>3.	Классификация</a:t>
            </a:r>
          </a:p>
          <a:p>
            <a:r>
              <a:rPr lang="ru-RU" i="1" dirty="0"/>
              <a:t>4.	Ассортимент</a:t>
            </a:r>
          </a:p>
          <a:p>
            <a:r>
              <a:rPr lang="ru-RU" i="1" dirty="0"/>
              <a:t>5.	Производство фруктово-ягодного мармелада</a:t>
            </a:r>
          </a:p>
          <a:p>
            <a:r>
              <a:rPr lang="ru-RU" i="1" dirty="0"/>
              <a:t>6.	Производство желейного мармелада</a:t>
            </a:r>
          </a:p>
          <a:p>
            <a:r>
              <a:rPr lang="ru-RU" i="1" dirty="0"/>
              <a:t>7.	Практическая часть</a:t>
            </a:r>
          </a:p>
          <a:p>
            <a:r>
              <a:rPr lang="ru-RU" i="1" dirty="0"/>
              <a:t>8.	Выводы </a:t>
            </a:r>
          </a:p>
          <a:p>
            <a:r>
              <a:rPr lang="ru-RU" i="1" dirty="0"/>
              <a:t>9.	Литература</a:t>
            </a:r>
          </a:p>
          <a:p>
            <a:endParaRPr lang="ru-RU" dirty="0"/>
          </a:p>
        </p:txBody>
      </p:sp>
      <p:sp>
        <p:nvSpPr>
          <p:cNvPr id="3" name="Заголовок 2"/>
          <p:cNvSpPr>
            <a:spLocks noGrp="1"/>
          </p:cNvSpPr>
          <p:nvPr>
            <p:ph type="title"/>
          </p:nvPr>
        </p:nvSpPr>
        <p:spPr>
          <a:xfrm>
            <a:off x="323528" y="1268760"/>
            <a:ext cx="3538736" cy="1042376"/>
          </a:xfrm>
        </p:spPr>
        <p:txBody>
          <a:bodyPr>
            <a:normAutofit fontScale="90000"/>
          </a:bodyPr>
          <a:lstStyle/>
          <a:p>
            <a:r>
              <a:rPr lang="ru-RU" dirty="0">
                <a:solidFill>
                  <a:schemeClr val="tx1"/>
                </a:solidFill>
              </a:rPr>
              <a:t>     </a:t>
            </a:r>
            <a:r>
              <a:rPr lang="ru-RU" b="1" dirty="0">
                <a:solidFill>
                  <a:schemeClr val="tx1"/>
                </a:solidFill>
              </a:rPr>
              <a:t>Содержание</a:t>
            </a:r>
            <a:r>
              <a:rPr lang="ru-RU" b="1" dirty="0"/>
              <a:t> </a:t>
            </a:r>
          </a:p>
        </p:txBody>
      </p:sp>
    </p:spTree>
    <p:extLst>
      <p:ext uri="{BB962C8B-B14F-4D97-AF65-F5344CB8AC3E}">
        <p14:creationId xmlns:p14="http://schemas.microsoft.com/office/powerpoint/2010/main" val="4255291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r>
              <a:rPr lang="ru-RU" dirty="0"/>
              <a:t>Все взрослые и дети любят мармелад. Мармелад -  это кулинарный продукт, приготовленный из фруктовых, ягодных пюре или соков, варёных с сахаром. Мармелад так популярен в наше время, что появились даже отдельные магазины, где можно купить разнообразные конфеты на его основе. Само название «мармелад» в переводе с французского означает «пастила из айвы».  Англичане этим словом называют варенье, сваренное из апельсинов или других цитрусовых, а немцы – любое варенье или повидло. В России эта сладость приобрела название «фруктовый холодец».</a:t>
            </a:r>
          </a:p>
        </p:txBody>
      </p:sp>
      <p:sp>
        <p:nvSpPr>
          <p:cNvPr id="3" name="Заголовок 2"/>
          <p:cNvSpPr>
            <a:spLocks noGrp="1"/>
          </p:cNvSpPr>
          <p:nvPr>
            <p:ph type="title"/>
          </p:nvPr>
        </p:nvSpPr>
        <p:spPr>
          <a:xfrm>
            <a:off x="2267744" y="1052736"/>
            <a:ext cx="4114800" cy="1290472"/>
          </a:xfrm>
        </p:spPr>
        <p:txBody>
          <a:bodyPr/>
          <a:lstStyle/>
          <a:p>
            <a:r>
              <a:rPr lang="ru-RU" b="1" dirty="0">
                <a:solidFill>
                  <a:schemeClr val="tx1"/>
                </a:solidFill>
              </a:rPr>
              <a:t>Введение</a:t>
            </a:r>
          </a:p>
        </p:txBody>
      </p:sp>
    </p:spTree>
    <p:extLst>
      <p:ext uri="{BB962C8B-B14F-4D97-AF65-F5344CB8AC3E}">
        <p14:creationId xmlns:p14="http://schemas.microsoft.com/office/powerpoint/2010/main" val="3615199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i="1" dirty="0"/>
              <a:t>1. Сравнить 4 вида мармелада</a:t>
            </a:r>
          </a:p>
          <a:p>
            <a:r>
              <a:rPr lang="ru-RU" i="1" dirty="0"/>
              <a:t>2. Узнать их состав </a:t>
            </a:r>
          </a:p>
          <a:p>
            <a:r>
              <a:rPr lang="ru-RU" i="1" dirty="0"/>
              <a:t>3. Понять минусы и плюсы покупного мармелада </a:t>
            </a:r>
          </a:p>
          <a:p>
            <a:r>
              <a:rPr lang="ru-RU" i="1" dirty="0"/>
              <a:t>4. Попытаться приготовить самим полезный мармелад</a:t>
            </a:r>
          </a:p>
          <a:p>
            <a:endParaRPr lang="ru-RU" dirty="0"/>
          </a:p>
        </p:txBody>
      </p:sp>
      <p:sp>
        <p:nvSpPr>
          <p:cNvPr id="3" name="Заголовок 2"/>
          <p:cNvSpPr>
            <a:spLocks noGrp="1"/>
          </p:cNvSpPr>
          <p:nvPr>
            <p:ph type="title"/>
          </p:nvPr>
        </p:nvSpPr>
        <p:spPr>
          <a:xfrm>
            <a:off x="611560" y="1052736"/>
            <a:ext cx="8229600" cy="1252728"/>
          </a:xfrm>
        </p:spPr>
        <p:txBody>
          <a:bodyPr>
            <a:normAutofit fontScale="90000"/>
          </a:bodyPr>
          <a:lstStyle/>
          <a:p>
            <a:r>
              <a:rPr lang="ru-RU" b="1" dirty="0">
                <a:solidFill>
                  <a:schemeClr val="tx1"/>
                </a:solidFill>
              </a:rPr>
              <a:t>Цель работы</a:t>
            </a:r>
            <a:r>
              <a:rPr lang="ru-RU" dirty="0">
                <a:solidFill>
                  <a:schemeClr val="tx1"/>
                </a:solidFill>
              </a:rPr>
              <a:t>: </a:t>
            </a:r>
            <a:r>
              <a:rPr lang="ru-RU" b="1" dirty="0">
                <a:solidFill>
                  <a:schemeClr val="tx1"/>
                </a:solidFill>
              </a:rPr>
              <a:t>изучить мармелад.</a:t>
            </a:r>
            <a:br>
              <a:rPr lang="ru-RU" b="1" dirty="0">
                <a:solidFill>
                  <a:schemeClr val="tx1"/>
                </a:solidFill>
              </a:rPr>
            </a:br>
            <a:r>
              <a:rPr lang="ru-RU" b="1" dirty="0">
                <a:solidFill>
                  <a:schemeClr val="tx1"/>
                </a:solidFill>
              </a:rPr>
              <a:t>Задачи:</a:t>
            </a:r>
          </a:p>
        </p:txBody>
      </p:sp>
    </p:spTree>
    <p:extLst>
      <p:ext uri="{BB962C8B-B14F-4D97-AF65-F5344CB8AC3E}">
        <p14:creationId xmlns:p14="http://schemas.microsoft.com/office/powerpoint/2010/main" val="1473400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2393504"/>
            <a:ext cx="7740848" cy="4464496"/>
          </a:xfrm>
        </p:spPr>
        <p:txBody>
          <a:bodyPr>
            <a:normAutofit/>
          </a:bodyPr>
          <a:lstStyle/>
          <a:p>
            <a:r>
              <a:rPr lang="ru-RU" sz="1200" dirty="0"/>
              <a:t>Мармелад родом с Востока. Это лакомство впервые изготовили там, путем сгущения сока фруктов. Постепенно мармеладом стали лакомиться в Европе и усовершенствовали его. Добавив пектин европейцы и обозвали мармелад мармеладом. И теперь он является украшением десертов, добавлением в сладкие блюда и самостоятельным продуктом.</a:t>
            </a:r>
          </a:p>
          <a:p>
            <a:r>
              <a:rPr lang="ru-RU" sz="1200" dirty="0"/>
              <a:t>Польза мармелада естественно внутри, то, благодаря чему мармелад и становится желеобразным: пектин, желатин, агар-агар, сахарно-паточный сироп, яблочное пюре фруктовые соки, красители и ароматизаторы.</a:t>
            </a:r>
          </a:p>
          <a:p>
            <a:r>
              <a:rPr lang="ru-RU" sz="1200" dirty="0"/>
              <a:t>Наибольшего внимания заслуживает пектин, именно он является хорошим очистителем организма от шлаков и токсинов, при этом способствует очистке печени и выведению вредных веществ из организма. А среди вредных веществ он может вывести тяжелые металлы именно поэтому на некоторых предприятиях до сих пор выдают мармелад за вредность. При этом пектин является низкокалорийным продуктом и поможет Вашей фигуре выглядеть еще лучше. Ведь в придачу Вы получите улучшение обмена веществ, способствует излечению инфекционных заболеваний </a:t>
            </a:r>
            <a:r>
              <a:rPr lang="ru-RU" sz="1200" dirty="0" err="1"/>
              <a:t>желудочно</a:t>
            </a:r>
            <a:r>
              <a:rPr lang="ru-RU" sz="1200" dirty="0"/>
              <a:t> кишечного тракта и поджелудочной железы.</a:t>
            </a:r>
          </a:p>
          <a:p>
            <a:r>
              <a:rPr lang="ru-RU" sz="1200" dirty="0"/>
              <a:t>Второе по важности и необходимости вещество это агар-агар. Производят его из морских водорослей, а значит он богат йодом, что положительно скажется на общем состоянии организма и щитовидной железы. Укрепит волосы и кожу человека.</a:t>
            </a:r>
          </a:p>
          <a:p>
            <a:r>
              <a:rPr lang="ru-RU" sz="1200" dirty="0"/>
              <a:t>Мармелад богат витамином С, что особенно приятно в зимний период. За основу мармелада берут яблочное пюре и только потом в него добавляют другие пюре, клюквенное, рябиновое и т.д. Это делается для разнообразия вкуса и насыщения мармелада полезными веществами.</a:t>
            </a:r>
          </a:p>
          <a:p>
            <a:endParaRPr lang="ru-RU" sz="1200" dirty="0"/>
          </a:p>
        </p:txBody>
      </p:sp>
      <p:sp>
        <p:nvSpPr>
          <p:cNvPr id="3" name="Заголовок 2"/>
          <p:cNvSpPr>
            <a:spLocks noGrp="1"/>
          </p:cNvSpPr>
          <p:nvPr>
            <p:ph type="title"/>
          </p:nvPr>
        </p:nvSpPr>
        <p:spPr>
          <a:xfrm>
            <a:off x="395536" y="908720"/>
            <a:ext cx="8229600" cy="1252728"/>
          </a:xfrm>
        </p:spPr>
        <p:txBody>
          <a:bodyPr>
            <a:normAutofit fontScale="90000"/>
          </a:bodyPr>
          <a:lstStyle/>
          <a:p>
            <a:r>
              <a:rPr lang="ru-RU" b="1" dirty="0">
                <a:solidFill>
                  <a:schemeClr val="tx1"/>
                </a:solidFill>
              </a:rPr>
              <a:t>Мармелад – удивительное лакомство.</a:t>
            </a:r>
          </a:p>
        </p:txBody>
      </p:sp>
    </p:spTree>
    <p:extLst>
      <p:ext uri="{BB962C8B-B14F-4D97-AF65-F5344CB8AC3E}">
        <p14:creationId xmlns:p14="http://schemas.microsoft.com/office/powerpoint/2010/main" val="3467084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20000"/>
          </a:bodyPr>
          <a:lstStyle/>
          <a:p>
            <a:r>
              <a:rPr lang="ru-RU" dirty="0"/>
              <a:t>Основной особенностью </a:t>
            </a:r>
            <a:r>
              <a:rPr lang="ru-RU" dirty="0" err="1"/>
              <a:t>пастильно</a:t>
            </a:r>
            <a:r>
              <a:rPr lang="ru-RU" dirty="0"/>
              <a:t>-мармеладных изделий является широкое применение в производстве фруктово-ягодного сырья. В связи с этим их относят к группе фруктово-ягодных изделий, в которую кроме пастилы и мармелада входят ещё варенье повидло и джем. Все эти изделия содержат намного меньше воды (15-30%), чем природные фрукты и ягоды (75-90%), и значительное количество сахара (до 60-75%).</a:t>
            </a:r>
          </a:p>
          <a:p>
            <a:r>
              <a:rPr lang="ru-RU" dirty="0"/>
              <a:t>По структуре мармеладные изделия представляют собой студни.</a:t>
            </a:r>
          </a:p>
          <a:p>
            <a:r>
              <a:rPr lang="ru-RU" dirty="0"/>
              <a:t>В зависимости от студнеобразующей основы мармелад подразделяют на два основных вида: фруктово-ягодный и желейный.</a:t>
            </a:r>
          </a:p>
          <a:p>
            <a:endParaRPr lang="ru-RU" dirty="0"/>
          </a:p>
        </p:txBody>
      </p:sp>
      <p:sp>
        <p:nvSpPr>
          <p:cNvPr id="3" name="Заголовок 2"/>
          <p:cNvSpPr>
            <a:spLocks noGrp="1"/>
          </p:cNvSpPr>
          <p:nvPr>
            <p:ph type="title"/>
          </p:nvPr>
        </p:nvSpPr>
        <p:spPr>
          <a:xfrm>
            <a:off x="467544" y="1196752"/>
            <a:ext cx="8229600" cy="1252728"/>
          </a:xfrm>
        </p:spPr>
        <p:txBody>
          <a:bodyPr/>
          <a:lstStyle/>
          <a:p>
            <a:r>
              <a:rPr lang="ru-RU" b="1" dirty="0">
                <a:solidFill>
                  <a:schemeClr val="tx1"/>
                </a:solidFill>
              </a:rPr>
              <a:t>Классификация</a:t>
            </a:r>
          </a:p>
        </p:txBody>
      </p:sp>
    </p:spTree>
    <p:extLst>
      <p:ext uri="{BB962C8B-B14F-4D97-AF65-F5344CB8AC3E}">
        <p14:creationId xmlns:p14="http://schemas.microsoft.com/office/powerpoint/2010/main" val="3846892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ru-RU" sz="2000" dirty="0"/>
              <a:t>Фруктово-ягодный мармелад подразделяют на следующие группы: формовой (изделия различной формы, покрытые сахарной корочкой из выкристаллизовавшегося сахара при сушке); резной в виде брусков прямоугольной формы, обсыпанных сахарным песком или сахарной пудрой; пластовый в виде пластов прямоугольной формы, отлитой прямо в тару.</a:t>
            </a:r>
          </a:p>
          <a:p>
            <a:r>
              <a:rPr lang="ru-RU" sz="2000" dirty="0"/>
              <a:t>Желейный мармелад подразделяют в зависимости от используемого </a:t>
            </a:r>
            <a:r>
              <a:rPr lang="ru-RU" sz="2000" dirty="0" err="1"/>
              <a:t>студнеобразователя</a:t>
            </a:r>
            <a:r>
              <a:rPr lang="ru-RU" sz="2000" dirty="0"/>
              <a:t> (</a:t>
            </a:r>
            <a:r>
              <a:rPr lang="ru-RU" sz="2000" dirty="0" err="1"/>
              <a:t>агар</a:t>
            </a:r>
            <a:r>
              <a:rPr lang="ru-RU" sz="2000" dirty="0"/>
              <a:t>, </a:t>
            </a:r>
            <a:r>
              <a:rPr lang="ru-RU" sz="2000" dirty="0" err="1"/>
              <a:t>агароид</a:t>
            </a:r>
            <a:r>
              <a:rPr lang="ru-RU" sz="2000" dirty="0"/>
              <a:t>, пектин). Кроме того, желейный мармелад подразделяют по форме: формовой (изделия различной формы), резной (в виде лимонных или апельсиновых долек или брусков прямоугольной или ромбовидной формы), фигурный (в виде фигур животных, фруктов, шишек и т.п.). Поверхность желейного мармелада покрывают слоем мелкого сахара-песка.</a:t>
            </a:r>
          </a:p>
          <a:p>
            <a:endParaRPr lang="ru-RU" sz="2000" dirty="0"/>
          </a:p>
        </p:txBody>
      </p:sp>
      <p:sp>
        <p:nvSpPr>
          <p:cNvPr id="3" name="Заголовок 2"/>
          <p:cNvSpPr>
            <a:spLocks noGrp="1"/>
          </p:cNvSpPr>
          <p:nvPr>
            <p:ph type="title"/>
          </p:nvPr>
        </p:nvSpPr>
        <p:spPr>
          <a:xfrm>
            <a:off x="539552" y="1412776"/>
            <a:ext cx="8229600" cy="1042376"/>
          </a:xfrm>
        </p:spPr>
        <p:txBody>
          <a:bodyPr/>
          <a:lstStyle/>
          <a:p>
            <a:r>
              <a:rPr lang="ru-RU" b="1" dirty="0">
                <a:solidFill>
                  <a:schemeClr val="tx1"/>
                </a:solidFill>
              </a:rPr>
              <a:t>Ассортимент</a:t>
            </a:r>
          </a:p>
        </p:txBody>
      </p:sp>
    </p:spTree>
    <p:extLst>
      <p:ext uri="{BB962C8B-B14F-4D97-AF65-F5344CB8AC3E}">
        <p14:creationId xmlns:p14="http://schemas.microsoft.com/office/powerpoint/2010/main" val="1958075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FA15C933-9B0F-48BB-B32D-46D3A55D60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875633"/>
            <a:ext cx="6520342" cy="4890257"/>
          </a:xfrm>
        </p:spPr>
      </p:pic>
      <p:sp>
        <p:nvSpPr>
          <p:cNvPr id="3" name="Заголовок 2"/>
          <p:cNvSpPr>
            <a:spLocks noGrp="1"/>
          </p:cNvSpPr>
          <p:nvPr>
            <p:ph type="title"/>
          </p:nvPr>
        </p:nvSpPr>
        <p:spPr>
          <a:xfrm>
            <a:off x="467544" y="620688"/>
            <a:ext cx="8229600" cy="1252728"/>
          </a:xfrm>
        </p:spPr>
        <p:txBody>
          <a:bodyPr>
            <a:normAutofit fontScale="90000"/>
          </a:bodyPr>
          <a:lstStyle/>
          <a:p>
            <a:r>
              <a:rPr lang="ru-RU" b="1" dirty="0">
                <a:solidFill>
                  <a:schemeClr val="tx1"/>
                </a:solidFill>
              </a:rPr>
              <a:t>Производство фруктово-ягодного мармелада</a:t>
            </a:r>
          </a:p>
        </p:txBody>
      </p:sp>
    </p:spTree>
    <p:extLst>
      <p:ext uri="{BB962C8B-B14F-4D97-AF65-F5344CB8AC3E}">
        <p14:creationId xmlns:p14="http://schemas.microsoft.com/office/powerpoint/2010/main" val="1723916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3EE42B43-BB8D-4B42-A621-EE7A9F017CB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772816"/>
            <a:ext cx="6171087" cy="4622289"/>
          </a:xfrm>
        </p:spPr>
      </p:pic>
      <p:sp>
        <p:nvSpPr>
          <p:cNvPr id="3" name="Заголовок 2"/>
          <p:cNvSpPr>
            <a:spLocks noGrp="1"/>
          </p:cNvSpPr>
          <p:nvPr>
            <p:ph type="title"/>
          </p:nvPr>
        </p:nvSpPr>
        <p:spPr/>
        <p:txBody>
          <a:bodyPr>
            <a:normAutofit fontScale="90000"/>
          </a:bodyPr>
          <a:lstStyle/>
          <a:p>
            <a:r>
              <a:rPr lang="ru-RU" b="1" dirty="0">
                <a:solidFill>
                  <a:schemeClr val="tx1"/>
                </a:solidFill>
              </a:rPr>
              <a:t>Производство желейного мармелада</a:t>
            </a:r>
          </a:p>
        </p:txBody>
      </p:sp>
    </p:spTree>
    <p:extLst>
      <p:ext uri="{BB962C8B-B14F-4D97-AF65-F5344CB8AC3E}">
        <p14:creationId xmlns:p14="http://schemas.microsoft.com/office/powerpoint/2010/main" val="2060667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288</TotalTime>
  <Words>1216</Words>
  <Application>Microsoft Office PowerPoint</Application>
  <PresentationFormat>Экран (4:3)</PresentationFormat>
  <Paragraphs>81</Paragraphs>
  <Slides>13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13</vt:i4>
      </vt:variant>
    </vt:vector>
  </HeadingPairs>
  <TitlesOfParts>
    <vt:vector size="16" baseType="lpstr">
      <vt:lpstr>Candara</vt:lpstr>
      <vt:lpstr>Symbol</vt:lpstr>
      <vt:lpstr>Волна</vt:lpstr>
      <vt:lpstr>МБОУ СОШ № 3 Р. П. Линево Искитимского района Новосибирской области  Исследовательская работа   Мармелад -  полезное или бесполезное лакомство?  </vt:lpstr>
      <vt:lpstr>     Содержание </vt:lpstr>
      <vt:lpstr>Введение</vt:lpstr>
      <vt:lpstr>Цель работы: изучить мармелад. Задачи:</vt:lpstr>
      <vt:lpstr>Мармелад – удивительное лакомство.</vt:lpstr>
      <vt:lpstr>Классификация</vt:lpstr>
      <vt:lpstr>Ассортимент</vt:lpstr>
      <vt:lpstr>Производство фруктово-ягодного мармелада</vt:lpstr>
      <vt:lpstr>Производство желейного мармелада</vt:lpstr>
      <vt:lpstr>Практическая часть.</vt:lpstr>
      <vt:lpstr>Презентация PowerPoint</vt:lpstr>
      <vt:lpstr>Выводы:</vt:lpstr>
      <vt:lpstr>Список литературы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МБОУ СОШ № 3 Р. П. Линево Искитимского района Новосибирской области  Исследовательская работа   Мармелад -  полезное или бесполезное лакомство?  </dc:title>
  <dc:creator>Admin</dc:creator>
  <cp:lastModifiedBy>Соня Шеметова</cp:lastModifiedBy>
  <cp:revision>9</cp:revision>
  <dcterms:created xsi:type="dcterms:W3CDTF">2021-12-16T10:52:21Z</dcterms:created>
  <dcterms:modified xsi:type="dcterms:W3CDTF">2022-12-12T15:51:42Z</dcterms:modified>
</cp:coreProperties>
</file>