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r="13500000" dist="127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9" descr=""/>
          <p:cNvPicPr/>
          <p:nvPr/>
        </p:nvPicPr>
        <p:blipFill>
          <a:blip r:embed="rId4"/>
          <a:srcRect l="0" t="0" r="5102" b="0"/>
          <a:stretch/>
        </p:blipFill>
        <p:spPr>
          <a:xfrm rot="5400000">
            <a:off x="5706720" y="75960"/>
            <a:ext cx="758520" cy="606240"/>
          </a:xfrm>
          <a:prstGeom prst="rect">
            <a:avLst/>
          </a:prstGeom>
          <a:ln>
            <a:noFill/>
          </a:ln>
        </p:spPr>
      </p:pic>
      <p:pic>
        <p:nvPicPr>
          <p:cNvPr id="3" name="Picture 10" descr=""/>
          <p:cNvPicPr/>
          <p:nvPr/>
        </p:nvPicPr>
        <p:blipFill>
          <a:blip r:embed="rId5"/>
          <a:srcRect l="0" t="0" r="5102" b="0"/>
          <a:stretch/>
        </p:blipFill>
        <p:spPr>
          <a:xfrm rot="5400000">
            <a:off x="5706720" y="6173280"/>
            <a:ext cx="758520" cy="606240"/>
          </a:xfrm>
          <a:prstGeom prst="rect">
            <a:avLst/>
          </a:prstGeom>
          <a:ln>
            <a:noFill/>
          </a:ln>
        </p:spPr>
      </p:pic>
      <p:pic>
        <p:nvPicPr>
          <p:cNvPr id="4" name="Picture 8" descr=""/>
          <p:cNvPicPr/>
          <p:nvPr/>
        </p:nvPicPr>
        <p:blipFill>
          <a:blip r:embed="rId6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2328480" y="1540800"/>
            <a:ext cx="7543440" cy="3835080"/>
          </a:xfrm>
          <a:prstGeom prst="rect">
            <a:avLst/>
          </a:prstGeom>
          <a:noFill/>
          <a:ln w="15840">
            <a:miter/>
          </a:ln>
          <a:effectLst>
            <a:innerShdw blurRad="25400" dir="13500000" dist="127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Picture 16" descr=""/>
          <p:cNvPicPr/>
          <p:nvPr/>
        </p:nvPicPr>
        <p:blipFill>
          <a:blip r:embed="rId7"/>
          <a:srcRect l="0" t="0" r="47677" b="0"/>
          <a:stretch/>
        </p:blipFill>
        <p:spPr>
          <a:xfrm rot="5400000">
            <a:off x="5245560" y="529920"/>
            <a:ext cx="1672920" cy="612360"/>
          </a:xfrm>
          <a:prstGeom prst="rect">
            <a:avLst/>
          </a:prstGeom>
          <a:ln>
            <a:noFill/>
          </a:ln>
        </p:spPr>
      </p:pic>
      <p:pic>
        <p:nvPicPr>
          <p:cNvPr id="7" name="Picture 17" descr=""/>
          <p:cNvPicPr/>
          <p:nvPr/>
        </p:nvPicPr>
        <p:blipFill>
          <a:blip r:embed="rId8"/>
          <a:srcRect l="0" t="0" r="48822" b="0"/>
          <a:stretch/>
        </p:blipFill>
        <p:spPr>
          <a:xfrm rot="5400000">
            <a:off x="5263560" y="5747400"/>
            <a:ext cx="1636560" cy="612360"/>
          </a:xfrm>
          <a:prstGeom prst="rect">
            <a:avLst/>
          </a:prstGeom>
          <a:ln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262626"/>
                </a:solidFill>
                <a:latin typeface="Garamond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2AB12A7-E3D7-4BD4-ADA3-A67E62048E66}" type="datetime">
              <a:rPr b="0" lang="ru-RU" sz="1000" spc="-1" strike="noStrike">
                <a:solidFill>
                  <a:srgbClr val="000000"/>
                </a:solidFill>
                <a:latin typeface="Garamond"/>
              </a:rPr>
              <a:t>20.2.23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3D72973-F290-4529-A581-ACBDC39F6349}" type="slidenum">
              <a:rPr b="0" lang="ru-RU" sz="1000" spc="-1" strike="noStrike">
                <a:solidFill>
                  <a:srgbClr val="000000"/>
                </a:solidFill>
                <a:latin typeface="Garamond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2" name="Line 7"/>
          <p:cNvSpPr/>
          <p:nvPr/>
        </p:nvSpPr>
        <p:spPr>
          <a:xfrm>
            <a:off x="2692080" y="3521880"/>
            <a:ext cx="68158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262626"/>
                </a:solidFill>
                <a:latin typeface="Garamond"/>
              </a:rPr>
              <a:t>Второй уровень структуры</a:t>
            </a:r>
            <a:endParaRPr b="0" lang="ru-RU" sz="1800" spc="-1" strike="noStrike">
              <a:solidFill>
                <a:srgbClr val="262626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262626"/>
                </a:solidFill>
                <a:latin typeface="Garamond"/>
              </a:rPr>
              <a:t>Третий уровень структуры</a:t>
            </a:r>
            <a:endParaRPr b="0" lang="ru-RU" sz="1600" spc="-1" strike="noStrike">
              <a:solidFill>
                <a:srgbClr val="262626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  <a:endParaRPr b="0" lang="ru-RU" sz="1400" spc="-1" strike="noStrike">
              <a:solidFill>
                <a:srgbClr val="262626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Пятый уровень структуры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Шестой уровень структуры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r="13500000" dist="127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2" name="Picture 9" descr=""/>
          <p:cNvPicPr/>
          <p:nvPr/>
        </p:nvPicPr>
        <p:blipFill>
          <a:blip r:embed="rId4"/>
          <a:srcRect l="0" t="0" r="5102" b="0"/>
          <a:stretch/>
        </p:blipFill>
        <p:spPr>
          <a:xfrm rot="5400000">
            <a:off x="5706720" y="75960"/>
            <a:ext cx="758520" cy="606240"/>
          </a:xfrm>
          <a:prstGeom prst="rect">
            <a:avLst/>
          </a:prstGeom>
          <a:ln>
            <a:noFill/>
          </a:ln>
        </p:spPr>
      </p:pic>
      <p:pic>
        <p:nvPicPr>
          <p:cNvPr id="53" name="Picture 10" descr=""/>
          <p:cNvPicPr/>
          <p:nvPr/>
        </p:nvPicPr>
        <p:blipFill>
          <a:blip r:embed="rId5"/>
          <a:srcRect l="0" t="0" r="5102" b="0"/>
          <a:stretch/>
        </p:blipFill>
        <p:spPr>
          <a:xfrm rot="5400000">
            <a:off x="5706720" y="6173280"/>
            <a:ext cx="758520" cy="606240"/>
          </a:xfrm>
          <a:prstGeom prst="rect">
            <a:avLst/>
          </a:prstGeom>
          <a:ln>
            <a:noFill/>
          </a:ln>
        </p:spPr>
      </p:pic>
      <p:sp>
        <p:nvSpPr>
          <p:cNvPr id="54" name="Line 2"/>
          <p:cNvSpPr/>
          <p:nvPr/>
        </p:nvSpPr>
        <p:spPr>
          <a:xfrm>
            <a:off x="1396080" y="2421360"/>
            <a:ext cx="94071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PlaceHolder 3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Образец текста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Второй уровень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lvl="2" marL="1200240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1800" spc="-1" strike="noStrike">
                <a:solidFill>
                  <a:srgbClr val="262626"/>
                </a:solidFill>
                <a:latin typeface="Garamond"/>
              </a:rPr>
              <a:t>Третий уровень</a:t>
            </a:r>
            <a:endParaRPr b="0" lang="ru-RU" sz="1800" spc="-1" strike="noStrike">
              <a:solidFill>
                <a:srgbClr val="262626"/>
              </a:solidFill>
              <a:latin typeface="Garamond"/>
            </a:endParaRPr>
          </a:p>
          <a:p>
            <a:pPr lvl="3" marL="1542960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1600" spc="-1" strike="noStrike">
                <a:solidFill>
                  <a:srgbClr val="262626"/>
                </a:solidFill>
                <a:latin typeface="Garamond"/>
              </a:rPr>
              <a:t>Четвертый уровень</a:t>
            </a:r>
            <a:endParaRPr b="0" lang="ru-RU" sz="1600" spc="-1" strike="noStrike">
              <a:solidFill>
                <a:srgbClr val="262626"/>
              </a:solidFill>
              <a:latin typeface="Garamond"/>
            </a:endParaRPr>
          </a:p>
          <a:p>
            <a:pPr lvl="4" marL="2000160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1400" spc="-1" strike="noStrike">
                <a:solidFill>
                  <a:srgbClr val="262626"/>
                </a:solidFill>
                <a:latin typeface="Garamond"/>
              </a:rPr>
              <a:t>Пятый уровень</a:t>
            </a:r>
            <a:endParaRPr b="0" lang="ru-RU" sz="1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F3FF5CB-C309-4CD2-A331-3C3B5F10E23F}" type="datetime">
              <a:rPr b="0" lang="ru-RU" sz="1000" spc="-1" strike="noStrike">
                <a:solidFill>
                  <a:srgbClr val="000000"/>
                </a:solidFill>
                <a:latin typeface="Garamond"/>
              </a:rPr>
              <a:t>20.2.23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45CFA7A-7A42-42FC-AB48-69E73DDE2D56}" type="slidenum">
              <a:rPr b="0" lang="ru-RU" sz="1000" spc="-1" strike="noStrike">
                <a:solidFill>
                  <a:srgbClr val="000000"/>
                </a:solidFill>
                <a:latin typeface="Garamond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262626"/>
                </a:solidFill>
                <a:latin typeface="Garamond"/>
              </a:rPr>
              <a:t>Пословицы и поговорки </a:t>
            </a:r>
            <a:endParaRPr b="0" lang="ru-RU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ru-RU" sz="2400" spc="-1" strike="noStrike">
                <a:solidFill>
                  <a:srgbClr val="00b050"/>
                </a:solidFill>
                <a:latin typeface="Times New Roman"/>
              </a:rPr>
              <a:t>Воспитатели: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ru-RU" sz="2400" spc="-1" strike="noStrike">
                <a:solidFill>
                  <a:srgbClr val="00b050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00b050"/>
                </a:solidFill>
                <a:latin typeface="Times New Roman"/>
              </a:rPr>
              <a:t>Солохина Елена Леонидовна,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ru-RU" sz="2400" spc="-1" strike="noStrike">
                <a:solidFill>
                  <a:srgbClr val="00b050"/>
                </a:solidFill>
                <a:latin typeface="Times New Roman"/>
              </a:rPr>
              <a:t>Капинос Мария Александровна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ru-RU" sz="2400" spc="-1" strike="noStrike">
                <a:solidFill>
                  <a:srgbClr val="00b050"/>
                </a:solidFill>
                <a:latin typeface="Times New Roman"/>
              </a:rPr>
              <a:t>Павлова Елена Вячеславовна.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</a:rPr>
              <a:t>2023г</a:t>
            </a:r>
            <a:endParaRPr b="0" lang="ru-RU" sz="2100" spc="-1" strike="noStrike">
              <a:latin typeface="Arial"/>
            </a:endParaRPr>
          </a:p>
        </p:txBody>
      </p:sp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175320" y="0"/>
            <a:ext cx="1990440" cy="202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Цель</a:t>
            </a:r>
            <a:r>
              <a:rPr b="0" lang="ru-RU" sz="5400" spc="-1" strike="noStrike">
                <a:solidFill>
                  <a:srgbClr val="262626"/>
                </a:solidFill>
                <a:latin typeface="Garamond"/>
              </a:rPr>
              <a:t> </a:t>
            </a:r>
            <a:r>
              <a:rPr b="0" lang="ru-RU" sz="3200" spc="-1" strike="noStrike">
                <a:solidFill>
                  <a:srgbClr val="262626"/>
                </a:solidFill>
                <a:latin typeface="Times New Roman"/>
              </a:rPr>
              <a:t>доказать, что пословицы и поговорки необходимы в нашей речи; они являются прекрасным средством воспитания и развития дошкольников.</a:t>
            </a:r>
            <a:r>
              <a:rPr b="0" lang="ru-RU" sz="5400" spc="-1" strike="noStrike">
                <a:solidFill>
                  <a:srgbClr val="262626"/>
                </a:solidFill>
                <a:latin typeface="Garamond"/>
              </a:rPr>
              <a:t> </a:t>
            </a:r>
            <a:br/>
            <a:r>
              <a:rPr b="1" lang="ru-RU" sz="4800" spc="-1" strike="noStrike">
                <a:solidFill>
                  <a:srgbClr val="262626"/>
                </a:solidFill>
                <a:latin typeface="Garamond"/>
              </a:rPr>
              <a:t>задачи </a:t>
            </a:r>
            <a:endParaRPr b="0" lang="ru-RU" sz="4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559160" y="193752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-</a:t>
            </a: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формирование патриотизма и популяризация русского языка среди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дошкольников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- формирование интереса к родному языку и любознательности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- воспитание уважения к духовно нравственным ценностям русского народа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- развитие познавательно – речевой деятельности у дошкольников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- побуждение педагогов ДОУ и их воспитанников к чтению и к работе над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произведениями классической и современной литературы для детей;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- наработка методических материалов по применению современных форм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образовательной деятельности, ориентированных на широкое использование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интерактивных методов обучения; 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- создание условий для творческой реализации идей как педагогов МАДОУ,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так и их воспитанников,</a:t>
            </a:r>
            <a:endParaRPr b="0" lang="ru-RU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" indent="-285480">
              <a:lnSpc>
                <a:spcPct val="100000"/>
              </a:lnSpc>
              <a:spcBef>
                <a:spcPts val="799"/>
              </a:spcBef>
              <a:spcAft>
                <a:spcPts val="300"/>
              </a:spcAf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Вид проекта: 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45720" indent="-285480">
              <a:lnSpc>
                <a:spcPct val="100000"/>
              </a:lnSpc>
              <a:spcBef>
                <a:spcPts val="799"/>
              </a:spcBef>
              <a:spcAft>
                <a:spcPts val="300"/>
              </a:spcAf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Продолжительность проекта: долгосрочный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45720" indent="-285480">
              <a:lnSpc>
                <a:spcPct val="100000"/>
              </a:lnSpc>
              <a:spcBef>
                <a:spcPts val="799"/>
              </a:spcBef>
              <a:spcAft>
                <a:spcPts val="300"/>
              </a:spcAft>
            </a:pPr>
            <a:r>
              <a:rPr b="1" lang="ru-RU" sz="2400" spc="-1" strike="noStrike">
                <a:solidFill>
                  <a:srgbClr val="000000"/>
                </a:solidFill>
                <a:latin typeface="Trebuchet MS"/>
              </a:rPr>
              <a:t>Участники проекта: 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45720" indent="-285480">
              <a:lnSpc>
                <a:spcPct val="100000"/>
              </a:lnSpc>
              <a:spcBef>
                <a:spcPts val="799"/>
              </a:spcBef>
              <a:spcAft>
                <a:spcPts val="300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воспитатели, дети, музыкальный руководитель.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295280" y="982080"/>
            <a:ext cx="9600840" cy="9493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Trebuchet MS"/>
              </a:rPr>
              <a:t>Формы работы с детьми:</a:t>
            </a:r>
            <a:br/>
            <a:endParaRPr b="0" lang="ru-RU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88800" indent="-342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НОД;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388800" indent="-342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Беседы;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388800" indent="-342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Просмотр мультфильмов;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388800" indent="-342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Дидактические игры;  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388800" indent="-342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Театрализация сказки «Петушок и бобовое зернышко»;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388800" indent="-342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Чтение художественной литературы.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Trebuchet MS"/>
              </a:rPr>
              <a:t>Ресурсное обеспечение проекта:</a:t>
            </a:r>
            <a:br/>
            <a:endParaRPr b="0" lang="ru-RU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88800" indent="-342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Подборка книг и энциклопедий(чтение стихотворений, загадывание загадок);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388800" indent="-342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Наглядный материал с изображением 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  <a:p>
            <a:pPr marL="388800" indent="-3427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Мультипликационные фильмы о пословицах и поговорках.</a:t>
            </a:r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Театрализация сказки «Петушок и бобовое зернышко»</a:t>
            </a:r>
            <a:endParaRPr b="0" lang="ru-RU" sz="4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2088000" y="2589120"/>
            <a:ext cx="6941880" cy="3286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Application>LibreOffice/5.4.3.2$Windows_x86 LibreOffice_project/92a7159f7e4af62137622921e809f8546db437e5</Application>
  <Words>99</Words>
  <Paragraphs>23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2023-01-23T06:47:28Z</dcterms:created>
  <dc:creator>МАДОУ №25</dc:creator>
  <dc:description/>
  <dc:language>ru-RU</dc:language>
  <cp:lastModifiedBy/>
  <dcterms:modified xsi:type="dcterms:W3CDTF">2023-02-20T21:10:36Z</dcterms:modified>
  <cp:revision>6</cp:revision>
  <dc:subject/>
  <dc:title>Пословицы и поговорки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