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0" r:id="rId3"/>
    <p:sldId id="303" r:id="rId4"/>
    <p:sldId id="258" r:id="rId5"/>
    <p:sldId id="264" r:id="rId6"/>
    <p:sldId id="262" r:id="rId7"/>
    <p:sldId id="265" r:id="rId8"/>
    <p:sldId id="266" r:id="rId9"/>
    <p:sldId id="267" r:id="rId10"/>
    <p:sldId id="271" r:id="rId11"/>
    <p:sldId id="272" r:id="rId12"/>
    <p:sldId id="273" r:id="rId13"/>
    <p:sldId id="274" r:id="rId14"/>
    <p:sldId id="275" r:id="rId15"/>
    <p:sldId id="302" r:id="rId16"/>
    <p:sldId id="289" r:id="rId17"/>
    <p:sldId id="287" r:id="rId18"/>
    <p:sldId id="291" r:id="rId19"/>
    <p:sldId id="295" r:id="rId20"/>
    <p:sldId id="293" r:id="rId21"/>
    <p:sldId id="294" r:id="rId22"/>
    <p:sldId id="297" r:id="rId23"/>
    <p:sldId id="298" r:id="rId24"/>
    <p:sldId id="296" r:id="rId25"/>
    <p:sldId id="299" r:id="rId26"/>
    <p:sldId id="30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C5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FE80-C648-4F64-AF56-B3599286FD33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6141B-D998-498F-BD09-C18A784C9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6141B-D998-498F-BD09-C18A784C9E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6141B-D998-498F-BD09-C18A784C9E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11/6/2022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EAF463A-BC7C-46EE-9F1E-7F377CCA489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11/6/2022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3448D-3A78-4528-A469-B745A65DA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7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Подходы к оцениванию 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388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2000" kern="1200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>Автор презентации: учитель русского языка и литературы </a:t>
            </a:r>
          </a:p>
          <a:p>
            <a:pPr algn="ctr" rtl="0"/>
            <a:r>
              <a:rPr lang="ru-RU" sz="2000" kern="1200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>МБОУ «Лицей №1» р.п.Чамзинка Республики Мордовия</a:t>
            </a:r>
          </a:p>
          <a:p>
            <a:pPr algn="ctr" rtl="0"/>
            <a:r>
              <a:rPr lang="ru-RU" sz="2000" u="sng" kern="1200" dirty="0" err="1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>Печказова</a:t>
            </a:r>
            <a:r>
              <a:rPr lang="ru-RU" sz="2000" u="sng" kern="1200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> Светлана Петровна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Формирующее оценивание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2400" y="14478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Формирующее оценивание</a:t>
            </a:r>
          </a:p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функциональной грамотности </a:t>
            </a: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это процесс поиска и  интерпретации данных,  которые ученики и их учителя  используют для того, чтобы  решить, как далеко ученики  уже продвинулись в своей  учёбе, куда им необходимо  продвинуться и как сделать  это наилучшим образом.</a:t>
            </a:r>
          </a:p>
        </p:txBody>
      </p:sp>
      <p:pic>
        <p:nvPicPr>
          <p:cNvPr id="4098" name="Picture 2" descr="D:\Мои рисунки\Школа рисунки анимации\j0343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3705" y="3505200"/>
            <a:ext cx="308849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12192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Формирующее оценивание позволяет</a:t>
            </a:r>
            <a:endParaRPr lang="ru-RU" sz="2400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2052" name="AutoShape 4" descr="https://www.pngmart.com/files/9/Curved-Arrow-PNG-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84217" y="1025785"/>
            <a:ext cx="914400" cy="1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5448300" y="1028700"/>
            <a:ext cx="9144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381000" y="2362200"/>
            <a:ext cx="3891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УЧИТЕЛЮ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76800" y="2362200"/>
            <a:ext cx="3891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УЧЕНИКУ</a:t>
            </a: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81000" y="2286000"/>
            <a:ext cx="3891064" cy="4572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876800" y="2286000"/>
            <a:ext cx="3891064" cy="4572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81000" y="3200400"/>
            <a:ext cx="3891064" cy="18288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766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чётко сформулировать образовательный результат, подлежащий формированию и оценке в каждом конкретном случае и организовать в соответствии с этим свою работу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876800" y="3200400"/>
            <a:ext cx="3891064" cy="6858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53000" y="3276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может помогать учиться на ошибках, понять, что важно,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9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071991" y="2728609"/>
            <a:ext cx="457200" cy="486381"/>
          </a:xfrm>
          <a:prstGeom prst="rect">
            <a:avLst/>
          </a:prstGeom>
          <a:noFill/>
        </p:spPr>
      </p:pic>
      <p:pic>
        <p:nvPicPr>
          <p:cNvPr id="30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567791" y="2728609"/>
            <a:ext cx="457200" cy="486381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Формирующее оценивание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pic>
        <p:nvPicPr>
          <p:cNvPr id="27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071991" y="5014609"/>
            <a:ext cx="457200" cy="486381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81000" y="5486400"/>
            <a:ext cx="3891064" cy="10668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4800" y="56388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сделать учащегося субъектом образовательной и оценочной деятельности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4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567791" y="3871609"/>
            <a:ext cx="457200" cy="486381"/>
          </a:xfrm>
          <a:prstGeom prst="rect">
            <a:avLst/>
          </a:prstGeom>
          <a:noFill/>
        </p:spPr>
      </p:pic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4876800" y="4343400"/>
            <a:ext cx="3891064" cy="6858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0600" y="44196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может помогать понять,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что у него получается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7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567791" y="5090809"/>
            <a:ext cx="457200" cy="486381"/>
          </a:xfrm>
          <a:prstGeom prst="rect">
            <a:avLst/>
          </a:prstGeom>
          <a:noFill/>
        </p:spPr>
      </p:pic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4876800" y="5562600"/>
            <a:ext cx="3891064" cy="9906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00600" y="56388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может помогать обнаруживать, что он не знает,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что он не умеет делать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 animBg="1"/>
      <p:bldP spid="19" grpId="0" animBg="1"/>
      <p:bldP spid="22" grpId="0"/>
      <p:bldP spid="24" grpId="0" animBg="1"/>
      <p:bldP spid="25" grpId="0"/>
      <p:bldP spid="28" grpId="0" animBg="1"/>
      <p:bldP spid="32" grpId="0"/>
      <p:bldP spid="35" grpId="0" animBg="1"/>
      <p:bldP spid="36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КУРСЫ ПК\Функц грамотность\Подходы к оцениванию 1.2.3\hello_html_2565ca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3962400" cy="29167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Оценивание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447800"/>
            <a:ext cx="8763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Система оценки </a:t>
            </a:r>
            <a:r>
              <a:rPr lang="ru-RU" sz="2200" dirty="0" smtClean="0">
                <a:latin typeface="Bookman Old Style" pitchFamily="18" charset="0"/>
              </a:rPr>
              <a:t>должна быть ориентирована  </a:t>
            </a:r>
          </a:p>
          <a:p>
            <a:pPr algn="ctr"/>
            <a:r>
              <a:rPr lang="ru-RU" sz="2200" dirty="0" smtClean="0">
                <a:latin typeface="Bookman Old Style" pitchFamily="18" charset="0"/>
              </a:rPr>
              <a:t>на стимулирование обучающегося к  объективному контролю, а не сокрытию  своего незнания и неумения, </a:t>
            </a:r>
          </a:p>
          <a:p>
            <a:pPr algn="ctr"/>
            <a:r>
              <a:rPr lang="ru-RU" sz="2200" dirty="0" smtClean="0">
                <a:latin typeface="Bookman Old Style" pitchFamily="18" charset="0"/>
              </a:rPr>
              <a:t>на  формирование потребности в адекватной  самооценке.</a:t>
            </a:r>
          </a:p>
          <a:p>
            <a:pPr algn="ctr"/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Содержание обучения </a:t>
            </a:r>
            <a:r>
              <a:rPr lang="ru-RU" sz="2200" dirty="0" smtClean="0">
                <a:latin typeface="Bookman Old Style" pitchFamily="18" charset="0"/>
              </a:rPr>
              <a:t>(результаты) и система  их оценивания ближе к </a:t>
            </a:r>
            <a:r>
              <a:rPr lang="ru-RU" sz="2200" dirty="0" err="1" smtClean="0">
                <a:latin typeface="Bookman Old Style" pitchFamily="18" charset="0"/>
              </a:rPr>
              <a:t>компетентностной</a:t>
            </a:r>
            <a:r>
              <a:rPr lang="ru-RU" sz="2200" dirty="0" smtClean="0">
                <a:latin typeface="Bookman Old Style" pitchFamily="18" charset="0"/>
              </a:rPr>
              <a:t>  модели	образования, чем к  информационной («</a:t>
            </a:r>
            <a:r>
              <a:rPr lang="ru-RU" sz="2200" dirty="0" err="1" smtClean="0">
                <a:latin typeface="Bookman Old Style" pitchFamily="18" charset="0"/>
              </a:rPr>
              <a:t>знаниевой</a:t>
            </a:r>
            <a:r>
              <a:rPr lang="ru-RU" sz="2200" dirty="0" smtClean="0">
                <a:latin typeface="Bookman Old Style" pitchFamily="18" charset="0"/>
              </a:rPr>
              <a:t>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505200" y="2895600"/>
            <a:ext cx="2133600" cy="19812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WordArt 27"/>
          <p:cNvSpPr>
            <a:spLocks noChangeArrowheads="1" noChangeShapeType="1" noTextEdit="1"/>
          </p:cNvSpPr>
          <p:nvPr/>
        </p:nvSpPr>
        <p:spPr bwMode="auto">
          <a:xfrm>
            <a:off x="3657600" y="3124200"/>
            <a:ext cx="1828800" cy="143679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оценивание</a:t>
            </a:r>
            <a:endParaRPr lang="ru-RU" sz="24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581400" y="38100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должно быть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57600" y="1219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657600" y="1676400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индивидуальным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57600" y="5029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657600" y="5715000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систематическим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91200" y="3124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791200" y="36576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педагогически тактичным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76400" y="3124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52600" y="38100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всесторонним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81600" y="16764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181600" y="2286000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экономичным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257800" y="45720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257800" y="5257800"/>
            <a:ext cx="16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планомерным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057400" y="4648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057400" y="5334000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объективным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057400" y="1600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133600" y="22860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открытым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Оценивание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Мои рисунки\Школа рисунки анимации\уче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81400"/>
            <a:ext cx="2662478" cy="3036887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Оценивание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2400" y="1447800"/>
            <a:ext cx="8763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Bookman Old Style" pitchFamily="18" charset="0"/>
              </a:rPr>
              <a:t>Чтобы </a:t>
            </a:r>
            <a:r>
              <a:rPr lang="ru-RU" sz="2100" dirty="0" smtClean="0">
                <a:solidFill>
                  <a:srgbClr val="FF0000"/>
                </a:solidFill>
                <a:latin typeface="Bookman Old Style" pitchFamily="18" charset="0"/>
              </a:rPr>
              <a:t>оценить уровень функциональной грамотности </a:t>
            </a:r>
            <a:r>
              <a:rPr lang="ru-RU" sz="2100" dirty="0" smtClean="0">
                <a:latin typeface="Bookman Old Style" pitchFamily="18" charset="0"/>
              </a:rPr>
              <a:t>своих учеников, учителю нужно дать им нетипичные задания, в которых предлагается рассмотреть некоторые проблемы </a:t>
            </a:r>
          </a:p>
          <a:p>
            <a:pPr algn="ctr"/>
            <a:r>
              <a:rPr lang="ru-RU" sz="2100" dirty="0" smtClean="0">
                <a:latin typeface="Bookman Old Style" pitchFamily="18" charset="0"/>
              </a:rPr>
              <a:t>из реальной жизни. </a:t>
            </a:r>
          </a:p>
          <a:p>
            <a:pPr algn="ctr"/>
            <a:r>
              <a:rPr lang="ru-RU" sz="2100" dirty="0" smtClean="0">
                <a:latin typeface="Bookman Old Style" pitchFamily="18" charset="0"/>
              </a:rPr>
              <a:t>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рисунки\Школа рисунки анимации\main_logo.png"/>
          <p:cNvPicPr>
            <a:picLocks noChangeAspect="1" noChangeArrowheads="1"/>
          </p:cNvPicPr>
          <p:nvPr/>
        </p:nvPicPr>
        <p:blipFill>
          <a:blip r:embed="rId2"/>
          <a:srcRect l="13418"/>
          <a:stretch>
            <a:fillRect/>
          </a:stretch>
        </p:blipFill>
        <p:spPr bwMode="auto">
          <a:xfrm>
            <a:off x="304800" y="4572000"/>
            <a:ext cx="3314321" cy="19812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0" y="22860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Оценивание</a:t>
            </a:r>
          </a:p>
          <a:p>
            <a:pPr algn="ctr"/>
            <a:r>
              <a:rPr lang="ru-RU" sz="3200" dirty="0" smtClean="0">
                <a:latin typeface="Bookman Old Style" pitchFamily="18" charset="0"/>
              </a:rPr>
              <a:t>читательской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грамотности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1000" y="1524000"/>
            <a:ext cx="2514599" cy="94745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821845"/>
            <a:ext cx="251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опора на текст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248400" y="1530955"/>
            <a:ext cx="2514599" cy="94745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1524000"/>
            <a:ext cx="2514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опора на </a:t>
            </a:r>
            <a:r>
              <a:rPr lang="ru-RU" dirty="0" err="1" smtClean="0">
                <a:solidFill>
                  <a:prstClr val="black"/>
                </a:solidFill>
                <a:latin typeface="Bookman Old Style" pitchFamily="18" charset="0"/>
              </a:rPr>
              <a:t>внетекстовое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 знание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048000" y="2978756"/>
            <a:ext cx="2514599" cy="94745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1800" y="30480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2. интегрировать и интерпретировать </a:t>
            </a:r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(сообщения текста)</a:t>
            </a:r>
            <a:endParaRPr lang="ru-RU" i="1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248400" y="2895600"/>
            <a:ext cx="2514599" cy="94745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8400" y="3048000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3. осмыслить и оценить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581400" y="4343400"/>
            <a:ext cx="2514599" cy="94745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1400" y="4641245"/>
            <a:ext cx="251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содержание текста</a:t>
            </a:r>
            <a:endParaRPr lang="ru-RU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28600" y="2971135"/>
            <a:ext cx="2514599" cy="94745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3124200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1. найти и извлечь </a:t>
            </a:r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(информацию)</a:t>
            </a:r>
            <a:endParaRPr lang="ru-RU" i="1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324599" y="4335114"/>
            <a:ext cx="2514599" cy="94745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24600" y="4648200"/>
            <a:ext cx="251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форму текста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76400" y="1295400"/>
            <a:ext cx="5867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562894" y="14089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430294" y="14089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66800" y="2743200"/>
            <a:ext cx="3657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562894" y="26281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953294" y="28567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10894" y="28567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7353300" y="2705100"/>
            <a:ext cx="381794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419600" y="4114800"/>
            <a:ext cx="3581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7430294" y="39997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7887494" y="42283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4306094" y="42283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52400" y="59436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Читательская грамотность –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базовый навык функциональной грамотности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Открытый банк заданий для оценки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16390" name="AutoShape 6" descr="https://sgpi.ru/userfiles/%D0%A4%D0%98%D0%9E%D0%9A%D0%9E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3" name="Picture 9" descr="C:\Users\1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6143625" cy="3779837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t="10417" b="13194"/>
          <a:stretch>
            <a:fillRect/>
          </a:stretch>
        </p:blipFill>
        <p:spPr bwMode="auto">
          <a:xfrm>
            <a:off x="2743200" y="2819400"/>
            <a:ext cx="610985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рисунки\Школа рисунки анимации\main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925" y="1752600"/>
            <a:ext cx="2658675" cy="18288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Оценивание</a:t>
            </a:r>
          </a:p>
          <a:p>
            <a:pPr algn="ctr"/>
            <a:r>
              <a:rPr lang="ru-RU" sz="3000" dirty="0" smtClean="0">
                <a:latin typeface="Bookman Old Style" pitchFamily="18" charset="0"/>
              </a:rPr>
              <a:t>читательской </a:t>
            </a:r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2400" y="1271855"/>
            <a:ext cx="8763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Bookman Old Style" pitchFamily="18" charset="0"/>
              </a:rPr>
              <a:t>Исследование </a:t>
            </a:r>
            <a:r>
              <a:rPr lang="ru-RU" sz="2100" dirty="0" smtClean="0">
                <a:solidFill>
                  <a:srgbClr val="FF0000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2100" dirty="0" smtClean="0">
                <a:latin typeface="Bookman Old Style" pitchFamily="18" charset="0"/>
              </a:rPr>
              <a:t>проводится на основе заданий: </a:t>
            </a:r>
          </a:p>
          <a:p>
            <a:pPr marL="1520825"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с выбором ответа, </a:t>
            </a:r>
          </a:p>
          <a:p>
            <a:pPr marL="1520825"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кратким </a:t>
            </a:r>
          </a:p>
          <a:p>
            <a:pPr marL="1520825"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и развёрнутым ответом. </a:t>
            </a:r>
          </a:p>
          <a:p>
            <a:pPr algn="ctr"/>
            <a:endParaRPr lang="ru-RU" sz="2100" dirty="0" smtClean="0">
              <a:latin typeface="Bookman Old Style" pitchFamily="18" charset="0"/>
            </a:endParaRPr>
          </a:p>
          <a:p>
            <a:pPr algn="ctr"/>
            <a:r>
              <a:rPr lang="ru-RU" sz="2100" dirty="0" smtClean="0">
                <a:latin typeface="Bookman Old Style" pitchFamily="18" charset="0"/>
              </a:rPr>
              <a:t>Для оценки заданий </a:t>
            </a:r>
            <a:r>
              <a:rPr lang="ru-RU" sz="2100" i="1" u="sng" dirty="0" smtClean="0">
                <a:latin typeface="Bookman Old Style" pitchFamily="18" charset="0"/>
              </a:rPr>
              <a:t>с выбором ответа и кратким ответом </a:t>
            </a:r>
            <a:r>
              <a:rPr lang="ru-RU" sz="2100" dirty="0" smtClean="0">
                <a:latin typeface="Bookman Old Style" pitchFamily="18" charset="0"/>
              </a:rPr>
              <a:t>используются:</a:t>
            </a:r>
          </a:p>
          <a:p>
            <a:pPr marL="1520825"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«1» – правильный ответ,</a:t>
            </a:r>
          </a:p>
          <a:p>
            <a:pPr marL="1520825"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«0» – неправильный ответ. </a:t>
            </a:r>
          </a:p>
          <a:p>
            <a:pPr marL="1520825">
              <a:buFont typeface="Arial" pitchFamily="34" charset="0"/>
              <a:buChar char="•"/>
            </a:pPr>
            <a:endParaRPr lang="ru-RU" sz="2100" dirty="0" smtClean="0">
              <a:latin typeface="Bookman Old Style" pitchFamily="18" charset="0"/>
            </a:endParaRPr>
          </a:p>
          <a:p>
            <a:pPr algn="ctr"/>
            <a:r>
              <a:rPr lang="ru-RU" sz="2100" dirty="0" smtClean="0">
                <a:latin typeface="Bookman Old Style" pitchFamily="18" charset="0"/>
              </a:rPr>
              <a:t>Для заданий </a:t>
            </a:r>
            <a:r>
              <a:rPr lang="ru-RU" sz="2100" i="1" u="sng" dirty="0" smtClean="0">
                <a:latin typeface="Bookman Old Style" pitchFamily="18" charset="0"/>
              </a:rPr>
              <a:t>с развёрнутым ответом </a:t>
            </a:r>
            <a:r>
              <a:rPr lang="ru-RU" sz="2100" dirty="0" smtClean="0">
                <a:latin typeface="Bookman Old Style" pitchFamily="18" charset="0"/>
              </a:rPr>
              <a:t>используется </a:t>
            </a:r>
            <a:r>
              <a:rPr lang="ru-RU" sz="2100" dirty="0" err="1" smtClean="0">
                <a:latin typeface="Bookman Old Style" pitchFamily="18" charset="0"/>
              </a:rPr>
              <a:t>критериальный</a:t>
            </a:r>
            <a:r>
              <a:rPr lang="ru-RU" sz="2100" dirty="0" smtClean="0">
                <a:latin typeface="Bookman Old Style" pitchFamily="18" charset="0"/>
              </a:rPr>
              <a:t> подход, при котором баллы выставляются в зависимости от правильности и полноты ответа: </a:t>
            </a:r>
          </a:p>
          <a:p>
            <a:pPr marL="1520825"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верный ответ,</a:t>
            </a:r>
          </a:p>
          <a:p>
            <a:pPr marL="1520825"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частично правильный ответ, </a:t>
            </a:r>
          </a:p>
          <a:p>
            <a:pPr marL="1520825"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неверный ответ.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228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Пример задания для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https://fg.resh.edu.ru/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524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К уроку литературы учитель попросила подобрать тексты 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по теме «Жизнь – это радость». 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Регина отправила в группу класса ссылку на рассказ 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Фёдора Абрамова «</a:t>
            </a:r>
            <a:r>
              <a:rPr lang="ru-RU" sz="1600" dirty="0" err="1" smtClean="0">
                <a:latin typeface="Bookman Old Style" pitchFamily="18" charset="0"/>
              </a:rPr>
              <a:t>Зарóк</a:t>
            </a:r>
            <a:r>
              <a:rPr lang="ru-RU" sz="1600" dirty="0" smtClean="0">
                <a:latin typeface="Bookman Old Style" pitchFamily="18" charset="0"/>
              </a:rPr>
              <a:t> блокадницы». 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Прочитайте рассказ и ответьте на вопросы.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2895600"/>
          <a:ext cx="85344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724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Задание 1 / 4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Прочитайте текст «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блокадницы», расположенный справа. Для ответа на вопрос отметьте нужный вариант ответа.</a:t>
                      </a:r>
                      <a:b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Что такое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Отметьте 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один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верный вариант ответа.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запрещающее распоряжение </a:t>
                      </a:r>
                    </a:p>
                    <a:p>
                      <a:pPr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обещание не делать чего-либо </a:t>
                      </a:r>
                    </a:p>
                    <a:p>
                      <a:pPr marL="177800" indent="-177800"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клятва сделать что-либо во что бы то ни стало </a:t>
                      </a:r>
                    </a:p>
                    <a:p>
                      <a:pPr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рок, наставление 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Зарóк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блокадницы</a:t>
                      </a:r>
                    </a:p>
                    <a:p>
                      <a:pPr algn="ctr" fontAlgn="t"/>
                      <a:endParaRPr lang="ru-RU" sz="16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just" fontAlgn="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Заговорили о неустроенности, о бедах сегодняшнего бытия, о всевозможных недостатках, о болезнях, которые косят людей, – что за жизнь? Что за век?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Кое-кто вздохнул, кое-кто охнул, а кое-кто даже слезу пустил.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just" fontAlgn="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И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только одна старая Наталья Александровна невозмутимо улыбалась.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– После войны я ни разу не плакала. Грех великий плакать, кто пережил блокаду да войну.</a:t>
                      </a:r>
                    </a:p>
                    <a:p>
                      <a:pPr algn="r" fontAlgn="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Фёдор Абрамов)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2133600"/>
          <a:ext cx="8077199" cy="3785160"/>
        </p:xfrm>
        <a:graphic>
          <a:graphicData uri="http://schemas.openxmlformats.org/drawingml/2006/table">
            <a:tbl>
              <a:tblPr/>
              <a:tblGrid>
                <a:gridCol w="969010"/>
                <a:gridCol w="7108189"/>
              </a:tblGrid>
              <a:tr h="298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Calibri"/>
                          <a:cs typeface="Times New Roman"/>
                        </a:rPr>
                        <a:t>Задание 1. «Зарок». (1 из 4)МФГ_ЧТ_9_015_01_А10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2210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ХАРАКТЕРИСТИКИ ЗАДАНИЯ: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Содержательная область оценки: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чтение для личных целей, смысл жизни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err="1">
                          <a:latin typeface="Times New Roman"/>
                          <a:cs typeface="Times New Roman"/>
                        </a:rPr>
                        <a:t>Компетентностная</a:t>
                      </a: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 область оценки: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находить и извлекать информацию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Контекст: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личный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Тип текста: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сплошной (рассказ)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Уровень сложности задания: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низкий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Формат ответа: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задание с выбором одного верного ответа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Объект оценки</a:t>
                      </a: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находить и извлекать одну единицу информации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Максимальный балл:</a:t>
                      </a: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 1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590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Система оценивания: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5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критерия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85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mbria"/>
                          <a:cs typeface="Times New Roman"/>
                        </a:rPr>
                        <a:t>Выбран ответ 2 (обещание не делать чего-либо).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Другой ответ или ответ отсутствует.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28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Пример задания для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https://fg.resh.edu.ru/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Что такое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функциональная грамотность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4478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Функциональная грамотность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это способность  человека использовать навыки чтения и письма в условиях  его взаимодействия с социумом</a:t>
            </a:r>
          </a:p>
        </p:txBody>
      </p:sp>
      <p:sp>
        <p:nvSpPr>
          <p:cNvPr id="2052" name="AutoShape 4" descr="https://www.pngmart.com/files/9/Curved-Arrow-PNG-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1565" y="2028435"/>
            <a:ext cx="1243303" cy="1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6122049" y="2031352"/>
            <a:ext cx="1243303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76712" y="2681288"/>
            <a:ext cx="942975" cy="4571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" y="3505200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прочитать инструкцию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3581400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оформить счёт в банке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3276600"/>
            <a:ext cx="2315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заполнить анкету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обратной связи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44958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Функциональная грамотность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–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это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тот уровень грамотности, который даёт человеку  возможность вступать в отношения с внешней средой и  максимально быстро адаптироваться и функционировать в  ней.</a:t>
            </a:r>
            <a:endParaRPr lang="ru-RU" sz="2000" dirty="0"/>
          </a:p>
        </p:txBody>
      </p:sp>
      <p:pic>
        <p:nvPicPr>
          <p:cNvPr id="16" name="Picture 2" descr="D:\Мои рисунки\Школа рисунки анимации\дети.jpg"/>
          <p:cNvPicPr>
            <a:picLocks noChangeAspect="1" noChangeArrowheads="1"/>
          </p:cNvPicPr>
          <p:nvPr/>
        </p:nvPicPr>
        <p:blipFill>
          <a:blip r:embed="rId5"/>
          <a:srcRect t="3292"/>
          <a:stretch>
            <a:fillRect/>
          </a:stretch>
        </p:blipFill>
        <p:spPr bwMode="auto">
          <a:xfrm>
            <a:off x="3124200" y="3733800"/>
            <a:ext cx="3048000" cy="285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228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Пример задания для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https://fg.resh.edu.ru/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1981200"/>
          <a:ext cx="8534400" cy="360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724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Задание 2 / 4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Воспользуйтесь текстом «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блокадницы», расположенным справа. Запишите свой ответ на вопрос.</a:t>
                      </a:r>
                      <a:b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Как вы считаете, в чем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Натальи Александровны?</a:t>
                      </a:r>
                    </a:p>
                    <a:p>
                      <a:endParaRPr lang="ru-RU" sz="800" b="0" i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Запишите свой ответ.</a:t>
                      </a:r>
                    </a:p>
                    <a:p>
                      <a:pPr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Зарóк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блокадницы</a:t>
                      </a:r>
                    </a:p>
                    <a:p>
                      <a:pPr algn="ctr" fontAlgn="t"/>
                      <a:endParaRPr lang="ru-RU" sz="16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just" fontAlgn="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Заговорили о неустроенности, о бедах сегодняшнего бытия, о всевозможных недостатках, о болезнях, которые косят людей, – что за жизнь? Что за век?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Кое-кто вздохнул, кое-кто охнул, а кое-кто даже слезу пустил.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just" fontAlgn="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И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только одна старая Наталья Александровна невозмутимо улыбалась.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– После войны я ни разу не плакала. Грех великий плакать, кто пережил блокаду да войну.</a:t>
                      </a:r>
                    </a:p>
                    <a:p>
                      <a:pPr algn="r" fontAlgn="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Фёдор Абрамов)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57200" y="4343400"/>
            <a:ext cx="35052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228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Пример задания для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https://fg.resh.edu.ru/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1524001"/>
          <a:ext cx="8534400" cy="5298562"/>
        </p:xfrm>
        <a:graphic>
          <a:graphicData uri="http://schemas.openxmlformats.org/drawingml/2006/table">
            <a:tbl>
              <a:tblPr/>
              <a:tblGrid>
                <a:gridCol w="1023860"/>
                <a:gridCol w="7510540"/>
              </a:tblGrid>
              <a:tr h="2273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 2. «Зарок». (2 из 4) МФГ_ЧТ_9_015_02_А10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476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ХАРАКТЕРИСТИКИ ЗАДАНИЯ: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Содержательная область оценки: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чтение для личных целей, смысл жизни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Компетентностная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 область оценки: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интегрировать и интерпретировать информацию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Контекст: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личный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Тип текста: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сплошной (рассказ)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сложности задания: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низкий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Формат ответа: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задание с развернутым ответом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Объект оценки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понимать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фактологическую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информацию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42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оценивания: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871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 ответ: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плакать.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Также принимается обобщенный ответ, указывающий на то, что женщина приняла решение не горевать из-за того, что не сравнится с горем войны и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блокады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Примеры </a:t>
                      </a:r>
                      <a:r>
                        <a:rPr lang="ru-RU" sz="16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ответов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плакать после войны.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Пережив </a:t>
                      </a:r>
                      <a:r>
                        <a:rPr lang="ru-RU" sz="16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войну, она дала </a:t>
                      </a:r>
                      <a:r>
                        <a:rPr lang="ru-R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клятву ,</a:t>
                      </a:r>
                      <a:r>
                        <a:rPr lang="ru-RU" sz="16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никогда больше не будет недовольна мирной </a:t>
                      </a:r>
                      <a:r>
                        <a:rPr lang="ru-RU" sz="16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жизнью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(и подобные)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4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Другой ответ или ответ отсутствует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64" marR="3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228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Пример задания для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https://fg.resh.edu.ru/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1600200"/>
          <a:ext cx="8534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724400"/>
              </a:tblGrid>
              <a:tr h="472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Задание 3 / 4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Прочитайте текст «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блокадницы», расположенный справа. Для ответа на вопрос отметьте нужный вариант ответа.</a:t>
                      </a:r>
                      <a:b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Как в рассказе пояснено, в чём источник невозмутимости Натальи Александровны?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Отметьте 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один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верный вариант ответа.</a:t>
                      </a:r>
                    </a:p>
                    <a:p>
                      <a:pPr algn="l"/>
                      <a:endParaRPr lang="ru-RU" sz="800" b="0" i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algn="l"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Наталья Александровна – старый человек. </a:t>
                      </a:r>
                    </a:p>
                    <a:p>
                      <a:pPr algn="l"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У Натальи Александровны мужественный характер. </a:t>
                      </a:r>
                    </a:p>
                    <a:p>
                      <a:pPr algn="l"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Эта женщина знает, что такое настоящее горе. </a:t>
                      </a:r>
                    </a:p>
                    <a:p>
                      <a:pPr algn="l"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 Эту женщину ожесточила война.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Зарóк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блокадницы</a:t>
                      </a:r>
                    </a:p>
                    <a:p>
                      <a:pPr algn="ctr" fontAlgn="t"/>
                      <a:endParaRPr lang="ru-RU" sz="16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just" fontAlgn="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Заговорили о неустроенности, о бедах сегодняшнего бытия, о всевозможных недостатках, о болезнях, которые косят людей, – что за жизнь? Что за век?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Кое-кто вздохнул, кое-кто охнул, а кое-кто даже слезу пустил.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just" fontAlgn="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И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только одна старая Наталья Александровна невозмутимо улыбалась.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– После войны я ни разу не плакала. Грех великий плакать, кто пережил блокаду да войну.</a:t>
                      </a:r>
                    </a:p>
                    <a:p>
                      <a:pPr algn="r" fontAlgn="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Фёдор Абрамов)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28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Пример задания для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https://fg.resh.edu.ru/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1981200"/>
          <a:ext cx="8382000" cy="3966104"/>
        </p:xfrm>
        <a:graphic>
          <a:graphicData uri="http://schemas.openxmlformats.org/drawingml/2006/table">
            <a:tbl>
              <a:tblPr/>
              <a:tblGrid>
                <a:gridCol w="1005577"/>
                <a:gridCol w="7376423"/>
              </a:tblGrid>
              <a:tr h="3247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 3. «Зарок». (3 из 4) МФГ_ЧТ_9_015_03_А10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2224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ХАРАКТЕРИСТИКИ ЗАДАНИЯ: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Содержательная область оценки: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чтение для личных целей, смысл жизни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Компетентностная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 область оценки: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интегрировать и интерпретировать информацию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Контекст: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личный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Тип текста: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сплошной (рассказ)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сложности задания: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низкий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Формат ответа: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задание с выбором одного верного ответа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Объект оценки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понимать чувства, мотивы, характеры героев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776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оценивания: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77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477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Выбран ответ 3 (Эта женщина знает, что такое настоящее горе)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7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Другой ответ или ответ отсутствует.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228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Пример задания для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https://fg.resh.edu.ru/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1676400"/>
          <a:ext cx="85344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724400"/>
              </a:tblGrid>
              <a:tr h="487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Задание 4 / 4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Воспользуйтесь текстом «</a:t>
                      </a:r>
                      <a:r>
                        <a:rPr lang="ru-RU" sz="1400" b="0" i="1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Зарóк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блокадницы», расположенным справа. Запишите свой ответ на вопрос.</a:t>
                      </a:r>
                      <a:b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8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Восьмиклассники обменялись комментариями о том, соответствует ли рассказ «Зарок блокадницы» обозначенной учителем теме. Кто из ребят, на ваш взгляд, отвечает на этот вопрос точнее всего?</a:t>
                      </a:r>
                    </a:p>
                    <a:p>
                      <a:endParaRPr lang="ru-RU" sz="800" b="0" i="1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Запишите свой ответ.</a:t>
                      </a:r>
                    </a:p>
                    <a:p>
                      <a:pPr>
                        <a:buClr>
                          <a:srgbClr val="003300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Лариса: «Какие могут быть радости, когда люди болеют? Эта женщина разучилась сочувствовать другим». 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00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Зоя: «Думаю, рассказ по теме. Он о том, что у каждого поколения свои беды и радости».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00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Фёдор: «Рассказ в тему. Чтобы мы не ныли и не разучились ценить главное в жизни».  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Зарóк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блокадницы</a:t>
                      </a:r>
                    </a:p>
                    <a:p>
                      <a:pPr algn="ctr" fontAlgn="t"/>
                      <a:endParaRPr lang="ru-RU" sz="16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just" fontAlgn="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Заговорили о неустроенности, о бедах сегодняшнего бытия, о всевозможных недостатках, о болезнях, которые косят людей, – что за жизнь? Что за век?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Кое-кто вздохнул, кое-кто охнул, а кое-кто даже слезу пустил.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just" fontAlgn="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И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только одна старая Наталья Александровна невозмутимо улыбалась.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  – После войны я ни разу не плакала. Грех великий плакать, кто пережил блокаду да войну.</a:t>
                      </a:r>
                    </a:p>
                    <a:p>
                      <a:pPr algn="r" fontAlgn="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Фёдор Абрамов)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286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Пример задания для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читательской грамотности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https://fg.resh.edu.ru/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1" y="1739135"/>
          <a:ext cx="8229600" cy="4420318"/>
        </p:xfrm>
        <a:graphic>
          <a:graphicData uri="http://schemas.openxmlformats.org/drawingml/2006/table">
            <a:tbl>
              <a:tblPr/>
              <a:tblGrid>
                <a:gridCol w="987294"/>
                <a:gridCol w="7242306"/>
              </a:tblGrid>
              <a:tr h="2717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 4. «Зарок». (4 из 4)МФГ_ЧТ_9_015_04_А10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9694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ХАРАКТЕРИСТИКИ ЗАДАНИЯ: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Содержательная область оценки: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чтение для личных целей, смысл жизни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Компетентностная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 область оценки: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интегрировать и интерпретировать информацию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Контекст: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личный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Тип текста: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сплошной (рассказ)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сложности задания: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средний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Формат ответа: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задание с выбором одного верного ответа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Объект оценки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устанавливать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балл: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771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оценивания: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7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35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Выбран ответ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(Фёдор: «Рассказ в тему. Чтобы мы не ныли и не разучились ценить главное в жизни»).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Другой ответ или ответ отсутствует.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Наиболее часто выявляемые </a:t>
            </a:r>
            <a:endParaRPr lang="ru-RU" sz="3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проблемы </a:t>
            </a:r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тестируемых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590800"/>
            <a:ext cx="83058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Bookman Old Style" pitchFamily="18" charset="0"/>
              </a:rPr>
              <a:t>1. Актуализация умений, связанных с поиском и извлечением информации из текста. </a:t>
            </a:r>
          </a:p>
          <a:p>
            <a:pPr algn="just"/>
            <a:r>
              <a:rPr lang="ru-RU" sz="1700" dirty="0" smtClean="0">
                <a:latin typeface="Bookman Old Style" pitchFamily="18" charset="0"/>
              </a:rPr>
              <a:t>2. Вычленение двух и более информационных единиц при целенаправленном отсутствии в формулировке задания ссылки на определённое место в тексте, где содержится ответ; наличием в тексте рядом с искомым фрагментом похожей, но не относящейся к вопросу информации. </a:t>
            </a:r>
          </a:p>
          <a:p>
            <a:pPr algn="just"/>
            <a:r>
              <a:rPr lang="ru-RU" sz="1700" dirty="0" smtClean="0">
                <a:latin typeface="Bookman Old Style" pitchFamily="18" charset="0"/>
              </a:rPr>
              <a:t>3. Определение в тексте места конкретной запрашиваемой информации, отбор и предъявление конкретной информации, запрашиваемой в вопросе. </a:t>
            </a:r>
          </a:p>
          <a:p>
            <a:pPr algn="just"/>
            <a:r>
              <a:rPr lang="ru-RU" sz="1700" dirty="0" smtClean="0">
                <a:latin typeface="Bookman Old Style" pitchFamily="18" charset="0"/>
              </a:rPr>
              <a:t>4. Проведение точного отбора информации из одного «тематического поля». </a:t>
            </a:r>
          </a:p>
          <a:p>
            <a:pPr algn="just"/>
            <a:r>
              <a:rPr lang="ru-RU" sz="1700" dirty="0" smtClean="0">
                <a:latin typeface="Bookman Old Style" pitchFamily="18" charset="0"/>
              </a:rPr>
              <a:t>5. Осмысление «графической информации»: интерпретация графической информации с учетом новизны (чего не содержит текст); перевод текстовой информации в нетривиальную графическую форму.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24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Проведённые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исследования в области читательской грамотности позволили выделить перечень наиболее часто встречающихся проблем школьников при работе с текстовой информацией.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304800"/>
            <a:ext cx="8686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Работе с текстом </a:t>
            </a:r>
            <a:endParaRPr lang="ru-RU" sz="3000" dirty="0" smtClean="0">
              <a:latin typeface="Bookman Old Style" pitchFamily="18" charset="0"/>
            </a:endParaRPr>
          </a:p>
          <a:p>
            <a:pPr algn="ctr"/>
            <a:r>
              <a:rPr lang="ru-RU" sz="3000" i="1" dirty="0" smtClean="0">
                <a:latin typeface="Bookman Old Style" pitchFamily="18" charset="0"/>
              </a:rPr>
              <a:t>(</a:t>
            </a:r>
            <a:r>
              <a:rPr lang="ru-RU" sz="3000" i="1" dirty="0" smtClean="0">
                <a:latin typeface="Bookman Old Style" pitchFamily="18" charset="0"/>
              </a:rPr>
              <a:t>как устным, так и письменным) </a:t>
            </a:r>
            <a:r>
              <a:rPr lang="ru-RU" sz="3000" dirty="0" smtClean="0">
                <a:latin typeface="Bookman Old Style" pitchFamily="18" charset="0"/>
              </a:rPr>
              <a:t>принадлежит  </a:t>
            </a:r>
            <a:r>
              <a:rPr lang="ru-RU" sz="3000" dirty="0" smtClean="0">
                <a:solidFill>
                  <a:srgbClr val="FF0000"/>
                </a:solidFill>
                <a:latin typeface="Bookman Old Style" pitchFamily="18" charset="0"/>
              </a:rPr>
              <a:t>приоритет</a:t>
            </a:r>
            <a:r>
              <a:rPr lang="ru-RU" sz="3000" dirty="0" smtClean="0">
                <a:latin typeface="Bookman Old Style" pitchFamily="18" charset="0"/>
              </a:rPr>
              <a:t> в становлении духовно-нравственных и  интеллектуальных качеств обучающихся, </a:t>
            </a:r>
            <a:endParaRPr lang="ru-RU" sz="3000" dirty="0" smtClean="0">
              <a:latin typeface="Bookman Old Style" pitchFamily="18" charset="0"/>
            </a:endParaRPr>
          </a:p>
          <a:p>
            <a:pPr algn="ctr"/>
            <a:r>
              <a:rPr lang="ru-RU" sz="3000" dirty="0" smtClean="0">
                <a:latin typeface="Bookman Old Style" pitchFamily="18" charset="0"/>
              </a:rPr>
              <a:t>в </a:t>
            </a:r>
            <a:r>
              <a:rPr lang="ru-RU" sz="3000" dirty="0" smtClean="0">
                <a:latin typeface="Bookman Old Style" pitchFamily="18" charset="0"/>
              </a:rPr>
              <a:t>формировании  важнейших </a:t>
            </a:r>
            <a:endParaRPr lang="ru-RU" sz="3000" dirty="0" smtClean="0">
              <a:latin typeface="Bookman Old Style" pitchFamily="18" charset="0"/>
            </a:endParaRPr>
          </a:p>
          <a:p>
            <a:pPr algn="ctr"/>
            <a:r>
              <a:rPr lang="ru-RU" sz="3000" dirty="0" smtClean="0">
                <a:latin typeface="Bookman Old Style" pitchFamily="18" charset="0"/>
              </a:rPr>
              <a:t>жизненных </a:t>
            </a:r>
            <a:r>
              <a:rPr lang="ru-RU" sz="3000" dirty="0" smtClean="0">
                <a:latin typeface="Bookman Old Style" pitchFamily="18" charset="0"/>
              </a:rPr>
              <a:t>компетенций.</a:t>
            </a:r>
          </a:p>
        </p:txBody>
      </p:sp>
      <p:pic>
        <p:nvPicPr>
          <p:cNvPr id="1026" name="Picture 2" descr="D:\Мои рисунки\Школа рисунки анимации\рис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57600"/>
            <a:ext cx="2971799" cy="297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Мои рисунки\Школа рисунки анимации\дети.jpg"/>
          <p:cNvPicPr>
            <a:picLocks noChangeAspect="1" noChangeArrowheads="1"/>
          </p:cNvPicPr>
          <p:nvPr/>
        </p:nvPicPr>
        <p:blipFill>
          <a:blip r:embed="rId2"/>
          <a:srcRect t="3292"/>
          <a:stretch>
            <a:fillRect/>
          </a:stretch>
        </p:blipFill>
        <p:spPr bwMode="auto">
          <a:xfrm>
            <a:off x="2895600" y="3429000"/>
            <a:ext cx="3352800" cy="313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Что такое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функциональная грамотность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4478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Функциональная грамотность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</a:rPr>
              <a:t>–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</a:rPr>
              <a:t>способность использовать знания, умения, способы в действии при решении широкого круга задач обнаруживает себя за пределами учебных ситуаций, в задачах, не похожих на те, где эти знания, умения, способы приобретались</a:t>
            </a:r>
          </a:p>
        </p:txBody>
      </p:sp>
      <p:sp>
        <p:nvSpPr>
          <p:cNvPr id="2052" name="AutoShape 4" descr="https://www.pngmart.com/files/9/Curved-Arrow-PNG-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Формы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10" name="Овал 9"/>
          <p:cNvSpPr/>
          <p:nvPr/>
        </p:nvSpPr>
        <p:spPr>
          <a:xfrm>
            <a:off x="3657600" y="2895600"/>
            <a:ext cx="2133600" cy="19812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WordArt 27"/>
          <p:cNvSpPr>
            <a:spLocks noChangeArrowheads="1" noChangeShapeType="1" noTextEdit="1"/>
          </p:cNvSpPr>
          <p:nvPr/>
        </p:nvSpPr>
        <p:spPr bwMode="auto">
          <a:xfrm>
            <a:off x="3810000" y="3124200"/>
            <a:ext cx="1828800" cy="143679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функциональная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733800" y="39624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грамотность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10000" y="1219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810000" y="16764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компьютерная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грамотность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10000" y="5029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810000" y="5410200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грамотность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при овладении иностранными языками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43600" y="3124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943600" y="36576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коммуникативная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грамотность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28800" y="3124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905000" y="36576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бытовая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грамотность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334000" y="16764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334000" y="22860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информационная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грамотность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10200" y="45720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410200" y="51054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общественно-политическая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грамотность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209800" y="4648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209800" y="5181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грамотность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поведения в ЧС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209800" y="1600200"/>
            <a:ext cx="16002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286000" y="21336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общая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грамотность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Основные виды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81000" y="1219200"/>
            <a:ext cx="2514600" cy="9144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248400" y="1219200"/>
            <a:ext cx="2514600" cy="9144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3352800" y="1219200"/>
            <a:ext cx="2514600" cy="9144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381000" y="13716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естественнонаучная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грамотность</a:t>
            </a:r>
            <a:endParaRPr lang="ru-RU" sz="1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352800" y="13716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читательская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грамотность</a:t>
            </a:r>
            <a:endParaRPr lang="ru-RU" sz="1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6248400" y="13716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математическая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грамотность</a:t>
            </a:r>
            <a:endParaRPr lang="ru-RU" sz="1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22" name="Picture 2" descr="C:\Users\1\Desktop\КУРСЫ ПК\Функц грамотность\Подходы к оцениванию 1.2.3\2f2652de8a13da22a5389993af9aeb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62400" y="3962400"/>
            <a:ext cx="1143000" cy="2514600"/>
          </a:xfrm>
          <a:prstGeom prst="rect">
            <a:avLst/>
          </a:prstGeom>
          <a:noFill/>
        </p:spPr>
      </p:pic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3276600" y="2362200"/>
            <a:ext cx="2514600" cy="25908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достичь своих целей, расширить свои знания и возможности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048000" y="541020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базовый навык функциональной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48400" y="2362200"/>
            <a:ext cx="2514600" cy="4191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определять и понимать роль математики в мире, в котором он живёт,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81000" y="2362200"/>
            <a:ext cx="2514600" cy="4191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 …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17192" y="2031208"/>
            <a:ext cx="785818" cy="381001"/>
          </a:xfrm>
          <a:prstGeom prst="rect">
            <a:avLst/>
          </a:prstGeom>
          <a:noFill/>
        </p:spPr>
      </p:pic>
      <p:pic>
        <p:nvPicPr>
          <p:cNvPr id="20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45392" y="2031208"/>
            <a:ext cx="785818" cy="381001"/>
          </a:xfrm>
          <a:prstGeom prst="rect">
            <a:avLst/>
          </a:prstGeom>
          <a:noFill/>
        </p:spPr>
      </p:pic>
      <p:pic>
        <p:nvPicPr>
          <p:cNvPr id="21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12792" y="2031208"/>
            <a:ext cx="785818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/>
      <p:bldP spid="35" grpId="0"/>
      <p:bldP spid="36" grpId="0"/>
      <p:bldP spid="41" grpId="0" animBg="1"/>
      <p:bldP spid="12" grpId="0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Оценивание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447800"/>
            <a:ext cx="8763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Оценивание функциональной грамотности учащихся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это процесс определения степени соответствия достигнутого учащимися уровня (качества) функциональной грамотности по предметам естественно-математического цикла на уровне основного среднего образования.</a:t>
            </a:r>
          </a:p>
        </p:txBody>
      </p:sp>
      <p:pic>
        <p:nvPicPr>
          <p:cNvPr id="1026" name="Picture 2" descr="D:\Мои рисунки\Школа рисунки анимации\nino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200400"/>
            <a:ext cx="352226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Мои рисунки\Школа рисунки анимации\книги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724400"/>
            <a:ext cx="3566381" cy="1833563"/>
          </a:xfrm>
          <a:prstGeom prst="rect">
            <a:avLst/>
          </a:prstGeom>
          <a:noFill/>
        </p:spPr>
      </p:pic>
      <p:pic>
        <p:nvPicPr>
          <p:cNvPr id="2051" name="Picture 3" descr="D:\Мои рисунки\Школа рисунки анимации\130288931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3651738" cy="37978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Оценивание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447800"/>
            <a:ext cx="8763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u="sng" dirty="0" smtClean="0">
                <a:solidFill>
                  <a:srgbClr val="FF0000"/>
                </a:solidFill>
                <a:latin typeface="Bookman Old Style" pitchFamily="18" charset="0"/>
              </a:rPr>
              <a:t>Процесс оценивания функциональной грамотности учащихся</a:t>
            </a:r>
            <a:endParaRPr lang="ru-RU" sz="2100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5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91012" y="1881188"/>
            <a:ext cx="561975" cy="457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2800" y="228600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постоянный</a:t>
            </a:r>
            <a:endParaRPr lang="ru-RU" sz="2000" dirty="0"/>
          </a:p>
        </p:txBody>
      </p:sp>
      <p:pic>
        <p:nvPicPr>
          <p:cNvPr id="7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91012" y="2643188"/>
            <a:ext cx="561975" cy="4571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29000" y="30480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prstClr val="black"/>
                </a:solidFill>
                <a:latin typeface="Bookman Old Style" pitchFamily="18" charset="0"/>
              </a:rPr>
              <a:t>критериальный</a:t>
            </a:r>
            <a:endParaRPr lang="ru-RU" sz="2000" dirty="0"/>
          </a:p>
        </p:txBody>
      </p:sp>
      <p:pic>
        <p:nvPicPr>
          <p:cNvPr id="10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91012" y="3481388"/>
            <a:ext cx="561975" cy="4571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29000" y="38862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открытый для ознакомления</a:t>
            </a:r>
            <a:endParaRPr lang="ru-RU" sz="2000" dirty="0"/>
          </a:p>
        </p:txBody>
      </p:sp>
      <p:pic>
        <p:nvPicPr>
          <p:cNvPr id="13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91012" y="4624388"/>
            <a:ext cx="561975" cy="4571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29000" y="50292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включающий самооценку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Виды </a:t>
            </a:r>
            <a:r>
              <a:rPr lang="ru-RU" sz="3000" dirty="0" err="1" smtClean="0">
                <a:solidFill>
                  <a:prstClr val="black"/>
                </a:solidFill>
                <a:latin typeface="Bookman Old Style" pitchFamily="18" charset="0"/>
              </a:rPr>
              <a:t>критериального</a:t>
            </a:r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4478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err="1" smtClean="0">
                <a:solidFill>
                  <a:srgbClr val="FF0000"/>
                </a:solidFill>
                <a:latin typeface="Bookman Old Style" pitchFamily="18" charset="0"/>
              </a:rPr>
              <a:t>Критериальное</a:t>
            </a:r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 оценивание</a:t>
            </a: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2052" name="AutoShape 4" descr="https://www.pngmart.com/files/9/Curved-Arrow-PNG-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84217" y="1254385"/>
            <a:ext cx="914400" cy="1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5448300" y="1257300"/>
            <a:ext cx="9144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57201" y="25908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формирующее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(текущее)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 оценивание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53000" y="25908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констатирующее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(итоговое)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 оценивание</a:t>
            </a: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7200" y="2590800"/>
            <a:ext cx="3657600" cy="9144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953000" y="2590800"/>
            <a:ext cx="3657600" cy="9144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57200" y="3962400"/>
            <a:ext cx="3657600" cy="18288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9491" y="4191000"/>
            <a:ext cx="37684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цель формирующего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оценивания - способствовать</a:t>
            </a:r>
            <a:r>
              <a:rPr lang="ru-RU" dirty="0" smtClean="0"/>
              <a:t> </a:t>
            </a:r>
            <a:r>
              <a:rPr lang="ru-RU" dirty="0" smtClean="0">
                <a:latin typeface="Bookman Old Style" pitchFamily="18" charset="0"/>
              </a:rPr>
              <a:t>улучшению результатов каждого отдельно взятого ученика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953000" y="3962400"/>
            <a:ext cx="3657600" cy="18288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29200" y="4038599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цель итогового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оценивания – определить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  уровень сформированности знаний и навыков 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при завершении изучения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 блока учебной информации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9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57400" y="3505201"/>
            <a:ext cx="457200" cy="457198"/>
          </a:xfrm>
          <a:prstGeom prst="rect">
            <a:avLst/>
          </a:prstGeom>
          <a:noFill/>
        </p:spPr>
      </p:pic>
      <p:pic>
        <p:nvPicPr>
          <p:cNvPr id="30" name="Picture 6" descr="C:\Users\1\Desktop\КУРСЫ ПК\Функц грамотность\Подходы к оцениванию 1.2.3\Red-Arrow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553199" y="3505201"/>
            <a:ext cx="457200" cy="45719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0" y="5791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Формирующие оценки </a:t>
            </a:r>
            <a:r>
              <a:rPr lang="ru-RU" b="1" u="sng" dirty="0" smtClean="0">
                <a:solidFill>
                  <a:srgbClr val="FF0000"/>
                </a:solidFill>
                <a:latin typeface="Bookman Old Style" pitchFamily="18" charset="0"/>
              </a:rPr>
              <a:t>не влияют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 на итоговые оценки, 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и это позволяет снять страх у учащихся перед ошибками,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которые неизбежны при первоначальном усвоении материала. 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 animBg="1"/>
      <p:bldP spid="19" grpId="0" animBg="1"/>
      <p:bldP spid="22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Цель и задачи </a:t>
            </a:r>
            <a:r>
              <a:rPr lang="ru-RU" sz="3000" dirty="0" err="1" smtClean="0">
                <a:solidFill>
                  <a:prstClr val="black"/>
                </a:solidFill>
                <a:latin typeface="Bookman Old Style" pitchFamily="18" charset="0"/>
              </a:rPr>
              <a:t>критериального</a:t>
            </a:r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 оценивания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Bookman Old Style" pitchFamily="18" charset="0"/>
              </a:rPr>
              <a:t>функциональной грамотности</a:t>
            </a:r>
          </a:p>
        </p:txBody>
      </p:sp>
      <p:sp>
        <p:nvSpPr>
          <p:cNvPr id="2052" name="AutoShape 4" descr="https://www.pngmart.com/files/9/Curved-Arrow-PNG-Phot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12817" y="2473585"/>
            <a:ext cx="609600" cy="1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5676900" y="2476500"/>
            <a:ext cx="609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57200" y="38100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расширить возможности и функции оценивания в образовательном процессе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0600" y="3733799"/>
            <a:ext cx="396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содействовать формированию единых стандартов, качественных механизмов и  инструментов оценивания</a:t>
            </a:r>
            <a:endParaRPr lang="ru-RU" sz="1600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81000" y="3733800"/>
            <a:ext cx="3962400" cy="103632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800600" y="3733800"/>
            <a:ext cx="3962400" cy="103632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2400" y="1447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Цель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- получение объективной  информации о результатах обучения на основе критериев  оценивания и предоставление этой информации всем заинтересованным  участникам для дальнейшего совершенствования учебного процесса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2400" y="28194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Bookman Old Style" pitchFamily="18" charset="0"/>
              </a:rPr>
              <a:t>Задачи</a:t>
            </a:r>
            <a:endParaRPr lang="ru-RU" sz="2000" dirty="0" smtClean="0"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00600" y="5257800"/>
            <a:ext cx="396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предоставлять объективную, непрерывную и достоверную информацию участникам образовательного процесса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7200" y="5152072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</a:rPr>
              <a:t>создать условия для самосовершенствования обучающихся посредством установления регулярной обратной связи</a:t>
            </a:r>
            <a:endParaRPr lang="ru-RU" sz="1600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381000" y="5105400"/>
            <a:ext cx="3962400" cy="12954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4800600" y="5105400"/>
            <a:ext cx="3962400" cy="1295400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ookman Old Style" pitchFamily="18" charset="0"/>
            </a:endParaRPr>
          </a:p>
        </p:txBody>
      </p:sp>
      <p:pic>
        <p:nvPicPr>
          <p:cNvPr id="34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4610100" y="4229100"/>
            <a:ext cx="609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5" descr="C:\Users\1\Desktop\КУРСЫ ПК\Функц грамотность\Подходы к оцениванию 1.2.3\Curved-Arrow-PNG-Ph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51016" y="4226184"/>
            <a:ext cx="609600" cy="175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 animBg="1"/>
      <p:bldP spid="21" grpId="0"/>
      <p:bldP spid="23" grpId="0"/>
      <p:bldP spid="26" grpId="0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1553</Words>
  <PresentationFormat>Экран (4:3)</PresentationFormat>
  <Paragraphs>319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55</cp:revision>
  <dcterms:created xsi:type="dcterms:W3CDTF">2022-11-03T14:21:53Z</dcterms:created>
  <dcterms:modified xsi:type="dcterms:W3CDTF">2022-11-06T10:04:36Z</dcterms:modified>
</cp:coreProperties>
</file>