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1"/>
  </p:notesMasterIdLst>
  <p:sldIdLst>
    <p:sldId id="256" r:id="rId2"/>
    <p:sldId id="262" r:id="rId3"/>
    <p:sldId id="263" r:id="rId4"/>
    <p:sldId id="257" r:id="rId5"/>
    <p:sldId id="259" r:id="rId6"/>
    <p:sldId id="260" r:id="rId7"/>
    <p:sldId id="264" r:id="rId8"/>
    <p:sldId id="293" r:id="rId9"/>
    <p:sldId id="294" r:id="rId10"/>
    <p:sldId id="265" r:id="rId11"/>
    <p:sldId id="266" r:id="rId12"/>
    <p:sldId id="280" r:id="rId13"/>
    <p:sldId id="281" r:id="rId14"/>
    <p:sldId id="282" r:id="rId15"/>
    <p:sldId id="267" r:id="rId16"/>
    <p:sldId id="268" r:id="rId17"/>
    <p:sldId id="269" r:id="rId18"/>
    <p:sldId id="270" r:id="rId19"/>
    <p:sldId id="271" r:id="rId20"/>
    <p:sldId id="284" r:id="rId21"/>
    <p:sldId id="272" r:id="rId22"/>
    <p:sldId id="283" r:id="rId23"/>
    <p:sldId id="286" r:id="rId24"/>
    <p:sldId id="287" r:id="rId25"/>
    <p:sldId id="274" r:id="rId26"/>
    <p:sldId id="288" r:id="rId27"/>
    <p:sldId id="296" r:id="rId28"/>
    <p:sldId id="295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79" autoAdjust="0"/>
  </p:normalViewPr>
  <p:slideViewPr>
    <p:cSldViewPr>
      <p:cViewPr>
        <p:scale>
          <a:sx n="73" d="100"/>
          <a:sy n="73" d="100"/>
        </p:scale>
        <p:origin x="-12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A0BBE-9372-40C4-B87F-EFCD2CEA7C4B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359F1-A810-4A87-BA5E-220C11B289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5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359F1-A810-4A87-BA5E-220C11B289C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7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7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6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18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1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93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28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48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7E82-3A21-4054-B7EB-BBF99DC8900E}" type="datetimeFigureOut">
              <a:rPr lang="ru-RU" smtClean="0"/>
              <a:pPr/>
              <a:t>04.02.2019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779AF-7197-412B-8F80-315B6DDE20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3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«Развитие творческого воображения  у  детей  старшего дошкольного возраста»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7848872" cy="792088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Подготовила: Андреева Ольга Александровна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воспитатель МКДОУ д/с №9 </a:t>
            </a:r>
          </a:p>
        </p:txBody>
      </p:sp>
    </p:spTree>
    <p:extLst>
      <p:ext uri="{BB962C8B-B14F-4D97-AF65-F5344CB8AC3E}">
        <p14:creationId xmlns:p14="http://schemas.microsoft.com/office/powerpoint/2010/main" val="27498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92594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Развитие воображения дошкольников: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/>
              <a:t>* Систематически повышаем познавательные интересы детей</a:t>
            </a:r>
            <a:br>
              <a:rPr lang="ru-RU" sz="2000" dirty="0" smtClean="0"/>
            </a:br>
            <a:r>
              <a:rPr lang="ru-RU" sz="2000" dirty="0" smtClean="0"/>
              <a:t>* Развиваем воображение во всех видах деятельности: в играх, чтении сказок, стихотворений, продуктивных видах деятельности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074" name="Picture 2" descr="C:\Users\Home\Desktop\фото телефон 2\IMG_20181120_161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37" y="4509120"/>
            <a:ext cx="3792357" cy="213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6786"/>
            <a:ext cx="1537122" cy="273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3776390" cy="212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Home\Desktop\фото телеф\IMG_20180903_0937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b="29980"/>
          <a:stretch/>
        </p:blipFill>
        <p:spPr bwMode="auto">
          <a:xfrm>
            <a:off x="6176910" y="4318440"/>
            <a:ext cx="2742674" cy="24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98038"/>
            <a:ext cx="3411589" cy="227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3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 </a:t>
            </a:r>
            <a:r>
              <a:rPr lang="ru-RU" sz="2000" dirty="0" smtClean="0"/>
              <a:t>          </a:t>
            </a:r>
            <a:r>
              <a:rPr lang="ru-RU" sz="2000" dirty="0" smtClean="0">
                <a:solidFill>
                  <a:srgbClr val="C00000"/>
                </a:solidFill>
              </a:rPr>
              <a:t>Упражнение </a:t>
            </a:r>
            <a:r>
              <a:rPr lang="ru-RU" sz="2000" dirty="0">
                <a:solidFill>
                  <a:srgbClr val="C00000"/>
                </a:solidFill>
              </a:rPr>
              <a:t>«Волшебные кляксы»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творческого воображения; </a:t>
            </a:r>
            <a:r>
              <a:rPr lang="ru-RU" sz="2000" dirty="0" smtClean="0"/>
              <a:t>учим  находить сходство изображения </a:t>
            </a:r>
            <a:r>
              <a:rPr lang="ru-RU" sz="2000" dirty="0"/>
              <a:t>неясных очертаний с реальными образами и объектами.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672" y="1844825"/>
            <a:ext cx="2876128" cy="21622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44825"/>
            <a:ext cx="2948136" cy="31683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ome\Desktop\Camera\IMG_20190111_173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11"/>
            <a:ext cx="4536504" cy="25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Camera\IMG_20190111_173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556792"/>
            <a:ext cx="4355975" cy="24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\Desktop\Camera\IMG_20190111_173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53623"/>
            <a:ext cx="5076056" cy="285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Camera\IMG_20190111_174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42611" cy="26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Camera\IMG_20190111_174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105853" cy="230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\Desktop\Camera\IMG_20190111_174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" y="2924944"/>
            <a:ext cx="5040560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me\Desktop\Camera\IMG_20190111_1745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52" y="2799636"/>
            <a:ext cx="4666291" cy="34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Camera\IMG_20190127_13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349"/>
            <a:ext cx="4091947" cy="23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Camera\IMG_20190127_13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43" y="149407"/>
            <a:ext cx="4050058" cy="22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me\Desktop\Camera\IMG_20190127_130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51986"/>
            <a:ext cx="3936642" cy="221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ome\Desktop\Camera\IMG_20190127_1303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r="3705"/>
          <a:stretch/>
        </p:blipFill>
        <p:spPr bwMode="auto">
          <a:xfrm>
            <a:off x="5408332" y="3812139"/>
            <a:ext cx="3614432" cy="23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5776" y="18864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«Балерина»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20272" y="188640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«Краб, рак»</a:t>
            </a:r>
            <a:endParaRPr lang="ru-RU" dirty="0"/>
          </a:p>
        </p:txBody>
      </p:sp>
      <p:pic>
        <p:nvPicPr>
          <p:cNvPr id="3078" name="Picture 6" descr="C:\Users\Home\Desktop\Camera\IMG_20190127_1305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 b="8258"/>
          <a:stretch/>
        </p:blipFill>
        <p:spPr bwMode="auto">
          <a:xfrm>
            <a:off x="-64013" y="1097392"/>
            <a:ext cx="2360860" cy="31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77484" y="2860448"/>
            <a:ext cx="122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«Баран»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288486"/>
            <a:ext cx="241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«Платье на манекене»</a:t>
            </a:r>
            <a:endParaRPr lang="ru-RU" dirty="0"/>
          </a:p>
        </p:txBody>
      </p:sp>
      <p:pic>
        <p:nvPicPr>
          <p:cNvPr id="3079" name="Picture 7" descr="C:\Users\Home\Desktop\Camera\IMG_20190127_1305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r="16659"/>
          <a:stretch/>
        </p:blipFill>
        <p:spPr bwMode="auto">
          <a:xfrm rot="16200000">
            <a:off x="700764" y="4188662"/>
            <a:ext cx="2989945" cy="23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59632" y="4005064"/>
            <a:ext cx="177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«Лист с дерева»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876256" y="4005064"/>
            <a:ext cx="24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«Голова муравья»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9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Camera\IMG_20190127_130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" y="154608"/>
            <a:ext cx="2432868" cy="4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Camera\IMG_20190127_130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2595635" cy="46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ome\Desktop\Camera\IMG_20190127_130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605"/>
            <a:ext cx="2455371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\Desktop\Camera\IMG_20190127_130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27" y="2348880"/>
            <a:ext cx="2403773" cy="42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660" y="398918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«Балерина»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43808" y="61653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«Мотылек»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95732" y="4002510"/>
            <a:ext cx="250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«Борющиеся медведи»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59621" y="6525344"/>
            <a:ext cx="176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«Шатер, замок»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                                Игра </a:t>
            </a:r>
            <a:r>
              <a:rPr lang="ru-RU" sz="2000" dirty="0">
                <a:solidFill>
                  <a:srgbClr val="C00000"/>
                </a:solidFill>
              </a:rPr>
              <a:t>- упражнение «Три краски»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художественного восприятия и воображения.</a:t>
            </a:r>
            <a:br>
              <a:rPr lang="ru-RU" sz="2000" dirty="0"/>
            </a:br>
            <a:r>
              <a:rPr lang="ru-RU" sz="2000" dirty="0" smtClean="0"/>
              <a:t>Предлагаем детям </a:t>
            </a:r>
            <a:r>
              <a:rPr lang="ru-RU" sz="2000" dirty="0"/>
              <a:t>взять три краски, по их мнению, наиболее подходящие</a:t>
            </a:r>
            <a:br>
              <a:rPr lang="ru-RU" sz="2000" dirty="0"/>
            </a:br>
            <a:r>
              <a:rPr lang="ru-RU" sz="2000" dirty="0"/>
              <a:t>друг другу, и заполнить ими весь лист любым образом. На что похож рисунок?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998133"/>
            <a:ext cx="3034680" cy="2245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58862"/>
            <a:ext cx="4038600" cy="20673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Home\Desktop\Camera\IMG_20190125_183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5863"/>
          <a:stretch/>
        </p:blipFill>
        <p:spPr bwMode="auto">
          <a:xfrm>
            <a:off x="43542" y="1537026"/>
            <a:ext cx="4354287" cy="28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3768" y="1628800"/>
            <a:ext cx="1724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«Цветы в поле»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5907" y="3874196"/>
            <a:ext cx="227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«Море, песок ,закат»</a:t>
            </a:r>
            <a:endParaRPr lang="ru-RU" dirty="0"/>
          </a:p>
        </p:txBody>
      </p:sp>
      <p:pic>
        <p:nvPicPr>
          <p:cNvPr id="4098" name="Picture 2" descr="C:\Users\Home\Desktop\Camera\IMG_20190128_004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6141"/>
          <a:stretch/>
        </p:blipFill>
        <p:spPr bwMode="auto">
          <a:xfrm>
            <a:off x="4411939" y="3645024"/>
            <a:ext cx="4513943" cy="30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6453336"/>
            <a:ext cx="179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«Закат на море»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4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                    Упражнение </a:t>
            </a:r>
            <a:r>
              <a:rPr lang="ru-RU" sz="2000" dirty="0">
                <a:solidFill>
                  <a:srgbClr val="C00000"/>
                </a:solidFill>
              </a:rPr>
              <a:t>«На что похожи наши ладошки»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воображения и внимания.</a:t>
            </a:r>
            <a:br>
              <a:rPr lang="ru-RU" sz="2000" dirty="0"/>
            </a:br>
            <a:r>
              <a:rPr lang="ru-RU" sz="2000" dirty="0"/>
              <a:t>Предложить детям обвести красками или карандашами собственную ладошку</a:t>
            </a:r>
            <a:br>
              <a:rPr lang="ru-RU" sz="2000" dirty="0"/>
            </a:br>
            <a:r>
              <a:rPr lang="ru-RU" sz="2000" dirty="0"/>
              <a:t>(или две) и придумать, пофантазировать «Что это может быть?» (дерево, птицы,</a:t>
            </a:r>
            <a:br>
              <a:rPr lang="ru-RU" sz="2000" dirty="0"/>
            </a:br>
            <a:r>
              <a:rPr lang="ru-RU" sz="2000" dirty="0"/>
              <a:t>бабочка и т.д.). Предложить создать рисунок на основе обведенных ладошек.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Home\Desktop\Camera\IMG_20190125_182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20472" cy="49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                               </a:t>
            </a:r>
            <a:r>
              <a:rPr lang="ru-RU" sz="2000" dirty="0" smtClean="0">
                <a:solidFill>
                  <a:srgbClr val="C00000"/>
                </a:solidFill>
              </a:rPr>
              <a:t>Игра </a:t>
            </a:r>
            <a:r>
              <a:rPr lang="ru-RU" sz="2000" dirty="0">
                <a:solidFill>
                  <a:srgbClr val="C00000"/>
                </a:solidFill>
              </a:rPr>
              <a:t>– «Неоконченный рисунок»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творческого воображения.</a:t>
            </a:r>
            <a:br>
              <a:rPr lang="ru-RU" sz="2000" dirty="0"/>
            </a:br>
            <a:r>
              <a:rPr lang="ru-RU" sz="2000" dirty="0"/>
              <a:t>Детям даются листы с изображением недорисованных предметов.</a:t>
            </a:r>
            <a:br>
              <a:rPr lang="ru-RU" sz="2000" dirty="0"/>
            </a:br>
            <a:r>
              <a:rPr lang="ru-RU" sz="2000" dirty="0"/>
              <a:t>Предлагается дорисовать предмет и рассказать о своем рисунке.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01622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                                Упражнение </a:t>
            </a:r>
            <a:r>
              <a:rPr lang="ru-RU" sz="2000" dirty="0">
                <a:solidFill>
                  <a:srgbClr val="C00000"/>
                </a:solidFill>
              </a:rPr>
              <a:t>«Волшебники»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эмоциональности и творческого воображения.</a:t>
            </a:r>
            <a:br>
              <a:rPr lang="ru-RU" sz="2000" dirty="0"/>
            </a:br>
            <a:r>
              <a:rPr lang="ru-RU" sz="2000" dirty="0"/>
              <a:t>Без предварительной беседы предложить детям с помощью карандашей</a:t>
            </a:r>
            <a:br>
              <a:rPr lang="ru-RU" sz="2000" dirty="0"/>
            </a:br>
            <a:r>
              <a:rPr lang="ru-RU" sz="2000" dirty="0"/>
              <a:t>превратить две совершенно одинаковые фигуры, изображенные на листе, в </a:t>
            </a:r>
            <a:r>
              <a:rPr lang="ru-RU" sz="2000" dirty="0" smtClean="0"/>
              <a:t>злого и </a:t>
            </a:r>
            <a:r>
              <a:rPr lang="ru-RU" sz="2000" dirty="0"/>
              <a:t>доброго волшебника. Далее предложить придумать, что совершил </a:t>
            </a:r>
            <a:r>
              <a:rPr lang="ru-RU" sz="2000" dirty="0" smtClean="0"/>
              <a:t>плохого «злой</a:t>
            </a:r>
            <a:r>
              <a:rPr lang="ru-RU" sz="2000" dirty="0"/>
              <a:t>» волшебник и как его победил «добрый».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212976"/>
            <a:ext cx="2242592" cy="29131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72200" y="2852936"/>
            <a:ext cx="2314600" cy="32732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Home\Desktop\Camera\IMG_20190128_0042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6" t="11751" r="-9676" b="10552"/>
          <a:stretch/>
        </p:blipFill>
        <p:spPr bwMode="auto">
          <a:xfrm>
            <a:off x="5004048" y="2276872"/>
            <a:ext cx="3502457" cy="444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Camera\IMG_20190128_0042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8" b="10476"/>
          <a:stretch/>
        </p:blipFill>
        <p:spPr bwMode="auto">
          <a:xfrm>
            <a:off x="395536" y="2226376"/>
            <a:ext cx="3467984" cy="45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                    Упражнение </a:t>
            </a:r>
            <a:r>
              <a:rPr lang="ru-RU" sz="2000" dirty="0">
                <a:solidFill>
                  <a:srgbClr val="C00000"/>
                </a:solidFill>
              </a:rPr>
              <a:t>«Волшебная </a:t>
            </a:r>
            <a:r>
              <a:rPr lang="ru-RU" sz="2000" dirty="0" smtClean="0">
                <a:solidFill>
                  <a:srgbClr val="C00000"/>
                </a:solidFill>
              </a:rPr>
              <a:t>мозаика</a:t>
            </a:r>
            <a:r>
              <a:rPr lang="ru-RU" sz="2000" dirty="0">
                <a:solidFill>
                  <a:srgbClr val="C00000"/>
                </a:solidFill>
              </a:rPr>
              <a:t>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учить детей создавать в воображении предметы, основываясь на</a:t>
            </a:r>
            <a:br>
              <a:rPr lang="ru-RU" sz="2000" dirty="0"/>
            </a:br>
            <a:r>
              <a:rPr lang="ru-RU" sz="2000" dirty="0"/>
              <a:t>схематическом изображении деталей этих предметов.</a:t>
            </a:r>
            <a:br>
              <a:rPr lang="ru-RU" sz="2000" dirty="0"/>
            </a:br>
            <a:r>
              <a:rPr lang="ru-RU" sz="2000" dirty="0" smtClean="0"/>
              <a:t>Используем </a:t>
            </a:r>
            <a:r>
              <a:rPr lang="ru-RU" sz="2000" dirty="0"/>
              <a:t>наборы вырезанных из плотного картона геометрических</a:t>
            </a:r>
            <a:br>
              <a:rPr lang="ru-RU" sz="2000" dirty="0"/>
            </a:br>
            <a:r>
              <a:rPr lang="ru-RU" sz="2000" dirty="0"/>
              <a:t>фигур (одинаковые для каждого ребенка): несколько кругов, квадратов,</a:t>
            </a:r>
            <a:br>
              <a:rPr lang="ru-RU" sz="2000" dirty="0"/>
            </a:br>
            <a:r>
              <a:rPr lang="ru-RU" sz="2000" dirty="0"/>
              <a:t>треугольников, прямоугольников разных величин</a:t>
            </a:r>
            <a:r>
              <a:rPr lang="ru-RU" sz="2000" dirty="0" smtClean="0"/>
              <a:t>. Используем это упражнение в  разных лексических  темах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07704" y="5157192"/>
            <a:ext cx="2588096" cy="1296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085184"/>
            <a:ext cx="2300064" cy="10409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 b="10820"/>
          <a:stretch/>
        </p:blipFill>
        <p:spPr bwMode="auto">
          <a:xfrm>
            <a:off x="827584" y="2276872"/>
            <a:ext cx="6827866" cy="429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1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FF0000"/>
                </a:solidFill>
              </a:rPr>
              <a:t>    ВООБРАЖЕНИЕ</a:t>
            </a:r>
            <a:r>
              <a:rPr lang="ru-RU" sz="2000" dirty="0" smtClean="0"/>
              <a:t> — ЭТО ПСИХИЧЕСКИЙ ПРОЦЕСС, ЗАКЛЮЧАЮЩИЙСЯ В СОЗДАНИИ НОВЫХ ОБРАЗОВ (ПРЕДСТАВЛЕНИЙ) ПУТЕМ ПЕРЕРАБОТКИ МАТЕРИАЛА ВОСПРИЯТИЙ И ПРЕДСТАВЛЕНИЙ, ПОЛУЧЕННЫХ В ПРЕДШЕСТВУЮЩЕМ ОПЫТЕ (М. В. ГАМЕЗО И И. А. ДОМАШЕНКО).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3645025"/>
            <a:ext cx="4038600" cy="11521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34888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9" y="3212976"/>
            <a:ext cx="5065713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7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                                   Упражнение «Волшебная линейка»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/>
              <a:t>Цель: учить детей создавать в воображении предметы, основываясь на</a:t>
            </a:r>
            <a:br>
              <a:rPr lang="ru-RU" sz="2000" dirty="0" smtClean="0"/>
            </a:br>
            <a:r>
              <a:rPr lang="ru-RU" sz="2000" dirty="0" smtClean="0"/>
              <a:t>схематическом изображении деталей этих предметов.</a:t>
            </a:r>
            <a:br>
              <a:rPr lang="ru-RU" sz="2000" dirty="0" smtClean="0"/>
            </a:br>
            <a:r>
              <a:rPr lang="ru-RU" sz="2000" dirty="0" smtClean="0"/>
              <a:t>Используются линейка с геометрическими фигурами, с ее помощью нужно нарисовать рисунок.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725144"/>
            <a:ext cx="4038600" cy="14010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76873"/>
            <a:ext cx="4038600" cy="2088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Home\Desktop\Camera\IMG_20190127_130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8902"/>
          <a:stretch/>
        </p:blipFill>
        <p:spPr bwMode="auto">
          <a:xfrm>
            <a:off x="179512" y="2770198"/>
            <a:ext cx="5481059" cy="36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me\Desktop\Camera\IMG_20190127_130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r="8841"/>
          <a:stretch/>
        </p:blipFill>
        <p:spPr bwMode="auto">
          <a:xfrm>
            <a:off x="3891384" y="1340768"/>
            <a:ext cx="5220072" cy="35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                      </a:t>
            </a:r>
            <a:r>
              <a:rPr lang="ru-RU" sz="2000" dirty="0" smtClean="0">
                <a:solidFill>
                  <a:srgbClr val="C00000"/>
                </a:solidFill>
              </a:rPr>
              <a:t>Игра </a:t>
            </a:r>
            <a:r>
              <a:rPr lang="ru-RU" sz="2000" dirty="0">
                <a:solidFill>
                  <a:srgbClr val="C00000"/>
                </a:solidFill>
              </a:rPr>
              <a:t>«Сказочное животное (растение)»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творческого воображения.</a:t>
            </a:r>
            <a:br>
              <a:rPr lang="ru-RU" sz="2000" dirty="0"/>
            </a:br>
            <a:r>
              <a:rPr lang="ru-RU" sz="2000" dirty="0"/>
              <a:t>Предложить детям придумать и нарисовать фантастическое животное или</a:t>
            </a:r>
            <a:br>
              <a:rPr lang="ru-RU" sz="2000" dirty="0"/>
            </a:br>
            <a:r>
              <a:rPr lang="ru-RU" sz="2000" dirty="0"/>
              <a:t>растение, не похожее на настоящее. Нарисовав рисунок, каждый ребенок</a:t>
            </a:r>
            <a:br>
              <a:rPr lang="ru-RU" sz="2000" dirty="0"/>
            </a:br>
            <a:r>
              <a:rPr lang="ru-RU" sz="2000" dirty="0"/>
              <a:t>рассказывает о том, что он нарисовал, придумывает название нарисованному.</a:t>
            </a:r>
            <a:br>
              <a:rPr lang="ru-RU" sz="2000" dirty="0"/>
            </a:br>
            <a:r>
              <a:rPr lang="ru-RU" sz="2000" dirty="0"/>
              <a:t>Другие дети ищут в его рисунке черты настоящих животных (растений).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5085184"/>
            <a:ext cx="4038600" cy="10409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Home\Desktop\Camera\IMG_20190127_1318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482"/>
          <a:stretch/>
        </p:blipFill>
        <p:spPr bwMode="auto">
          <a:xfrm>
            <a:off x="4151085" y="3284984"/>
            <a:ext cx="4992915" cy="31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Camera\IMG_20190127_1318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5697"/>
          <a:stretch/>
        </p:blipFill>
        <p:spPr bwMode="auto">
          <a:xfrm>
            <a:off x="33107" y="1937792"/>
            <a:ext cx="4586516" cy="29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140968"/>
            <a:ext cx="135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Пандакот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92280" y="6093296"/>
            <a:ext cx="2032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«Летающая акула»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3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Camera\IMG_20190127_1319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r="11327"/>
          <a:stretch/>
        </p:blipFill>
        <p:spPr bwMode="auto">
          <a:xfrm>
            <a:off x="702589" y="3533872"/>
            <a:ext cx="3802744" cy="30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ome\Desktop\Camera\IMG_20190127_1319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6449"/>
          <a:stretch/>
        </p:blipFill>
        <p:spPr bwMode="auto">
          <a:xfrm>
            <a:off x="179511" y="166577"/>
            <a:ext cx="4848899" cy="31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ome\Desktop\Camera\IMG_20190127_132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 b="14920"/>
          <a:stretch/>
        </p:blipFill>
        <p:spPr bwMode="auto">
          <a:xfrm>
            <a:off x="5189091" y="721856"/>
            <a:ext cx="3857625" cy="52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5661248"/>
            <a:ext cx="17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«Кот-единорог»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40770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«Светящийся краб»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2924944"/>
            <a:ext cx="209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«Летающая кошка»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34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Упражнение:</a:t>
            </a:r>
            <a:r>
              <a:rPr lang="ru-RU" sz="2000" dirty="0" smtClean="0"/>
              <a:t> </a:t>
            </a:r>
            <a:r>
              <a:rPr lang="ru-RU" sz="2000" dirty="0"/>
              <a:t>«Посмотри внимательно, на что похожа каждая фигурка? Назови несколько вариантов, а потом можешь её дорисовать так, как ты себе это представляешь»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862228"/>
            <a:ext cx="3029975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2636912"/>
            <a:ext cx="2520280" cy="34892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Home\Desktop\Camera\IMG_20190128_0044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b="15327"/>
          <a:stretch/>
        </p:blipFill>
        <p:spPr bwMode="auto">
          <a:xfrm>
            <a:off x="4932040" y="1484784"/>
            <a:ext cx="3744416" cy="52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Упражнение:</a:t>
            </a:r>
            <a:r>
              <a:rPr lang="ru-RU" sz="2000" dirty="0" smtClean="0"/>
              <a:t> </a:t>
            </a:r>
            <a:r>
              <a:rPr lang="ru-RU" sz="2000" dirty="0"/>
              <a:t>«Дорисуй линии и фигуры так, чтобы получился волшебный лес со своими обитателями».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994272"/>
            <a:ext cx="3731075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68144" y="2060848"/>
            <a:ext cx="2818656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Home\Desktop\Camera\IMG_20190128_004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0" t="18015" r="3010" b="15040"/>
          <a:stretch/>
        </p:blipFill>
        <p:spPr bwMode="auto">
          <a:xfrm>
            <a:off x="5004048" y="2027560"/>
            <a:ext cx="3857625" cy="45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C00000"/>
                </a:solidFill>
              </a:rPr>
              <a:t>                                    Упражнение : «</a:t>
            </a:r>
            <a:r>
              <a:rPr lang="ru-RU" sz="2000" dirty="0">
                <a:solidFill>
                  <a:srgbClr val="C00000"/>
                </a:solidFill>
              </a:rPr>
              <a:t>Поделки»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творческого воображения.</a:t>
            </a:r>
            <a:br>
              <a:rPr lang="ru-RU" sz="2000" dirty="0"/>
            </a:br>
            <a:r>
              <a:rPr lang="ru-RU" sz="2000" dirty="0"/>
              <a:t>Сделайте поделки, используя один и тот же предмет в разных функциях</a:t>
            </a:r>
            <a:br>
              <a:rPr lang="ru-RU" sz="2000" dirty="0"/>
            </a:br>
            <a:r>
              <a:rPr lang="ru-RU" sz="2000" dirty="0"/>
              <a:t>(например, </a:t>
            </a:r>
            <a:r>
              <a:rPr lang="ru-RU" sz="2000" dirty="0" smtClean="0"/>
              <a:t>камушки как панцирь черепахи, крона деревьев, иголки ежа </a:t>
            </a:r>
            <a:r>
              <a:rPr lang="ru-RU" sz="2000" dirty="0"/>
              <a:t>и</a:t>
            </a:r>
            <a:br>
              <a:rPr lang="ru-RU" sz="2000" dirty="0"/>
            </a:br>
            <a:r>
              <a:rPr lang="ru-RU" sz="2000" dirty="0"/>
              <a:t>т. п.)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628800"/>
            <a:ext cx="4038600" cy="260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26876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13224" r="6809"/>
          <a:stretch/>
        </p:blipFill>
        <p:spPr bwMode="auto">
          <a:xfrm rot="5400000">
            <a:off x="3461655" y="3788229"/>
            <a:ext cx="2743201" cy="319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4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                   </a:t>
            </a:r>
            <a:r>
              <a:rPr lang="ru-RU" sz="2000" dirty="0" smtClean="0">
                <a:solidFill>
                  <a:srgbClr val="C00000"/>
                </a:solidFill>
              </a:rPr>
              <a:t>Сочинение </a:t>
            </a:r>
            <a:r>
              <a:rPr lang="ru-RU" sz="2000" dirty="0">
                <a:solidFill>
                  <a:srgbClr val="C00000"/>
                </a:solidFill>
              </a:rPr>
              <a:t>сказок и историй (круги </a:t>
            </a:r>
            <a:r>
              <a:rPr lang="ru-RU" sz="2000" dirty="0" err="1">
                <a:solidFill>
                  <a:srgbClr val="C00000"/>
                </a:solidFill>
              </a:rPr>
              <a:t>Луллия</a:t>
            </a:r>
            <a:r>
              <a:rPr lang="ru-RU" sz="2000" dirty="0">
                <a:solidFill>
                  <a:srgbClr val="C00000"/>
                </a:solidFill>
              </a:rPr>
              <a:t>)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/>
              <a:t>Цель: развитие творческого воображения и речи.</a:t>
            </a:r>
            <a:br>
              <a:rPr lang="ru-RU" sz="2000" dirty="0"/>
            </a:br>
            <a:r>
              <a:rPr lang="ru-RU" sz="2000" dirty="0"/>
              <a:t>Ребенку предложите придумать сказку или рассказ с каким-нибудь</a:t>
            </a:r>
            <a:br>
              <a:rPr lang="ru-RU" sz="2000" dirty="0"/>
            </a:br>
            <a:r>
              <a:rPr lang="ru-RU" sz="2000" dirty="0"/>
              <a:t>заданным героем – живым существом (например, обезьянкой, медведем,</a:t>
            </a:r>
            <a:br>
              <a:rPr lang="ru-RU" sz="2000" dirty="0"/>
            </a:br>
            <a:r>
              <a:rPr lang="ru-RU" sz="2000" dirty="0"/>
              <a:t>маленьким лисенком, вылезшем из норы) или предметом (например, машиной,</a:t>
            </a:r>
            <a:br>
              <a:rPr lang="ru-RU" sz="2000" dirty="0"/>
            </a:br>
            <a:r>
              <a:rPr lang="ru-RU" sz="2000" dirty="0"/>
              <a:t>лыжами или старым чемоданом).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420888"/>
            <a:ext cx="4038600" cy="303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046989"/>
            <a:ext cx="4038600" cy="363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7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843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Давайте помнить о том, что…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/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Многочисленные исследования психологов и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педагогов показывают, что творцом так же, как и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интеллектуалом становятся, а творческие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способности не создаются, а высвобождаются как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спонтанно, так и в специально организованном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окружении.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/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Давайте поможем нашим детям стать истинными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творцами!</a:t>
            </a:r>
          </a:p>
        </p:txBody>
      </p:sp>
    </p:spTree>
    <p:extLst>
      <p:ext uri="{BB962C8B-B14F-4D97-AF65-F5344CB8AC3E}">
        <p14:creationId xmlns:p14="http://schemas.microsoft.com/office/powerpoint/2010/main" val="2374551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427"/>
            <a:ext cx="1579563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6589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44824"/>
            <a:ext cx="8931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Список </a:t>
            </a:r>
            <a:r>
              <a:rPr lang="ru-RU" dirty="0"/>
              <a:t>использованной </a:t>
            </a:r>
            <a:r>
              <a:rPr lang="ru-RU" dirty="0" smtClean="0"/>
              <a:t>литературы:</a:t>
            </a:r>
            <a:endParaRPr lang="ru-RU" dirty="0"/>
          </a:p>
          <a:p>
            <a:r>
              <a:rPr lang="ru-RU" dirty="0" err="1"/>
              <a:t>Ванник</a:t>
            </a:r>
            <a:r>
              <a:rPr lang="ru-RU" dirty="0"/>
              <a:t> М.Э. Развиваем творческое воображение у детей </a:t>
            </a:r>
          </a:p>
          <a:p>
            <a:r>
              <a:rPr lang="ru-RU" dirty="0"/>
              <a:t>Выготский Л.С. Воображение и творчество в детском возрасте </a:t>
            </a:r>
          </a:p>
          <a:p>
            <a:r>
              <a:rPr lang="ru-RU" dirty="0" err="1"/>
              <a:t>Гаврина</a:t>
            </a:r>
            <a:r>
              <a:rPr lang="ru-RU" dirty="0"/>
              <a:t> С. Е. Большая книга развития творческих способностей для детей 3-6 лет. Развиваем восприятие, воображение, внимание, фантазию </a:t>
            </a:r>
          </a:p>
          <a:p>
            <a:r>
              <a:rPr lang="ru-RU" dirty="0" err="1"/>
              <a:t>Гмошинская</a:t>
            </a:r>
            <a:r>
              <a:rPr lang="ru-RU" dirty="0"/>
              <a:t> М.В. Работа красками – начало творческой деятельности</a:t>
            </a:r>
          </a:p>
          <a:p>
            <a:r>
              <a:rPr lang="ru-RU" dirty="0"/>
              <a:t>Дьяченко О.М. Развитие воображения дошкольника </a:t>
            </a:r>
          </a:p>
          <a:p>
            <a:r>
              <a:rPr lang="ru-RU" dirty="0"/>
              <a:t>Комарова Т.С. Детское художественное творчество: методическое пособие для воспитателей и педагогов: для работы с детьми 2-7 лет </a:t>
            </a:r>
          </a:p>
          <a:p>
            <a:r>
              <a:rPr lang="ru-RU" dirty="0"/>
              <a:t>Озерова О. Е. Развитие творческого мышления и воображения у детей. Игры и упражнения </a:t>
            </a:r>
          </a:p>
          <a:p>
            <a:r>
              <a:rPr lang="ru-RU" dirty="0"/>
              <a:t>Субботина Л. Ю. Развитие воображения у детей: популярное пособие для родителей и педагогов </a:t>
            </a:r>
          </a:p>
          <a:p>
            <a:r>
              <a:rPr lang="ru-RU" dirty="0" err="1"/>
              <a:t>Эльконин</a:t>
            </a:r>
            <a:r>
              <a:rPr lang="ru-RU" dirty="0"/>
              <a:t> Д.Б. Детская психологи. </a:t>
            </a:r>
          </a:p>
          <a:p>
            <a:r>
              <a:rPr lang="ru-RU" dirty="0"/>
              <a:t>Янге Е. Веселые игры для развития воображения </a:t>
            </a:r>
          </a:p>
          <a:p>
            <a:r>
              <a:rPr lang="ru-RU" dirty="0"/>
              <a:t>30 уроков развития творческих способностей и воображения. Развивающее пособие.</a:t>
            </a:r>
          </a:p>
        </p:txBody>
      </p:sp>
    </p:spTree>
    <p:extLst>
      <p:ext uri="{BB962C8B-B14F-4D97-AF65-F5344CB8AC3E}">
        <p14:creationId xmlns:p14="http://schemas.microsoft.com/office/powerpoint/2010/main" val="243567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9073008" cy="172819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+mn-lt"/>
              </a:rPr>
              <a:t>Благодарю за внимание!</a:t>
            </a:r>
            <a:endParaRPr lang="ru-RU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1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          </a:t>
            </a:r>
            <a:r>
              <a:rPr lang="ru-RU" sz="1800" dirty="0" smtClean="0">
                <a:solidFill>
                  <a:srgbClr val="FF0000"/>
                </a:solidFill>
              </a:rPr>
              <a:t>Этапы развития воображения у детей дошкольного возраста: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*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/>
              <a:t>До 3 </a:t>
            </a:r>
            <a:r>
              <a:rPr lang="ru-RU" sz="1800" dirty="0" err="1" smtClean="0"/>
              <a:t>х</a:t>
            </a:r>
            <a:r>
              <a:rPr lang="ru-RU" sz="1800" dirty="0" smtClean="0"/>
              <a:t> лет у детей воображение существует внутри других психических</a:t>
            </a:r>
            <a:br>
              <a:rPr lang="ru-RU" sz="1800" dirty="0" smtClean="0"/>
            </a:br>
            <a:r>
              <a:rPr lang="ru-RU" sz="1800" dirty="0" smtClean="0"/>
              <a:t>процессов, в них закладывается его фундамент. В три года происходит</a:t>
            </a:r>
            <a:br>
              <a:rPr lang="ru-RU" sz="1800" dirty="0" smtClean="0"/>
            </a:br>
            <a:r>
              <a:rPr lang="ru-RU" sz="1800" dirty="0" smtClean="0"/>
              <a:t>становление словесных форм воображения. Здесь воображение становится</a:t>
            </a:r>
            <a:br>
              <a:rPr lang="ru-RU" sz="1800" dirty="0" smtClean="0"/>
            </a:br>
            <a:r>
              <a:rPr lang="ru-RU" sz="1800" dirty="0" smtClean="0"/>
              <a:t>самостоятельным процессом.</a:t>
            </a:r>
            <a:br>
              <a:rPr lang="ru-RU" sz="1800" dirty="0" smtClean="0"/>
            </a:br>
            <a:r>
              <a:rPr lang="ru-RU" sz="1800" dirty="0" smtClean="0"/>
              <a:t>* В 4 – 5 лет ребенок начинает планировать, составлять в уме план</a:t>
            </a:r>
            <a:br>
              <a:rPr lang="ru-RU" sz="1800" dirty="0" smtClean="0"/>
            </a:br>
            <a:r>
              <a:rPr lang="ru-RU" sz="1800" dirty="0" smtClean="0"/>
              <a:t>предстоящих действий.</a:t>
            </a:r>
            <a:br>
              <a:rPr lang="ru-RU" sz="1800" dirty="0" smtClean="0"/>
            </a:br>
            <a:r>
              <a:rPr lang="ru-RU" sz="1800" dirty="0" smtClean="0"/>
              <a:t>* В 6 – 7 лет воображение носит активный характер. Воссоздаваемые образы</a:t>
            </a:r>
            <a:br>
              <a:rPr lang="ru-RU" sz="1800" dirty="0" smtClean="0"/>
            </a:br>
            <a:r>
              <a:rPr lang="ru-RU" sz="1800" dirty="0" smtClean="0"/>
              <a:t>выступают в различных ситуациях, характеризуясь содержательностью и</a:t>
            </a:r>
            <a:br>
              <a:rPr lang="ru-RU" sz="1800" dirty="0" smtClean="0"/>
            </a:br>
            <a:r>
              <a:rPr lang="ru-RU" sz="1800" dirty="0" smtClean="0"/>
              <a:t>специфичностью. Появляются элементы творчества.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302433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V="1">
            <a:off x="6876256" y="4293096"/>
            <a:ext cx="1080120" cy="165618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31" y="3284984"/>
            <a:ext cx="4143922" cy="277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18" y="4362833"/>
            <a:ext cx="3035660" cy="242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4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/>
              <a:t>Когда ребенок воображает, в его сознании возникают всевозможные</a:t>
            </a:r>
            <a:br>
              <a:rPr lang="ru-RU" sz="2000" dirty="0" smtClean="0"/>
            </a:br>
            <a:r>
              <a:rPr lang="ru-RU" sz="2000" dirty="0" smtClean="0"/>
              <a:t>образы. В зависимости от того, каков характер их происхождения, принято различать воображение </a:t>
            </a:r>
            <a:br>
              <a:rPr lang="ru-RU" sz="2000" dirty="0" smtClean="0"/>
            </a:br>
            <a:r>
              <a:rPr lang="ru-RU" sz="2000" i="1" dirty="0" smtClean="0">
                <a:solidFill>
                  <a:srgbClr val="FF0000"/>
                </a:solidFill>
              </a:rPr>
              <a:t>репродуктивное</a:t>
            </a:r>
            <a:r>
              <a:rPr lang="ru-RU" sz="2000" i="1" dirty="0" smtClean="0"/>
              <a:t> (или воссоздающее) и </a:t>
            </a:r>
            <a:br>
              <a:rPr lang="ru-RU" sz="2000" i="1" dirty="0" smtClean="0"/>
            </a:br>
            <a:r>
              <a:rPr lang="ru-RU" sz="2000" i="1" dirty="0" smtClean="0">
                <a:solidFill>
                  <a:srgbClr val="FF0000"/>
                </a:solidFill>
              </a:rPr>
              <a:t>продуктивное</a:t>
            </a:r>
            <a:r>
              <a:rPr lang="ru-RU" sz="2000" i="1" dirty="0" smtClean="0"/>
              <a:t> (или творческое).</a:t>
            </a:r>
            <a:br>
              <a:rPr lang="ru-RU" sz="2000" i="1" dirty="0" smtClean="0"/>
            </a:br>
            <a:endParaRPr lang="ru-RU" sz="2000" i="1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63691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2420889"/>
            <a:ext cx="3754760" cy="208823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5"/>
            <a:ext cx="4510635" cy="300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  Образы </a:t>
            </a:r>
            <a:r>
              <a:rPr lang="ru-RU" sz="2000" b="1" i="1" dirty="0" smtClean="0">
                <a:solidFill>
                  <a:srgbClr val="FF0000"/>
                </a:solidFill>
              </a:rPr>
              <a:t>воссоздающего</a:t>
            </a:r>
            <a:r>
              <a:rPr lang="ru-RU" sz="2000" dirty="0" smtClean="0"/>
              <a:t> воображения возникают на основе словесного или графического описания (при чтении книги воображение помогает малышу представить себе ситуацию, в которой находится герой, «увидеть» на основе словесного описания его внешность).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26654"/>
            <a:ext cx="4038600" cy="267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743" y="2117424"/>
            <a:ext cx="3491514" cy="349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5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Образы </a:t>
            </a:r>
            <a:r>
              <a:rPr lang="ru-RU" sz="2000" b="1" i="1" dirty="0" smtClean="0">
                <a:solidFill>
                  <a:srgbClr val="FF0000"/>
                </a:solidFill>
              </a:rPr>
              <a:t>творческого</a:t>
            </a:r>
            <a:r>
              <a:rPr lang="ru-RU" sz="2000" dirty="0" smtClean="0"/>
              <a:t> воображения всегда оригинальны. Они синтезируются ребенком самостоятельно, без опоры на какое-либо</a:t>
            </a:r>
            <a:br>
              <a:rPr lang="ru-RU" sz="2000" dirty="0" smtClean="0"/>
            </a:br>
            <a:r>
              <a:rPr lang="ru-RU" sz="2000" dirty="0" smtClean="0"/>
              <a:t>описание.</a:t>
            </a:r>
            <a:endParaRPr lang="ru-RU" sz="20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81151"/>
            <a:ext cx="4038600" cy="276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516324"/>
            <a:ext cx="4038600" cy="26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6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2000" dirty="0" smtClean="0">
                <a:solidFill>
                  <a:srgbClr val="FF0000"/>
                </a:solidFill>
              </a:rPr>
              <a:t>ТВОРЧЕСКОЕ ВООБРАЖЕНИЕ ЗАВИСИТ ОТ МНОГИХ ФАКТОРОВ: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* возраста,                                                                                                                                      * умственного развития , </a:t>
            </a:r>
            <a:br>
              <a:rPr lang="ru-RU" sz="2000" dirty="0" smtClean="0"/>
            </a:br>
            <a:r>
              <a:rPr lang="ru-RU" sz="2000" dirty="0" smtClean="0"/>
              <a:t>* особенностей развития (присутствия какого-либо нарушения психофизического</a:t>
            </a:r>
            <a:br>
              <a:rPr lang="ru-RU" sz="2000" dirty="0" smtClean="0"/>
            </a:br>
            <a:r>
              <a:rPr lang="ru-RU" sz="2000" dirty="0" smtClean="0"/>
              <a:t>развития), </a:t>
            </a:r>
            <a:br>
              <a:rPr lang="ru-RU" sz="2000" dirty="0" smtClean="0"/>
            </a:br>
            <a:r>
              <a:rPr lang="ru-RU" sz="2000" dirty="0" smtClean="0"/>
              <a:t>* индивидуальных особенностей личности (устойчивости, осознанности и</a:t>
            </a:r>
            <a:br>
              <a:rPr lang="ru-RU" sz="2000" dirty="0" smtClean="0"/>
            </a:br>
            <a:r>
              <a:rPr lang="ru-RU" sz="2000" dirty="0" smtClean="0"/>
              <a:t>направленности мотивов; оценочных структур образа «Я»;                                             степени самореализации и оценки собственной деятельности; черт характера и темперамента), </a:t>
            </a:r>
            <a:br>
              <a:rPr lang="ru-RU" sz="2000" dirty="0" smtClean="0"/>
            </a:br>
            <a:r>
              <a:rPr lang="ru-RU" sz="2000" dirty="0" smtClean="0"/>
              <a:t>* особенностей коммуникации;</a:t>
            </a:r>
            <a:br>
              <a:rPr lang="ru-RU" sz="2000" dirty="0" smtClean="0"/>
            </a:br>
            <a:r>
              <a:rPr lang="ru-RU" sz="2000" dirty="0" smtClean="0"/>
              <a:t>* от разработанности процесса обучения и воспитания.</a:t>
            </a:r>
            <a:endParaRPr lang="ru-RU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789040"/>
            <a:ext cx="4008071" cy="286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669432" cy="250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3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800" dirty="0" smtClean="0">
                <a:solidFill>
                  <a:srgbClr val="C00000"/>
                </a:solidFill>
              </a:rPr>
              <a:t>Способы развития фантазии и воображения: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156575" cy="446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1. Сформировать </a:t>
            </a:r>
            <a:r>
              <a:rPr lang="ru-RU" sz="2000" b="1" i="1" u="sng" dirty="0" smtClean="0"/>
              <a:t>мотивацию</a:t>
            </a:r>
            <a:r>
              <a:rPr lang="ru-RU" sz="2000" dirty="0" smtClean="0"/>
              <a:t>!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2. Убедить, что фантазировать не стыдно, а очень </a:t>
            </a:r>
            <a:r>
              <a:rPr lang="ru-RU" sz="2000" b="1" i="1" u="sng" dirty="0" smtClean="0"/>
              <a:t>престижно и полезно лично ребенку.</a:t>
            </a:r>
            <a:r>
              <a:rPr lang="ru-RU" sz="2000" dirty="0" smtClean="0"/>
              <a:t>  Нужна игра и яркие эмоции.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3. Фантазировать </a:t>
            </a:r>
            <a:r>
              <a:rPr lang="ru-RU" sz="2000" b="1" i="1" u="sng" dirty="0" smtClean="0"/>
              <a:t>должно быть интересно.</a:t>
            </a:r>
            <a:r>
              <a:rPr lang="ru-RU" sz="2000" dirty="0" smtClean="0"/>
              <a:t> Тогда, получая удовольствие, ребенок быстрее овладеет умением фантазировать, а потом умением воображать, а потом и рационально мыслить. У дошкольников интерес не к рассуждениям, а к событиям.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4. </a:t>
            </a:r>
            <a:r>
              <a:rPr lang="ru-RU" sz="2000" b="1" i="1" u="sng" dirty="0" smtClean="0"/>
              <a:t>Влюбить детей в себя</a:t>
            </a:r>
            <a:r>
              <a:rPr lang="ru-RU" sz="2000" dirty="0" smtClean="0"/>
              <a:t> . На этой "волне любви" они больше Вам доверяют и охотнее слушаются.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5. </a:t>
            </a:r>
            <a:r>
              <a:rPr lang="ru-RU" sz="2000" b="1" i="1" u="sng" dirty="0" smtClean="0"/>
              <a:t>Собственным примером!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800" dirty="0" smtClean="0">
                <a:solidFill>
                  <a:srgbClr val="C00000"/>
                </a:solidFill>
              </a:rPr>
              <a:t>Способы развития фантазии и воображения: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6.   Читать, обсуждать и анализировать хорошую литературу по фантастике:</a:t>
            </a:r>
            <a:br>
              <a:rPr lang="ru-RU" sz="2000" dirty="0" smtClean="0"/>
            </a:br>
            <a:r>
              <a:rPr lang="ru-RU" sz="2000" dirty="0" smtClean="0"/>
              <a:t>в нежном возрасте (2-6 лет) - сказки, фантастические рассказы;</a:t>
            </a:r>
            <a:br>
              <a:rPr lang="ru-RU" sz="2000" dirty="0" smtClean="0"/>
            </a:br>
            <a:r>
              <a:rPr lang="ru-RU" sz="2000" dirty="0" smtClean="0"/>
              <a:t>в отрочестве (7-14) - приключенческие фантастические романы  (</a:t>
            </a:r>
            <a:r>
              <a:rPr lang="ru-RU" sz="2000" dirty="0" err="1" smtClean="0"/>
              <a:t>Жюля</a:t>
            </a:r>
            <a:r>
              <a:rPr lang="ru-RU" sz="2000" dirty="0" smtClean="0"/>
              <a:t> Верна, Беляева, </a:t>
            </a:r>
            <a:r>
              <a:rPr lang="ru-RU" sz="2000" dirty="0" err="1" smtClean="0"/>
              <a:t>Конан</a:t>
            </a:r>
            <a:r>
              <a:rPr lang="ru-RU" sz="2000" dirty="0" smtClean="0"/>
              <a:t> </a:t>
            </a:r>
            <a:r>
              <a:rPr lang="ru-RU" sz="2000" dirty="0" err="1" smtClean="0"/>
              <a:t>Дойля</a:t>
            </a:r>
            <a:r>
              <a:rPr lang="ru-RU" sz="2000" dirty="0" smtClean="0"/>
              <a:t>, Уэллса);</a:t>
            </a:r>
            <a:br>
              <a:rPr lang="ru-RU" sz="2000" dirty="0" smtClean="0"/>
            </a:br>
            <a:r>
              <a:rPr lang="ru-RU" sz="2000" dirty="0" smtClean="0"/>
              <a:t>в юности и в зрелые годы - добротная научно-фантастическая литература (Ефремов, Стругацкие, Азимов, Роберт Шекли, Филипп Дик, </a:t>
            </a:r>
            <a:r>
              <a:rPr lang="ru-RU" sz="2000" dirty="0" err="1" smtClean="0"/>
              <a:t>Лем</a:t>
            </a:r>
            <a:r>
              <a:rPr lang="ru-RU" sz="2000" dirty="0" smtClean="0"/>
              <a:t>, Г. Альтов). Научите детей восхищаться хорошей фантазией.</a:t>
            </a:r>
            <a:br>
              <a:rPr lang="ru-RU" sz="2000" dirty="0" smtClean="0"/>
            </a:b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7. Стимулировать фантазию вопросами. </a:t>
            </a:r>
            <a:br>
              <a:rPr lang="ru-RU" sz="2000" dirty="0" smtClean="0"/>
            </a:b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8. Ставить детей в затруднительные ситуации. Пусть сами думают и находят выход. </a:t>
            </a:r>
            <a:br>
              <a:rPr lang="ru-RU" sz="2000" dirty="0" smtClean="0"/>
            </a:br>
            <a:endParaRPr lang="ru-RU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 smtClean="0"/>
              <a:t>9. "Подбрасывать" детям интересные сюжеты и просить их составлять по ним рассказы, сказки, истории.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598</Words>
  <Application>Microsoft Office PowerPoint</Application>
  <PresentationFormat>Экран (4:3)</PresentationFormat>
  <Paragraphs>70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«Развитие творческого воображения  у  детей  старшего дошкольного возраста»</vt:lpstr>
      <vt:lpstr>    ВООБРАЖЕНИЕ — ЭТО ПСИХИЧЕСКИЙ ПРОЦЕСС, ЗАКЛЮЧАЮЩИЙСЯ В СОЗДАНИИ НОВЫХ ОБРАЗОВ (ПРЕДСТАВЛЕНИЙ) ПУТЕМ ПЕРЕРАБОТКИ МАТЕРИАЛА ВОСПРИЯТИЙ И ПРЕДСТАВЛЕНИЙ, ПОЛУЧЕННЫХ В ПРЕДШЕСТВУЮЩЕМ ОПЫТЕ (М. В. ГАМЕЗО И И. А. ДОМАШЕНКО).</vt:lpstr>
      <vt:lpstr>          Этапы развития воображения у детей дошкольного возраста: * До 3 х лет у детей воображение существует внутри других психических процессов, в них закладывается его фундамент. В три года происходит становление словесных форм воображения. Здесь воображение становится самостоятельным процессом. * В 4 – 5 лет ребенок начинает планировать, составлять в уме план предстоящих действий. * В 6 – 7 лет воображение носит активный характер. Воссоздаваемые образы выступают в различных ситуациях, характеризуясь содержательностью и специфичностью. Появляются элементы творчества. </vt:lpstr>
      <vt:lpstr>Когда ребенок воображает, в его сознании возникают всевозможные образы. В зависимости от того, каков характер их происхождения, принято различать воображение  репродуктивное (или воссоздающее) и  продуктивное (или творческое). </vt:lpstr>
      <vt:lpstr>  Образы воссоздающего воображения возникают на основе словесного или графического описания (при чтении книги воображение помогает малышу представить себе ситуацию, в которой находится герой, «увидеть» на основе словесного описания его внешность).</vt:lpstr>
      <vt:lpstr>Образы творческого воображения всегда оригинальны. Они синтезируются ребенком самостоятельно, без опоры на какое-либо описание.</vt:lpstr>
      <vt:lpstr>ТВОРЧЕСКОЕ ВООБРАЖЕНИЕ ЗАВИСИТ ОТ МНОГИХ ФАКТОРОВ: * возраста,                                                                                                                                      * умственного развития ,  * особенностей развития (присутствия какого-либо нарушения психофизического развития),  * индивидуальных особенностей личности (устойчивости, осознанности и направленности мотивов; оценочных структур образа «Я»;                                             степени самореализации и оценки собственной деятельности; черт характера и темперамента),  * особенностей коммуникации; * от разработанности процесса обучения и воспитания.</vt:lpstr>
      <vt:lpstr>Способы развития фантазии и воображения:</vt:lpstr>
      <vt:lpstr>Способы развития фантазии и воображения:</vt:lpstr>
      <vt:lpstr>Развитие воображения дошкольников: * Систематически повышаем познавательные интересы детей * Развиваем воображение во всех видах деятельности: в играх, чтении сказок, стихотворений, продуктивных видах деятельности </vt:lpstr>
      <vt:lpstr>           Упражнение «Волшебные кляксы» Цель: развитие творческого воображения; учим  находить сходство изображения неясных очертаний с реальными образами и объектами.  </vt:lpstr>
      <vt:lpstr>Презентация PowerPoint</vt:lpstr>
      <vt:lpstr>Презентация PowerPoint</vt:lpstr>
      <vt:lpstr>Презентация PowerPoint</vt:lpstr>
      <vt:lpstr>                                Игра - упражнение «Три краски» Цель: развитие художественного восприятия и воображения. Предлагаем детям взять три краски, по их мнению, наиболее подходящие друг другу, и заполнить ими весь лист любым образом. На что похож рисунок?</vt:lpstr>
      <vt:lpstr>                    Упражнение «На что похожи наши ладошки» Цель: развитие воображения и внимания. Предложить детям обвести красками или карандашами собственную ладошку (или две) и придумать, пофантазировать «Что это может быть?» (дерево, птицы, бабочка и т.д.). Предложить создать рисунок на основе обведенных ладошек.</vt:lpstr>
      <vt:lpstr>                               Игра – «Неоконченный рисунок» Цель: развитие творческого воображения. Детям даются листы с изображением недорисованных предметов. Предлагается дорисовать предмет и рассказать о своем рисунке.</vt:lpstr>
      <vt:lpstr>                                Упражнение «Волшебники» Цель: развитие эмоциональности и творческого воображения. Без предварительной беседы предложить детям с помощью карандашей превратить две совершенно одинаковые фигуры, изображенные на листе, в злого и доброго волшебника. Далее предложить придумать, что совершил плохого «злой» волшебник и как его победил «добрый».</vt:lpstr>
      <vt:lpstr>                    Упражнение «Волшебная мозаика» Цель: учить детей создавать в воображении предметы, основываясь на схематическом изображении деталей этих предметов. Используем наборы вырезанных из плотного картона геометрических фигур (одинаковые для каждого ребенка): несколько кругов, квадратов, треугольников, прямоугольников разных величин. Используем это упражнение в  разных лексических  темах </vt:lpstr>
      <vt:lpstr>                                   Упражнение «Волшебная линейка» Цель: учить детей создавать в воображении предметы, основываясь на схематическом изображении деталей этих предметов. Используются линейка с геометрическими фигурами, с ее помощью нужно нарисовать рисунок. </vt:lpstr>
      <vt:lpstr>                      Игра «Сказочное животное (растение)» Цель: развитие творческого воображения. Предложить детям придумать и нарисовать фантастическое животное или растение, не похожее на настоящее. Нарисовав рисунок, каждый ребенок рассказывает о том, что он нарисовал, придумывает название нарисованному. Другие дети ищут в его рисунке черты настоящих животных (растений).</vt:lpstr>
      <vt:lpstr>Презентация PowerPoint</vt:lpstr>
      <vt:lpstr>Упражнение: «Посмотри внимательно, на что похожа каждая фигурка? Назови несколько вариантов, а потом можешь её дорисовать так, как ты себе это представляешь»</vt:lpstr>
      <vt:lpstr>Упражнение: «Дорисуй линии и фигуры так, чтобы получился волшебный лес со своими обитателями». </vt:lpstr>
      <vt:lpstr>                                    Упражнение : «Поделки» Цель: развитие творческого воображения. Сделайте поделки, используя один и тот же предмет в разных функциях (например, камушки как панцирь черепахи, крона деревьев, иголки ежа и т. п.) </vt:lpstr>
      <vt:lpstr>                   Сочинение сказок и историй (круги Луллия) Цель: развитие творческого воображения и речи. Ребенку предложите придумать сказку или рассказ с каким-нибудь заданным героем – живым существом (например, обезьянкой, медведем, маленьким лисенком, вылезшем из норы) или предметом (например, машиной, лыжами или старым чемоданом).</vt:lpstr>
      <vt:lpstr>Презентация PowerPoint</vt:lpstr>
      <vt:lpstr>Презентация PowerPoint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творческих способностей детей старшего дошкольного возраста</dc:title>
  <dc:creator>Home</dc:creator>
  <cp:lastModifiedBy>Home</cp:lastModifiedBy>
  <cp:revision>79</cp:revision>
  <dcterms:created xsi:type="dcterms:W3CDTF">2019-01-26T10:33:40Z</dcterms:created>
  <dcterms:modified xsi:type="dcterms:W3CDTF">2019-02-04T15:03:58Z</dcterms:modified>
</cp:coreProperties>
</file>