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73" r:id="rId4"/>
    <p:sldId id="274" r:id="rId5"/>
    <p:sldId id="261" r:id="rId6"/>
    <p:sldId id="27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5" r:id="rId16"/>
    <p:sldId id="281" r:id="rId17"/>
    <p:sldId id="282" r:id="rId18"/>
    <p:sldId id="283" r:id="rId19"/>
    <p:sldId id="284" r:id="rId20"/>
    <p:sldId id="285" r:id="rId21"/>
    <p:sldId id="276" r:id="rId22"/>
    <p:sldId id="280" r:id="rId23"/>
    <p:sldId id="277" r:id="rId24"/>
    <p:sldId id="278" r:id="rId25"/>
    <p:sldId id="279" r:id="rId26"/>
    <p:sldId id="287" r:id="rId27"/>
    <p:sldId id="286" r:id="rId28"/>
    <p:sldId id="28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5852-3D5E-4940-AA76-CE78DF337499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572-399C-4FBC-869D-907A7E746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0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5852-3D5E-4940-AA76-CE78DF337499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572-399C-4FBC-869D-907A7E746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559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5852-3D5E-4940-AA76-CE78DF337499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572-399C-4FBC-869D-907A7E746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85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5852-3D5E-4940-AA76-CE78DF337499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572-399C-4FBC-869D-907A7E746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70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5852-3D5E-4940-AA76-CE78DF337499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572-399C-4FBC-869D-907A7E746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22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5852-3D5E-4940-AA76-CE78DF337499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572-399C-4FBC-869D-907A7E746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317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5852-3D5E-4940-AA76-CE78DF337499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572-399C-4FBC-869D-907A7E746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16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5852-3D5E-4940-AA76-CE78DF337499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572-399C-4FBC-869D-907A7E746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77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5852-3D5E-4940-AA76-CE78DF337499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572-399C-4FBC-869D-907A7E746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51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5852-3D5E-4940-AA76-CE78DF337499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572-399C-4FBC-869D-907A7E746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80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5852-3D5E-4940-AA76-CE78DF337499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C572-399C-4FBC-869D-907A7E746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7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F5852-3D5E-4940-AA76-CE78DF337499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CC572-399C-4FBC-869D-907A7E746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42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1800199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 средней группе №5</a:t>
            </a:r>
            <a:b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гости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нам пришла»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800800" cy="1201688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 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Андреева О.А.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77381"/>
            <a:ext cx="1798637" cy="24574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2136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r>
              <a:rPr lang="ru-RU" b="0" i="0" dirty="0" smtClean="0">
                <a:solidFill>
                  <a:srgbClr val="383838"/>
                </a:solidFill>
                <a:effectLst/>
              </a:rPr>
              <a:t>сюжетно-ролевые игры: «Овощной магазин», «Повар», «Сбор урожая» 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</a:rPr>
              <a:t>дидактические игры: «Детки с ветки», «Грибная полянка», «Времена года», «Узнай по описанию», «Чудесный мешочек", «Что растёт на грядке?», беседы «Золотая осень», «Овощи», «Фрукты», «Цветы осенью», «Ягоды», «Грибы», Осенний лес», «Животный и растительный мир осеннего леса»; 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</a:rPr>
              <a:t>сбор природного материала на прогулке. 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</a:rPr>
              <a:t>посильное оказание помощи в уборке листьев с площадки. 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</a:rPr>
              <a:t>творческое рассказывание детей по темам «Мы гуляли на участке», «Что я видел в парке?» 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</a:rPr>
              <a:t>рассматривание иллюстраций об осени, 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</a:rPr>
              <a:t>составление описательных рассказов об овощах и фруктах.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58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77500" lnSpcReduction="20000"/>
          </a:bodyPr>
          <a:lstStyle/>
          <a:p>
            <a:r>
              <a:rPr lang="ru-RU" b="0" i="0" dirty="0" smtClean="0">
                <a:solidFill>
                  <a:srgbClr val="383838"/>
                </a:solidFill>
                <a:effectLst/>
              </a:rPr>
              <a:t>рисование: «Золотая осень», «В саду созрели яблоки», «Ветка рябины», «Идет дождь»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</a:rPr>
              <a:t>лепка: «Фрукты», «Грибы», «Овощи», «Осенний лист». 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</a:rPr>
              <a:t>аппликация: «Осенний листочек», «Огурцы и помидоры лежат на тарелочке»,.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</a:rPr>
              <a:t>самостоятельная художественная деятельность детей - разукрашивание раскрасок по темам. 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</a:rPr>
              <a:t>оформление выставки семейных поделок: «Разноцветная осень».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</a:rPr>
              <a:t>праздник осени «Капустные посиделки». 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</a:rPr>
              <a:t>поощрение участников выставки «Разноцветная осень». 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</a:rPr>
              <a:t>подведение итогов проекта.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76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 smtClean="0">
                <a:solidFill>
                  <a:srgbClr val="383838"/>
                </a:solidFill>
                <a:effectLst/>
                <a:latin typeface="+mn-lt"/>
              </a:rPr>
              <a:t>Чтение художественной литературы по теме проекта: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0" i="0" dirty="0" smtClean="0">
                <a:solidFill>
                  <a:srgbClr val="383838"/>
                </a:solidFill>
                <a:effectLst/>
              </a:rPr>
              <a:t>Маршак С.Я. «Сентябрь», «Октябрь», «Ноябрь» 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</a:rPr>
              <a:t>Бунин И.А. «Листопад» 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</a:rPr>
              <a:t>Носов Н. «Огурцы» 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</a:rPr>
              <a:t>Плещеев «Осенью» </a:t>
            </a:r>
          </a:p>
          <a:p>
            <a:r>
              <a:rPr lang="ru-RU" b="0" i="0" dirty="0" err="1" smtClean="0">
                <a:solidFill>
                  <a:srgbClr val="383838"/>
                </a:solidFill>
                <a:effectLst/>
              </a:rPr>
              <a:t>Сутеев</a:t>
            </a:r>
            <a:r>
              <a:rPr lang="ru-RU" b="0" i="0" dirty="0" smtClean="0">
                <a:solidFill>
                  <a:srgbClr val="383838"/>
                </a:solidFill>
                <a:effectLst/>
              </a:rPr>
              <a:t> В. «Под грибом» 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</a:rPr>
              <a:t>Георгиев С. «Бабушкин садик» 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</a:rPr>
              <a:t>Катаев В. «По грибы» </a:t>
            </a:r>
          </a:p>
          <a:p>
            <a:r>
              <a:rPr lang="ru-RU" b="0" i="0" dirty="0" err="1" smtClean="0">
                <a:solidFill>
                  <a:srgbClr val="383838"/>
                </a:solidFill>
                <a:effectLst/>
              </a:rPr>
              <a:t>Тайц</a:t>
            </a:r>
            <a:r>
              <a:rPr lang="ru-RU" b="0" i="0" dirty="0" smtClean="0">
                <a:solidFill>
                  <a:srgbClr val="383838"/>
                </a:solidFill>
                <a:effectLst/>
              </a:rPr>
              <a:t> Я. «По грибы» 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</a:rPr>
              <a:t>Трутнева Е. «Улетает лето» 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</a:rPr>
              <a:t>Бианки В. «Сентябрь» 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</a:rPr>
              <a:t>Федоровская З. «Осень» </a:t>
            </a:r>
          </a:p>
          <a:p>
            <a:r>
              <a:rPr lang="ru-RU" b="0" i="0" dirty="0" err="1" smtClean="0">
                <a:solidFill>
                  <a:srgbClr val="383838"/>
                </a:solidFill>
                <a:effectLst/>
              </a:rPr>
              <a:t>Бундур</a:t>
            </a:r>
            <a:r>
              <a:rPr lang="ru-RU" b="0" i="0" dirty="0" smtClean="0">
                <a:solidFill>
                  <a:srgbClr val="383838"/>
                </a:solidFill>
                <a:effectLst/>
              </a:rPr>
              <a:t> О. «В огороде».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47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0" i="0" dirty="0" smtClean="0">
                <a:solidFill>
                  <a:srgbClr val="383838"/>
                </a:solidFill>
                <a:effectLst/>
                <a:latin typeface="+mn-lt"/>
              </a:rPr>
              <a:t>Предполагаемые результаты:</a:t>
            </a:r>
            <a:endParaRPr lang="ru-RU" sz="4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0" i="0" dirty="0" smtClean="0">
                <a:solidFill>
                  <a:srgbClr val="383838"/>
                </a:solidFill>
                <a:effectLst/>
              </a:rPr>
              <a:t>дети</a:t>
            </a:r>
          </a:p>
          <a:p>
            <a:r>
              <a:rPr lang="ru-RU" sz="2400" b="0" i="0" dirty="0" smtClean="0">
                <a:solidFill>
                  <a:srgbClr val="383838"/>
                </a:solidFill>
                <a:effectLst/>
              </a:rPr>
              <a:t>углублять </a:t>
            </a:r>
            <a:r>
              <a:rPr lang="ru-RU" sz="2400" b="0" i="0" dirty="0" smtClean="0">
                <a:solidFill>
                  <a:srgbClr val="383838"/>
                </a:solidFill>
                <a:effectLst/>
              </a:rPr>
              <a:t>и расширят знания об осени, ее признаках и дарах; </a:t>
            </a:r>
          </a:p>
          <a:p>
            <a:r>
              <a:rPr lang="ru-RU" sz="2400" b="0" i="0" dirty="0" smtClean="0">
                <a:solidFill>
                  <a:srgbClr val="383838"/>
                </a:solidFill>
                <a:effectLst/>
              </a:rPr>
              <a:t>пополнят словарный запас; </a:t>
            </a:r>
          </a:p>
          <a:p>
            <a:r>
              <a:rPr lang="ru-RU" sz="2400" b="0" i="0" dirty="0" smtClean="0">
                <a:solidFill>
                  <a:srgbClr val="383838"/>
                </a:solidFill>
                <a:effectLst/>
              </a:rPr>
              <a:t>развивать навыки общения и речь, пространственную ориентацию; </a:t>
            </a:r>
          </a:p>
          <a:p>
            <a:r>
              <a:rPr lang="ru-RU" sz="2400" b="0" i="0" dirty="0" smtClean="0">
                <a:solidFill>
                  <a:srgbClr val="383838"/>
                </a:solidFill>
                <a:effectLst/>
              </a:rPr>
              <a:t>стимулирует познавательные интересы и расширяет кругозор; </a:t>
            </a:r>
          </a:p>
          <a:p>
            <a:r>
              <a:rPr lang="ru-RU" sz="2400" b="0" i="0" dirty="0" smtClean="0">
                <a:solidFill>
                  <a:srgbClr val="383838"/>
                </a:solidFill>
                <a:effectLst/>
              </a:rPr>
              <a:t>разнообразит способы сотрудничества;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75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Чтение литературы</a:t>
            </a:r>
            <a:endParaRPr lang="ru-RU" dirty="0"/>
          </a:p>
        </p:txBody>
      </p:sp>
      <p:pic>
        <p:nvPicPr>
          <p:cNvPr id="3" name="Рисунок 2" descr="C:\Users\Home\AppData\Local\Microsoft\Windows\Temporary Internet Files\Content.Word\IMG_20211114_1638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7758" y="1239682"/>
            <a:ext cx="3960440" cy="309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cdn.imgbb.ru/user/249/2491177/201709/adc544a50d23d28e1da9d106dd3306c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32806"/>
            <a:ext cx="2160240" cy="284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marketpic/1371803/market_9pzilmQaWsjVwAsIZEBo0w/or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91760"/>
            <a:ext cx="1944216" cy="281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inemshop.ru/images/10192404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75499"/>
            <a:ext cx="1824644" cy="256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.pinimg.com/originals/49/1c/4f/491c4fba7d3bf131fdec93057027948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32060"/>
            <a:ext cx="2160000" cy="272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4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Настольные игры</a:t>
            </a:r>
            <a:endParaRPr lang="ru-RU" dirty="0"/>
          </a:p>
        </p:txBody>
      </p:sp>
      <p:pic>
        <p:nvPicPr>
          <p:cNvPr id="3" name="Рисунок 2" descr="C:\Users\Home\AppData\Local\Microsoft\Windows\Temporary Internet Files\Content.Word\IMG_20211114_1637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57689"/>
            <a:ext cx="3599815" cy="4798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Home\AppData\Local\Microsoft\Windows\Temporary Internet Files\Content.Word\IMG_20211114_1636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66797"/>
            <a:ext cx="3599815" cy="4798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56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Home\AppData\Local\Microsoft\Windows\Temporary Internet Files\Content.Word\IMG_20211114_1608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36106"/>
            <a:ext cx="4139952" cy="3240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Home\AppData\Local\Microsoft\Windows\Temporary Internet Files\Content.Word\IMG_20211114_1608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32600" y="2156232"/>
            <a:ext cx="4798695" cy="3599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481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ome\AppData\Local\Microsoft\Windows\Temporary Internet Files\Content.Word\IMG_20211114_16071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5" r="12811"/>
          <a:stretch/>
        </p:blipFill>
        <p:spPr bwMode="auto">
          <a:xfrm rot="10800000">
            <a:off x="755576" y="620688"/>
            <a:ext cx="3642853" cy="359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Home\AppData\Local\Microsoft\Windows\Temporary Internet Files\Content.Word\IMG_20211114_16074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2"/>
          <a:stretch/>
        </p:blipFill>
        <p:spPr bwMode="auto">
          <a:xfrm rot="10800000">
            <a:off x="4542502" y="2912660"/>
            <a:ext cx="3964096" cy="3599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47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ome\AppData\Local\Microsoft\Windows\Temporary Internet Files\Content.Word\IMG_20211114_1611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599815" cy="4798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Home\AppData\Local\Microsoft\Windows\Temporary Internet Files\Content.Word\IMG_20211114_1614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88978" y="823792"/>
            <a:ext cx="3790583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Home\AppData\Local\Microsoft\Windows\Temporary Internet Files\Content.Word\IMG_20211114_16135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57074" y="3354841"/>
            <a:ext cx="3909973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9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ome\AppData\Local\Microsoft\Windows\Temporary Internet Files\Content.Word\IMG_20211114_1606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3528" y="151310"/>
            <a:ext cx="4473206" cy="3277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Home\AppData\Local\Microsoft\Windows\Temporary Internet Files\Content.Word\IMG_20211114_1623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87" y="764704"/>
            <a:ext cx="3599815" cy="4798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Home\AppData\Local\Microsoft\Windows\Temporary Internet Files\Content.Word\IMG_20211114_1623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93532"/>
            <a:ext cx="4473206" cy="3239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5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Autofit/>
          </a:bodyPr>
          <a:lstStyle/>
          <a:p>
            <a:pPr algn="l"/>
            <a:r>
              <a:rPr lang="ru-RU" sz="3200" u="sng" dirty="0" smtClean="0">
                <a:latin typeface="+mn-lt"/>
              </a:rPr>
              <a:t>Тема:</a:t>
            </a:r>
            <a:r>
              <a:rPr lang="ru-RU" sz="3200" dirty="0" smtClean="0">
                <a:latin typeface="+mn-lt"/>
              </a:rPr>
              <a:t> «В гости осень к нам пришла»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u="sng" dirty="0" smtClean="0">
                <a:latin typeface="+mn-lt"/>
              </a:rPr>
              <a:t>Тип проекта: </a:t>
            </a:r>
            <a:r>
              <a:rPr lang="ru-RU" sz="3200" dirty="0" smtClean="0">
                <a:latin typeface="+mn-lt"/>
              </a:rPr>
              <a:t> групповой, краткосрочный, познавательно-исследовательский, творческий, игровой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u="sng" dirty="0" smtClean="0">
                <a:latin typeface="+mn-lt"/>
              </a:rPr>
              <a:t>Участники проекта</a:t>
            </a:r>
            <a:r>
              <a:rPr lang="ru-RU" sz="3200" dirty="0" smtClean="0">
                <a:latin typeface="+mn-lt"/>
              </a:rPr>
              <a:t>: дети, воспитатели, музыкальный руководитель, родители.</a:t>
            </a:r>
            <a:br>
              <a:rPr lang="ru-RU" sz="3200" dirty="0" smtClean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774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ome\AppData\Local\Microsoft\Windows\Temporary Internet Files\Content.Word\IMG_20211114_16432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3"/>
          <a:stretch/>
        </p:blipFill>
        <p:spPr bwMode="auto">
          <a:xfrm>
            <a:off x="395536" y="260648"/>
            <a:ext cx="4798695" cy="3193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Home\AppData\Local\Microsoft\Windows\Temporary Internet Files\Content.Word\IMG_20211114_1644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68960"/>
            <a:ext cx="4798695" cy="3599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214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Поделки детей</a:t>
            </a:r>
            <a:endParaRPr lang="ru-RU" dirty="0"/>
          </a:p>
        </p:txBody>
      </p:sp>
      <p:pic>
        <p:nvPicPr>
          <p:cNvPr id="4" name="Рисунок 3" descr="C:\Users\Home\AppData\Local\Microsoft\Windows\Temporary Internet Files\Content.Word\IMG_20211114_1625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103870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Home\AppData\Local\Microsoft\Windows\Temporary Internet Files\Content.Word\IMG_20211114_1604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79" y="2958367"/>
            <a:ext cx="4357790" cy="3167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192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ome\AppData\Local\Microsoft\Windows\Temporary Internet Files\Content.Word\IMG_20211114_16163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03904" y="1719945"/>
            <a:ext cx="4798695" cy="359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Home\AppData\Local\Microsoft\Windows\Temporary Internet Files\Content.Word\IMG_20211114_16165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50"/>
          <a:stretch/>
        </p:blipFill>
        <p:spPr bwMode="auto">
          <a:xfrm rot="16200000">
            <a:off x="4236505" y="133173"/>
            <a:ext cx="3673392" cy="359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Home\AppData\Local\Microsoft\Windows\Temporary Internet Files\Content.Word\20210924_1033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31260"/>
            <a:ext cx="3599815" cy="2699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455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ome\AppData\Local\Microsoft\Windows\Temporary Internet Files\Content.Word\IMG_20211114_1641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10" y="260648"/>
            <a:ext cx="4798695" cy="359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Home\AppData\Local\Microsoft\Windows\Temporary Internet Files\Content.Word\IMG_20211114_1617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305" y="2276872"/>
            <a:ext cx="4798695" cy="359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Home\AppData\Local\Microsoft\Windows\Temporary Internet Files\Content.Word\20210924_1033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884"/>
            <a:ext cx="3599815" cy="2699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521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ome\AppData\Local\Microsoft\Windows\Temporary Internet Files\Content.Word\IMG_20211114_16224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3599815" cy="4798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Home\AppData\Local\Microsoft\Windows\Temporary Internet Files\Content.Word\IMG_20211114_1617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60592" y="2300248"/>
            <a:ext cx="4798695" cy="3599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52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ome\AppData\Local\Microsoft\Windows\Temporary Internet Files\Content.Word\IMG_20211114_1622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798695" cy="359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Home\AppData\Local\Microsoft\Windows\Temporary Internet Files\Content.Word\IMG_20211114_1622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68960"/>
            <a:ext cx="4798695" cy="3599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42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Музыкальное осеннее развлечение</a:t>
            </a:r>
            <a:endParaRPr lang="ru-RU" dirty="0"/>
          </a:p>
        </p:txBody>
      </p:sp>
      <p:pic>
        <p:nvPicPr>
          <p:cNvPr id="5" name="Рисунок 4" descr="C:\Users\Home\Downloads\IMG-20211114-WA00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0723"/>
            <a:ext cx="4319905" cy="324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Home\Downloads\IMG-20211114-WA00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9000"/>
            <a:ext cx="4319905" cy="3240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Работы родителей и детей</a:t>
            </a:r>
            <a:endParaRPr lang="ru-RU" sz="4000" dirty="0"/>
          </a:p>
        </p:txBody>
      </p:sp>
      <p:pic>
        <p:nvPicPr>
          <p:cNvPr id="3" name="Рисунок 2" descr="C:\Users\Home\AppData\Local\Microsoft\Windows\Temporary Internet Files\Content.Word\IMG_20211114_16284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7" b="3170"/>
          <a:stretch/>
        </p:blipFill>
        <p:spPr bwMode="auto">
          <a:xfrm rot="16200000">
            <a:off x="5259170" y="3029861"/>
            <a:ext cx="3536954" cy="3759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Home\AppData\Local\Microsoft\Windows\Temporary Internet Files\Content.Word\20210929_14294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48"/>
          <a:stretch/>
        </p:blipFill>
        <p:spPr bwMode="auto">
          <a:xfrm rot="5400000">
            <a:off x="472773" y="4162870"/>
            <a:ext cx="2725845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Home\AppData\Local\Microsoft\Windows\Temporary Internet Files\Content.Word\20210929_14300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32" y="889702"/>
            <a:ext cx="3217926" cy="2611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Home\AppData\Local\Microsoft\Windows\Temporary Internet Files\Content.Word\20210929_14295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95864" y="1330974"/>
            <a:ext cx="3289045" cy="252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24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98074"/>
            <a:ext cx="8229600" cy="156722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pic>
        <p:nvPicPr>
          <p:cNvPr id="4" name="Рисунок 3" descr="C:\Users\Home\AppData\Local\Microsoft\Windows\Temporary Internet Files\Content.Word\20210924_1132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96" y="548680"/>
            <a:ext cx="5399405" cy="4049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919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ome\AppData\Local\Microsoft\Windows\Temporary Internet Files\Content.Word\IMG_20211114_1600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552728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70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ome\AppData\Local\Microsoft\Windows\Temporary Internet Files\Content.Word\IMG_20211114_16005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6048672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97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648071"/>
          </a:xfrm>
        </p:spPr>
        <p:txBody>
          <a:bodyPr>
            <a:normAutofit/>
          </a:bodyPr>
          <a:lstStyle/>
          <a:p>
            <a:r>
              <a:rPr lang="ru-RU" sz="3600" u="sng" dirty="0" smtClean="0"/>
              <a:t>Актуальность проекта:</a:t>
            </a:r>
            <a:endParaRPr lang="ru-RU" sz="3600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700808"/>
            <a:ext cx="6912768" cy="393799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0" i="0" dirty="0" smtClean="0">
                <a:solidFill>
                  <a:srgbClr val="383838"/>
                </a:solidFill>
                <a:effectLst/>
              </a:rPr>
              <a:t>  Огромную роль в экологическом образовании дошкольников играет практическая, исследовательская деятельность в природных условиях, что в свою очередь способствует развитию любознательности. </a:t>
            </a:r>
          </a:p>
          <a:p>
            <a:pPr algn="l"/>
            <a:r>
              <a:rPr lang="ru-RU" b="0" i="0" dirty="0" smtClean="0">
                <a:solidFill>
                  <a:srgbClr val="383838"/>
                </a:solidFill>
                <a:effectLst/>
              </a:rPr>
              <a:t>  Любознательность - это активный интерес к окружающему миру, к явлениям, к людям, и задача педагогов развивать этот активный интерес.</a:t>
            </a:r>
          </a:p>
          <a:p>
            <a:pPr algn="l"/>
            <a:r>
              <a:rPr lang="ru-RU" b="0" i="0" dirty="0" smtClean="0">
                <a:solidFill>
                  <a:srgbClr val="383838"/>
                </a:solidFill>
                <a:effectLst/>
              </a:rPr>
              <a:t>                            </a:t>
            </a:r>
          </a:p>
          <a:p>
            <a:pPr algn="l"/>
            <a:r>
              <a:rPr lang="ru-RU" b="0" i="0" dirty="0" smtClean="0">
                <a:solidFill>
                  <a:srgbClr val="383838"/>
                </a:solidFill>
                <a:effectLst/>
              </a:rPr>
              <a:t> Экологическое образование будет более эффективным, если изучать природу не только по картинкам и фотографиям, но и через эмоциональное восприятие деревьев, трав, через прямой контакт ребенка с природой.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34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u="sng" dirty="0" smtClean="0"/>
              <a:t>Цели проекта</a:t>
            </a:r>
            <a:r>
              <a:rPr lang="ru-RU" sz="4000" dirty="0" smtClean="0"/>
              <a:t>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Дать детям элементарные представления об изменениях в природе осенью, о подготовке растений и животных к этому времени года.</a:t>
            </a:r>
          </a:p>
          <a:p>
            <a:r>
              <a:rPr lang="ru-RU" dirty="0" smtClean="0"/>
              <a:t>Развивать у детей интерес к наблюдениям  за явлениями природы.</a:t>
            </a:r>
          </a:p>
          <a:p>
            <a:r>
              <a:rPr lang="ru-RU" dirty="0" smtClean="0"/>
              <a:t>Прививать умение сравнивать, устанавливать простейшие причинно-следственные связи.</a:t>
            </a:r>
          </a:p>
          <a:p>
            <a:r>
              <a:rPr lang="ru-RU" dirty="0" smtClean="0"/>
              <a:t>Воспитывать у детей бережное отношение к природе.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2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u="sng" dirty="0" smtClean="0"/>
              <a:t>Задачи проекта:</a:t>
            </a:r>
            <a:endParaRPr lang="ru-RU" sz="40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0" i="0" dirty="0" smtClean="0">
                <a:solidFill>
                  <a:srgbClr val="383838"/>
                </a:solidFill>
                <a:effectLst/>
              </a:rPr>
              <a:t>Углубить представления об изменениях в природе осенью; 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</a:rPr>
              <a:t>Развивать умения наблюдать за живыми объектами и явлениями неживой природы;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</a:rPr>
              <a:t>Пополнить и обогатить знания детей по лексическим темам: «Осень», «Овощи», «Фрукты»; 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</a:rPr>
              <a:t>Активизировать речь детей;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</a:rPr>
              <a:t>Воспитывать нравственные и духовные качества ребёнка во время его общения с природой;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</a:rPr>
              <a:t>Воспитывать любовь к окружающему миру. сформировать активность и заинтересованность родителей в педагогическом процессе</a:t>
            </a:r>
            <a:r>
              <a:rPr lang="ru-RU" b="0" i="0" dirty="0" smtClean="0">
                <a:solidFill>
                  <a:srgbClr val="383838"/>
                </a:solidFill>
                <a:effectLst/>
                <a:latin typeface="Open Sans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52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Этапы работы над проектом: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0" i="0" u="sng" dirty="0" smtClean="0">
                <a:solidFill>
                  <a:srgbClr val="383838"/>
                </a:solidFill>
                <a:effectLst/>
              </a:rPr>
              <a:t>Организационно-подготовительный этап: </a:t>
            </a:r>
          </a:p>
          <a:p>
            <a:r>
              <a:rPr lang="ru-RU" sz="2400" b="0" i="0" dirty="0" smtClean="0">
                <a:solidFill>
                  <a:srgbClr val="383838"/>
                </a:solidFill>
                <a:effectLst/>
              </a:rPr>
              <a:t>Подбор материала и оборудования для занятий, бесед, с\р игр с детьми. </a:t>
            </a:r>
          </a:p>
          <a:p>
            <a:r>
              <a:rPr lang="ru-RU" sz="2400" b="0" i="0" u="sng" dirty="0" smtClean="0">
                <a:solidFill>
                  <a:srgbClr val="383838"/>
                </a:solidFill>
                <a:effectLst/>
              </a:rPr>
              <a:t>Работа с родителями: </a:t>
            </a:r>
          </a:p>
          <a:p>
            <a:r>
              <a:rPr lang="ru-RU" sz="2400" b="0" i="0" dirty="0" smtClean="0">
                <a:solidFill>
                  <a:srgbClr val="383838"/>
                </a:solidFill>
                <a:effectLst/>
              </a:rPr>
              <a:t>Оформление папок – передвижек для родителей по теме проекта, подборка фотографий, литературы. </a:t>
            </a:r>
          </a:p>
          <a:p>
            <a:r>
              <a:rPr lang="ru-RU" sz="2400" b="0" i="0" dirty="0" smtClean="0">
                <a:solidFill>
                  <a:srgbClr val="383838"/>
                </a:solidFill>
                <a:effectLst/>
              </a:rPr>
              <a:t>Совместное с детьми изготовление поделок из природного материала для выставки.</a:t>
            </a:r>
          </a:p>
          <a:p>
            <a:r>
              <a:rPr lang="ru-RU" sz="2400" b="0" i="0" dirty="0" smtClean="0">
                <a:solidFill>
                  <a:srgbClr val="383838"/>
                </a:solidFill>
                <a:effectLst/>
              </a:rPr>
              <a:t>Участие в конкурсе осенних поделок 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2536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Формы реализации проекта: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smtClean="0">
                <a:solidFill>
                  <a:srgbClr val="383838"/>
                </a:solidFill>
                <a:effectLst/>
              </a:rPr>
              <a:t>Занятия 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</a:rPr>
              <a:t>Наблюдения 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</a:rPr>
              <a:t>Дидактические игры 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</a:rPr>
              <a:t>Беседы 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</a:rPr>
              <a:t>Рассматривание картин, открыток 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</a:rPr>
              <a:t>Работа с родителями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94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623</Words>
  <Application>Microsoft Office PowerPoint</Application>
  <PresentationFormat>Экран (4:3)</PresentationFormat>
  <Paragraphs>76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Проект в средней группе №5 «В гости осень к нам пришла»</vt:lpstr>
      <vt:lpstr>Тема: «В гости осень к нам пришла»  Тип проекта:  групповой, краткосрочный, познавательно-исследовательский, творческий, игровой  Участники проекта: дети, воспитатели, музыкальный руководитель, родители. </vt:lpstr>
      <vt:lpstr>Презентация PowerPoint</vt:lpstr>
      <vt:lpstr>Презентация PowerPoint</vt:lpstr>
      <vt:lpstr>Актуальность проекта:</vt:lpstr>
      <vt:lpstr>Цели проекта:</vt:lpstr>
      <vt:lpstr>Задачи проекта:</vt:lpstr>
      <vt:lpstr>Этапы работы над проектом:</vt:lpstr>
      <vt:lpstr>Формы реализации проекта:</vt:lpstr>
      <vt:lpstr>Презентация PowerPoint</vt:lpstr>
      <vt:lpstr>Презентация PowerPoint</vt:lpstr>
      <vt:lpstr>Чтение художественной литературы по теме проекта:</vt:lpstr>
      <vt:lpstr>Предполагаемые результаты:</vt:lpstr>
      <vt:lpstr>Чтение литературы</vt:lpstr>
      <vt:lpstr>Настольные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Поделки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Музыкальное осеннее развлечение</vt:lpstr>
      <vt:lpstr>Работы родителей и детей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27</cp:revision>
  <dcterms:created xsi:type="dcterms:W3CDTF">2021-11-14T15:09:23Z</dcterms:created>
  <dcterms:modified xsi:type="dcterms:W3CDTF">2022-03-14T15:04:12Z</dcterms:modified>
</cp:coreProperties>
</file>