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67" r:id="rId5"/>
    <p:sldId id="258" r:id="rId6"/>
    <p:sldId id="268" r:id="rId7"/>
    <p:sldId id="259" r:id="rId8"/>
    <p:sldId id="269" r:id="rId9"/>
    <p:sldId id="260" r:id="rId10"/>
    <p:sldId id="270" r:id="rId11"/>
    <p:sldId id="261" r:id="rId12"/>
    <p:sldId id="271" r:id="rId13"/>
    <p:sldId id="262" r:id="rId14"/>
    <p:sldId id="272" r:id="rId15"/>
    <p:sldId id="263" r:id="rId16"/>
    <p:sldId id="273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3F2D"/>
    <a:srgbClr val="EE4C28"/>
    <a:srgbClr val="EE1D23"/>
    <a:srgbClr val="DD1116"/>
    <a:srgbClr val="CC0000"/>
    <a:srgbClr val="F9F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23EE-2843-4426-AB1A-3ACC3ADFC78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9B87-1D9D-4CB0-A01C-5A9686920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70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23EE-2843-4426-AB1A-3ACC3ADFC78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9B87-1D9D-4CB0-A01C-5A9686920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0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23EE-2843-4426-AB1A-3ACC3ADFC78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9B87-1D9D-4CB0-A01C-5A9686920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1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23EE-2843-4426-AB1A-3ACC3ADFC78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9B87-1D9D-4CB0-A01C-5A9686920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23EE-2843-4426-AB1A-3ACC3ADFC78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9B87-1D9D-4CB0-A01C-5A9686920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2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23EE-2843-4426-AB1A-3ACC3ADFC78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9B87-1D9D-4CB0-A01C-5A9686920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0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23EE-2843-4426-AB1A-3ACC3ADFC78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9B87-1D9D-4CB0-A01C-5A9686920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23EE-2843-4426-AB1A-3ACC3ADFC78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9B87-1D9D-4CB0-A01C-5A9686920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62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23EE-2843-4426-AB1A-3ACC3ADFC78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9B87-1D9D-4CB0-A01C-5A9686920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8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23EE-2843-4426-AB1A-3ACC3ADFC78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9B87-1D9D-4CB0-A01C-5A9686920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11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23EE-2843-4426-AB1A-3ACC3ADFC78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9B87-1D9D-4CB0-A01C-5A9686920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7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223EE-2843-4426-AB1A-3ACC3ADFC78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19B87-1D9D-4CB0-A01C-5A9686920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2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4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4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35430"/>
            <a:ext cx="9657806" cy="68073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«Межшкольного учебного комбината»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2377"/>
            <a:ext cx="10515600" cy="4565877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ru-RU" b="1" dirty="0" smtClean="0"/>
              <a:t>Проверка знаний обучающихся по робототехнике </a:t>
            </a:r>
            <a:endParaRPr lang="en-US" b="1" dirty="0" smtClean="0"/>
          </a:p>
          <a:p>
            <a:pPr marL="0" indent="0" algn="ctr">
              <a:buNone/>
            </a:pPr>
            <a:r>
              <a:rPr lang="ru-RU" b="1" dirty="0" smtClean="0"/>
              <a:t>«Тестирование по </a:t>
            </a:r>
            <a:r>
              <a:rPr lang="en-US" b="1" dirty="0" smtClean="0"/>
              <a:t>EV3</a:t>
            </a:r>
            <a:r>
              <a:rPr lang="ru-RU" b="1" dirty="0" smtClean="0"/>
              <a:t>»</a:t>
            </a:r>
            <a:endParaRPr lang="en-US" b="1" dirty="0" smtClean="0"/>
          </a:p>
          <a:p>
            <a:pPr marL="0" indent="0" algn="ctr">
              <a:buNone/>
            </a:pPr>
            <a:r>
              <a:rPr lang="ru-RU" b="1" dirty="0" smtClean="0"/>
              <a:t>при проведении промежуточного мониторинга по программе </a:t>
            </a:r>
          </a:p>
          <a:p>
            <a:pPr marL="0" indent="0" algn="ctr">
              <a:buNone/>
            </a:pPr>
            <a:r>
              <a:rPr lang="ru-RU" b="1" dirty="0" smtClean="0"/>
              <a:t>«</a:t>
            </a:r>
            <a:r>
              <a:rPr lang="ru-RU" b="1" dirty="0" smtClean="0"/>
              <a:t>Робототехника: </a:t>
            </a:r>
            <a:r>
              <a:rPr lang="ru-RU" b="1" dirty="0" smtClean="0"/>
              <a:t>мир будущего»</a:t>
            </a:r>
            <a:endParaRPr lang="en-US" b="1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ru-RU" sz="1800" dirty="0" smtClean="0"/>
              <a:t>Педагог дополнительного образования </a:t>
            </a:r>
          </a:p>
          <a:p>
            <a:pPr marL="0" indent="0" algn="r">
              <a:buNone/>
            </a:pPr>
            <a:r>
              <a:rPr lang="ru-RU" sz="1800" dirty="0" smtClean="0"/>
              <a:t>Шукалович Андрей Владимирович </a:t>
            </a:r>
            <a:endParaRPr lang="ru-RU" sz="1800" dirty="0" smtClean="0"/>
          </a:p>
          <a:p>
            <a:pPr marL="0" indent="0" algn="r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253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education.lego.com/v3/assets/blt293eea581807678a/blt293efc108239f35d/5ec7f068d5c7d2262a38d82a/gorilla-cover.jpg?auto=webp&amp;format=jpg&amp;width=1800&amp;quality=90&amp;fit=b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9"/>
          <a:stretch/>
        </p:blipFill>
        <p:spPr bwMode="auto">
          <a:xfrm>
            <a:off x="2461167" y="0"/>
            <a:ext cx="97231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портов в ev3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253" y1="58594" x2="19253" y2="58594"/>
                        <a14:foregroundMark x1="36237" y1="32031" x2="36237" y2="32031"/>
                        <a14:foregroundMark x1="39019" y1="18750" x2="39019" y2="18750"/>
                        <a14:foregroundMark x1="43631" y1="19141" x2="43631" y2="19141"/>
                        <a14:foregroundMark x1="76940" y1="37240" x2="76940" y2="37240"/>
                        <a14:foregroundMark x1="69546" y1="35156" x2="69546" y2="35156"/>
                        <a14:foregroundMark x1="73719" y1="52344" x2="73719" y2="52344"/>
                        <a14:foregroundMark x1="52196" y1="17057" x2="52196" y2="17057"/>
                        <a14:foregroundMark x1="54978" y1="16667" x2="54978" y2="16667"/>
                        <a14:foregroundMark x1="45974" y1="15885" x2="45974" y2="15885"/>
                        <a14:foregroundMark x1="37408" y1="18099" x2="37408" y2="18099"/>
                        <a14:foregroundMark x1="26208" y1="18750" x2="26208" y2="18750"/>
                        <a14:foregroundMark x1="17423" y1="34766" x2="17423" y2="34766"/>
                        <a14:foregroundMark x1="43631" y1="15885" x2="43631" y2="15885"/>
                        <a14:foregroundMark x1="44217" y1="14583" x2="44217" y2="14583"/>
                        <a14:foregroundMark x1="47218" y1="14583" x2="47218" y2="14583"/>
                        <a14:foregroundMark x1="40630" y1="14193" x2="40630" y2="14193"/>
                        <a14:foregroundMark x1="21230" y1="77474" x2="21230" y2="77474"/>
                        <a14:foregroundMark x1="33602" y1="30339" x2="33602" y2="30339"/>
                        <a14:foregroundMark x1="40410" y1="32682" x2="40410" y2="32682"/>
                        <a14:foregroundMark x1="23426" y1="85547" x2="23426" y2="85547"/>
                        <a14:foregroundMark x1="33236" y1="19531" x2="33236" y2="19531"/>
                        <a14:foregroundMark x1="38726" y1="15885" x2="38726" y2="15885"/>
                        <a14:backgroundMark x1="26061" y1="10677" x2="26061" y2="10677"/>
                        <a14:backgroundMark x1="6881" y1="6901" x2="6881" y2="6901"/>
                        <a14:backgroundMark x1="77892" y1="11328" x2="77892" y2="11328"/>
                        <a14:backgroundMark x1="62665" y1="5990" x2="62665" y2="5990"/>
                        <a14:backgroundMark x1="52928" y1="8073" x2="52928" y2="8073"/>
                        <a14:backgroundMark x1="91288" y1="77083" x2="91288" y2="77083"/>
                        <a14:backgroundMark x1="48023" y1="67839" x2="48023" y2="67839"/>
                        <a14:backgroundMark x1="35652" y1="62109" x2="35652" y2="62109"/>
                        <a14:backgroundMark x1="33821" y1="73568" x2="33821" y2="73568"/>
                        <a14:backgroundMark x1="41728" y1="81641" x2="41728" y2="81641"/>
                        <a14:backgroundMark x1="50659" y1="82422" x2="50659" y2="82422"/>
                        <a14:backgroundMark x1="23280" y1="67839" x2="23280" y2="67839"/>
                        <a14:backgroundMark x1="73206" y1="81380" x2="73206" y2="81380"/>
                        <a14:backgroundMark x1="83748" y1="84896" x2="83748" y2="84896"/>
                        <a14:backgroundMark x1="91654" y1="87370" x2="91654" y2="87370"/>
                        <a14:backgroundMark x1="91508" y1="67188" x2="91508" y2="67188"/>
                        <a14:backgroundMark x1="95974" y1="50781" x2="95974" y2="50781"/>
                        <a14:backgroundMark x1="97145" y1="41536" x2="97145" y2="41536"/>
                        <a14:backgroundMark x1="27965" y1="15234" x2="27965" y2="15234"/>
                        <a14:backgroundMark x1="77452" y1="86979" x2="77452" y2="86979"/>
                        <a14:backgroundMark x1="75476" y1="77474" x2="75476" y2="77474"/>
                        <a14:backgroundMark x1="66911" y1="88411" x2="66911" y2="88411"/>
                        <a14:backgroundMark x1="58785" y1="94531" x2="58785" y2="94531"/>
                        <a14:backgroundMark x1="92533" y1="63932" x2="92533" y2="63932"/>
                        <a14:backgroundMark x1="90483" y1="56120" x2="90483" y2="56120"/>
                        <a14:backgroundMark x1="74671" y1="67448" x2="74671" y2="67448"/>
                      </a14:backgroundRemoval>
                    </a14:imgEffect>
                  </a14:imgLayer>
                </a14:imgProps>
              </a:ext>
            </a:extLst>
          </a:blip>
          <a:srcRect l="2014" t="907" r="1750" b="8165"/>
          <a:stretch/>
        </p:blipFill>
        <p:spPr>
          <a:xfrm>
            <a:off x="5084519" y="3023419"/>
            <a:ext cx="7107481" cy="3834581"/>
          </a:xfrm>
          <a:prstGeom prst="rect">
            <a:avLst/>
          </a:prstGeom>
        </p:spPr>
      </p:pic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838199" y="1712907"/>
            <a:ext cx="8815111" cy="5014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838199" y="2521974"/>
            <a:ext cx="8815111" cy="5014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838198" y="3334869"/>
            <a:ext cx="8815111" cy="50144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838198" y="4143936"/>
            <a:ext cx="8815111" cy="5014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838198" y="4953003"/>
            <a:ext cx="8815111" cy="5014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575186" y="5796115"/>
            <a:ext cx="3771962" cy="781665"/>
          </a:xfrm>
          <a:prstGeom prst="roundRect">
            <a:avLst>
              <a:gd name="adj" fmla="val 50000"/>
            </a:avLst>
          </a:prstGeom>
          <a:solidFill>
            <a:srgbClr val="DD1116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вопрос</a:t>
            </a:r>
            <a:endParaRPr lang="ru-RU" sz="2800" dirty="0">
              <a:ln w="3175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education.lego.com/v3/assets/blt293eea581807678a/blt293efc108239f35d/5ec7f068d5c7d2262a38d82a/gorilla-cover.jpg?auto=webp&amp;format=jpg&amp;width=1800&amp;quality=90&amp;fit=b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9"/>
          <a:stretch/>
        </p:blipFill>
        <p:spPr bwMode="auto">
          <a:xfrm>
            <a:off x="2461167" y="0"/>
            <a:ext cx="97231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599445" y="1712907"/>
            <a:ext cx="4646306" cy="4547572"/>
            <a:chOff x="694157" y="1890676"/>
            <a:chExt cx="4646306" cy="454757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157" y="1890676"/>
              <a:ext cx="4646306" cy="4547572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 rot="1734925">
              <a:off x="2202291" y="3234521"/>
              <a:ext cx="1159052" cy="781664"/>
            </a:xfrm>
            <a:prstGeom prst="rect">
              <a:avLst/>
            </a:prstGeom>
            <a:solidFill>
              <a:srgbClr val="F9FA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кнопок на EV3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838199" y="1712907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838196" y="2577666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838196" y="3442425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838196" y="4307184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education.lego.com/v3/assets/blt293eea581807678a/blt293efc108239f35d/5ec7f068d5c7d2262a38d82a/gorilla-cover.jpg?auto=webp&amp;format=jpg&amp;width=1800&amp;quality=90&amp;fit=b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9"/>
          <a:stretch/>
        </p:blipFill>
        <p:spPr bwMode="auto">
          <a:xfrm>
            <a:off x="2461167" y="0"/>
            <a:ext cx="97231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кнопок на EV3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94157" y="1890676"/>
            <a:ext cx="4646306" cy="4547572"/>
            <a:chOff x="694157" y="1890676"/>
            <a:chExt cx="4646306" cy="454757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157" y="1890676"/>
              <a:ext cx="4646306" cy="4547572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 rot="1734925">
              <a:off x="2202291" y="3234521"/>
              <a:ext cx="1159052" cy="781664"/>
            </a:xfrm>
            <a:prstGeom prst="rect">
              <a:avLst/>
            </a:prstGeom>
            <a:solidFill>
              <a:srgbClr val="F9FA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838199" y="1712907"/>
            <a:ext cx="8815111" cy="5014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838196" y="2577666"/>
            <a:ext cx="8815111" cy="5014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838196" y="3442425"/>
            <a:ext cx="8815111" cy="50144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838196" y="4307184"/>
            <a:ext cx="8815111" cy="5014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575186" y="5796115"/>
            <a:ext cx="3771962" cy="781665"/>
          </a:xfrm>
          <a:prstGeom prst="roundRect">
            <a:avLst>
              <a:gd name="adj" fmla="val 50000"/>
            </a:avLst>
          </a:prstGeom>
          <a:solidFill>
            <a:srgbClr val="DD1116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вопрос</a:t>
            </a:r>
            <a:endParaRPr lang="ru-RU" sz="2800" dirty="0">
              <a:ln w="3175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education.lego.com/v3/assets/blt293eea581807678a/blt293efc108239f35d/5ec7f068d5c7d2262a38d82a/gorilla-cover.jpg?auto=webp&amp;format=jpg&amp;width=1800&amp;quality=90&amp;fit=b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9"/>
          <a:stretch/>
        </p:blipFill>
        <p:spPr bwMode="auto">
          <a:xfrm>
            <a:off x="2461167" y="0"/>
            <a:ext cx="97231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256" y1="55392" x2="6940" y2="54412"/>
                        <a14:foregroundMark x1="8202" y1="28186" x2="8202" y2="28186"/>
                        <a14:foregroundMark x1="58833" y1="86765" x2="58833" y2="86765"/>
                        <a14:foregroundMark x1="55363" y1="80147" x2="55363" y2="80147"/>
                        <a14:foregroundMark x1="57886" y1="80637" x2="57886" y2="80637"/>
                        <a14:foregroundMark x1="69558" y1="68627" x2="69558" y2="68627"/>
                        <a14:foregroundMark x1="16719" y1="8088" x2="16719" y2="8088"/>
                        <a14:foregroundMark x1="19401" y1="8088" x2="19401" y2="8088"/>
                        <a14:foregroundMark x1="16719" y1="5637" x2="16719" y2="5637"/>
                        <a14:foregroundMark x1="52839" y1="7598" x2="52839" y2="7598"/>
                        <a14:foregroundMark x1="52366" y1="4657" x2="52366" y2="4657"/>
                        <a14:foregroundMark x1="90379" y1="36275" x2="90379" y2="36275"/>
                        <a14:foregroundMark x1="88328" y1="37990" x2="88328" y2="37990"/>
                        <a14:foregroundMark x1="88170" y1="34559" x2="88170" y2="34559"/>
                        <a14:foregroundMark x1="56309" y1="32353" x2="56309" y2="32353"/>
                        <a14:foregroundMark x1="71767" y1="67402" x2="71767" y2="67402"/>
                        <a14:foregroundMark x1="80915" y1="55392" x2="80915" y2="55392"/>
                        <a14:foregroundMark x1="50158" y1="4657" x2="50158" y2="4657"/>
                        <a14:foregroundMark x1="53628" y1="28186" x2="53628" y2="28186"/>
                        <a14:foregroundMark x1="59306" y1="33088" x2="59306" y2="33088"/>
                        <a14:foregroundMark x1="56782" y1="29167" x2="56782" y2="29167"/>
                        <a14:foregroundMark x1="17350" y1="35049" x2="17350" y2="35049"/>
                        <a14:foregroundMark x1="56151" y1="78186" x2="56151" y2="78186"/>
                        <a14:foregroundMark x1="67508" y1="68873" x2="67508" y2="68873"/>
                        <a14:foregroundMark x1="79022" y1="54412" x2="79022" y2="54412"/>
                        <a14:backgroundMark x1="31230" y1="65931" x2="31230" y2="65931"/>
                        <a14:backgroundMark x1="5994" y1="9559" x2="5994" y2="9559"/>
                        <a14:backgroundMark x1="26814" y1="21078" x2="26814" y2="21078"/>
                        <a14:backgroundMark x1="67981" y1="59314" x2="67981" y2="59314"/>
                        <a14:backgroundMark x1="89905" y1="83578" x2="89905" y2="83578"/>
                        <a14:backgroundMark x1="13880" y1="91422" x2="13880" y2="91422"/>
                        <a14:backgroundMark x1="19401" y1="69363" x2="19401" y2="69363"/>
                        <a14:backgroundMark x1="90063" y1="90196" x2="90063" y2="90196"/>
                        <a14:backgroundMark x1="92902" y1="78676" x2="92902" y2="78676"/>
                        <a14:backgroundMark x1="77760" y1="45833" x2="77760" y2="45833"/>
                        <a14:backgroundMark x1="94164" y1="57108" x2="94164" y2="57108"/>
                        <a14:backgroundMark x1="44637" y1="13480" x2="44637" y2="13480"/>
                        <a14:backgroundMark x1="35804" y1="4902" x2="35804" y2="4902"/>
                        <a14:backgroundMark x1="30284" y1="23529" x2="30284" y2="23529"/>
                        <a14:backgroundMark x1="16088" y1="27696" x2="16088" y2="27696"/>
                        <a14:backgroundMark x1="7729" y1="37255" x2="7729" y2="37255"/>
                        <a14:backgroundMark x1="25868" y1="80147" x2="25868" y2="80147"/>
                        <a14:backgroundMark x1="5521" y1="84069" x2="5521" y2="84069"/>
                        <a14:backgroundMark x1="36751" y1="91667" x2="36751" y2="91667"/>
                        <a14:backgroundMark x1="44479" y1="80882" x2="44479" y2="80882"/>
                        <a14:backgroundMark x1="50946" y1="61520" x2="50946" y2="61520"/>
                        <a14:backgroundMark x1="59148" y1="66176" x2="59148" y2="66176"/>
                        <a14:backgroundMark x1="64038" y1="54412" x2="64038" y2="54412"/>
                        <a14:backgroundMark x1="73028" y1="56618" x2="73028" y2="56618"/>
                        <a14:backgroundMark x1="63091" y1="78186" x2="63091" y2="78186"/>
                        <a14:backgroundMark x1="43375" y1="57108" x2="43375" y2="57108"/>
                        <a14:backgroundMark x1="43691" y1="55392" x2="44479" y2="55882"/>
                        <a14:backgroundMark x1="47161" y1="57843" x2="47161" y2="57843"/>
                        <a14:backgroundMark x1="4732" y1="39706" x2="4732" y2="39706"/>
                        <a14:backgroundMark x1="789" y1="13480" x2="789" y2="13480"/>
                        <a14:backgroundMark x1="81861" y1="23775" x2="81861" y2="23775"/>
                        <a14:backgroundMark x1="88328" y1="14216" x2="88328" y2="14216"/>
                        <a14:backgroundMark x1="95268" y1="4657" x2="95268" y2="4657"/>
                        <a14:backgroundMark x1="98580" y1="8333" x2="98580" y2="8333"/>
                        <a14:backgroundMark x1="74763" y1="6127" x2="74763" y2="6127"/>
                        <a14:backgroundMark x1="54890" y1="1471" x2="54890" y2="1471"/>
                        <a14:backgroundMark x1="40536" y1="2696" x2="40536" y2="2696"/>
                        <a14:backgroundMark x1="16088" y1="52451" x2="16088" y2="52451"/>
                        <a14:backgroundMark x1="70505" y1="21814" x2="70505" y2="21814"/>
                        <a14:backgroundMark x1="35489" y1="62010" x2="35489" y2="59804"/>
                        <a14:backgroundMark x1="64984" y1="25490" x2="64984" y2="25490"/>
                        <a14:backgroundMark x1="66562" y1="16422" x2="66562" y2="16422"/>
                        <a14:backgroundMark x1="56625" y1="20833" x2="56625" y2="20833"/>
                        <a14:backgroundMark x1="45899" y1="2206" x2="45899" y2="2206"/>
                        <a14:backgroundMark x1="1577" y1="17647" x2="1577" y2="17647"/>
                        <a14:backgroundMark x1="95110" y1="70588" x2="95110" y2="70588"/>
                        <a14:backgroundMark x1="79968" y1="47059" x2="79968" y2="47059"/>
                        <a14:backgroundMark x1="48107" y1="14951" x2="48107" y2="149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0371" y="1612537"/>
            <a:ext cx="6038850" cy="3886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найти громкость динамика и другие параметры на EV3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838200" y="2374490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обратной стороне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838200" y="3143852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меню Настройки (четвертая вкладка)</a:t>
            </a:r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838200" y="3984286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аккумуляторной батареей</a:t>
            </a:r>
          </a:p>
        </p:txBody>
      </p:sp>
    </p:spTree>
    <p:extLst>
      <p:ext uri="{BB962C8B-B14F-4D97-AF65-F5344CB8AC3E}">
        <p14:creationId xmlns:p14="http://schemas.microsoft.com/office/powerpoint/2010/main" val="17995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ducation.lego.com/v3/assets/blt293eea581807678a/blt293efc108239f35d/5ec7f068d5c7d2262a38d82a/gorilla-cover.jpg?auto=webp&amp;format=jpg&amp;width=1800&amp;quality=90&amp;fit=b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9"/>
          <a:stretch/>
        </p:blipFill>
        <p:spPr bwMode="auto">
          <a:xfrm>
            <a:off x="2461167" y="0"/>
            <a:ext cx="97231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256" y1="55392" x2="6940" y2="54412"/>
                        <a14:foregroundMark x1="8202" y1="28186" x2="8202" y2="28186"/>
                        <a14:foregroundMark x1="58833" y1="86765" x2="58833" y2="86765"/>
                        <a14:foregroundMark x1="55363" y1="80147" x2="55363" y2="80147"/>
                        <a14:foregroundMark x1="57886" y1="80637" x2="57886" y2="80637"/>
                        <a14:foregroundMark x1="69558" y1="68627" x2="69558" y2="68627"/>
                        <a14:foregroundMark x1="16719" y1="8088" x2="16719" y2="8088"/>
                        <a14:foregroundMark x1="19401" y1="8088" x2="19401" y2="8088"/>
                        <a14:foregroundMark x1="16719" y1="5637" x2="16719" y2="5637"/>
                        <a14:foregroundMark x1="52839" y1="7598" x2="52839" y2="7598"/>
                        <a14:foregroundMark x1="52366" y1="4657" x2="52366" y2="4657"/>
                        <a14:foregroundMark x1="90379" y1="36275" x2="90379" y2="36275"/>
                        <a14:foregroundMark x1="88328" y1="37990" x2="88328" y2="37990"/>
                        <a14:foregroundMark x1="88170" y1="34559" x2="88170" y2="34559"/>
                        <a14:foregroundMark x1="56309" y1="32353" x2="56309" y2="32353"/>
                        <a14:foregroundMark x1="71767" y1="67402" x2="71767" y2="67402"/>
                        <a14:foregroundMark x1="80915" y1="55392" x2="80915" y2="55392"/>
                        <a14:foregroundMark x1="50158" y1="4657" x2="50158" y2="4657"/>
                        <a14:foregroundMark x1="53628" y1="28186" x2="53628" y2="28186"/>
                        <a14:foregroundMark x1="59306" y1="33088" x2="59306" y2="33088"/>
                        <a14:foregroundMark x1="56782" y1="29167" x2="56782" y2="29167"/>
                        <a14:foregroundMark x1="17350" y1="35049" x2="17350" y2="35049"/>
                        <a14:foregroundMark x1="56151" y1="78186" x2="56151" y2="78186"/>
                        <a14:foregroundMark x1="67508" y1="68873" x2="67508" y2="68873"/>
                        <a14:foregroundMark x1="79022" y1="54412" x2="79022" y2="54412"/>
                        <a14:backgroundMark x1="31230" y1="65931" x2="31230" y2="65931"/>
                        <a14:backgroundMark x1="5994" y1="9559" x2="5994" y2="9559"/>
                        <a14:backgroundMark x1="26814" y1="21078" x2="26814" y2="21078"/>
                        <a14:backgroundMark x1="67981" y1="59314" x2="67981" y2="59314"/>
                        <a14:backgroundMark x1="89905" y1="83578" x2="89905" y2="83578"/>
                        <a14:backgroundMark x1="13880" y1="91422" x2="13880" y2="91422"/>
                        <a14:backgroundMark x1="19401" y1="69363" x2="19401" y2="69363"/>
                        <a14:backgroundMark x1="90063" y1="90196" x2="90063" y2="90196"/>
                        <a14:backgroundMark x1="92902" y1="78676" x2="92902" y2="78676"/>
                        <a14:backgroundMark x1="77760" y1="45833" x2="77760" y2="45833"/>
                        <a14:backgroundMark x1="94164" y1="57108" x2="94164" y2="57108"/>
                        <a14:backgroundMark x1="44637" y1="13480" x2="44637" y2="13480"/>
                        <a14:backgroundMark x1="35804" y1="4902" x2="35804" y2="4902"/>
                        <a14:backgroundMark x1="30284" y1="23529" x2="30284" y2="23529"/>
                        <a14:backgroundMark x1="16088" y1="27696" x2="16088" y2="27696"/>
                        <a14:backgroundMark x1="7729" y1="37255" x2="7729" y2="37255"/>
                        <a14:backgroundMark x1="25868" y1="80147" x2="25868" y2="80147"/>
                        <a14:backgroundMark x1="5521" y1="84069" x2="5521" y2="84069"/>
                        <a14:backgroundMark x1="36751" y1="91667" x2="36751" y2="91667"/>
                        <a14:backgroundMark x1="44479" y1="80882" x2="44479" y2="80882"/>
                        <a14:backgroundMark x1="50946" y1="61520" x2="50946" y2="61520"/>
                        <a14:backgroundMark x1="59148" y1="66176" x2="59148" y2="66176"/>
                        <a14:backgroundMark x1="64038" y1="54412" x2="64038" y2="54412"/>
                        <a14:backgroundMark x1="73028" y1="56618" x2="73028" y2="56618"/>
                        <a14:backgroundMark x1="63091" y1="78186" x2="63091" y2="78186"/>
                        <a14:backgroundMark x1="43375" y1="57108" x2="43375" y2="57108"/>
                        <a14:backgroundMark x1="43691" y1="55392" x2="44479" y2="55882"/>
                        <a14:backgroundMark x1="47161" y1="57843" x2="47161" y2="57843"/>
                        <a14:backgroundMark x1="4732" y1="39706" x2="4732" y2="39706"/>
                        <a14:backgroundMark x1="789" y1="13480" x2="789" y2="13480"/>
                        <a14:backgroundMark x1="81861" y1="23775" x2="81861" y2="23775"/>
                        <a14:backgroundMark x1="88328" y1="14216" x2="88328" y2="14216"/>
                        <a14:backgroundMark x1="95268" y1="4657" x2="95268" y2="4657"/>
                        <a14:backgroundMark x1="98580" y1="8333" x2="98580" y2="8333"/>
                        <a14:backgroundMark x1="74763" y1="6127" x2="74763" y2="6127"/>
                        <a14:backgroundMark x1="54890" y1="1471" x2="54890" y2="1471"/>
                        <a14:backgroundMark x1="40536" y1="2696" x2="40536" y2="2696"/>
                        <a14:backgroundMark x1="16088" y1="52451" x2="16088" y2="52451"/>
                        <a14:backgroundMark x1="70505" y1="21814" x2="70505" y2="21814"/>
                        <a14:backgroundMark x1="35489" y1="62010" x2="35489" y2="59804"/>
                        <a14:backgroundMark x1="64984" y1="25490" x2="64984" y2="25490"/>
                        <a14:backgroundMark x1="66562" y1="16422" x2="66562" y2="16422"/>
                        <a14:backgroundMark x1="56625" y1="20833" x2="56625" y2="20833"/>
                        <a14:backgroundMark x1="45899" y1="2206" x2="45899" y2="2206"/>
                        <a14:backgroundMark x1="1577" y1="17647" x2="1577" y2="17647"/>
                        <a14:backgroundMark x1="95110" y1="70588" x2="95110" y2="70588"/>
                        <a14:backgroundMark x1="79968" y1="47059" x2="79968" y2="47059"/>
                        <a14:backgroundMark x1="48107" y1="14951" x2="48107" y2="149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0371" y="1612537"/>
            <a:ext cx="6038850" cy="3886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найти громкость динамика и другие параметры на EV3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838200" y="2374490"/>
            <a:ext cx="8815111" cy="5014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обратной стороне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ru-RU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838200" y="3130223"/>
            <a:ext cx="8815111" cy="50144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меню Настройки (четвертая вкладка)</a:t>
            </a:r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838200" y="3885957"/>
            <a:ext cx="8815111" cy="5014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аккумуляторной батареей</a:t>
            </a: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75186" y="5796115"/>
            <a:ext cx="3771962" cy="781665"/>
          </a:xfrm>
          <a:prstGeom prst="roundRect">
            <a:avLst>
              <a:gd name="adj" fmla="val 50000"/>
            </a:avLst>
          </a:prstGeom>
          <a:solidFill>
            <a:srgbClr val="DD1116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вопрос</a:t>
            </a:r>
            <a:endParaRPr lang="ru-RU" sz="2800" dirty="0">
              <a:ln w="3175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2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ducation.lego.com/v3/assets/blt293eea581807678a/blt293efc108239f35d/5ec7f068d5c7d2262a38d82a/gorilla-cover.jpg?auto=webp&amp;format=jpg&amp;width=1800&amp;quality=90&amp;fit=b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9"/>
          <a:stretch/>
        </p:blipFill>
        <p:spPr bwMode="auto">
          <a:xfrm>
            <a:off x="2461167" y="0"/>
            <a:ext cx="97231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 EV3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luetooth logo PNG, Bluetooth PNG images, PNG image: Bluetooth logo PNG, fr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51265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1048060" y="1900543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но передача не очень быстро </a:t>
            </a: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048061" y="2667459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1048061" y="3434375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3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ducation.lego.com/v3/assets/blt293eea581807678a/blt293efc108239f35d/5ec7f068d5c7d2262a38d82a/gorilla-cover.jpg?auto=webp&amp;format=jpg&amp;width=1800&amp;quality=90&amp;fit=b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9"/>
          <a:stretch/>
        </p:blipFill>
        <p:spPr bwMode="auto">
          <a:xfrm>
            <a:off x="2461167" y="0"/>
            <a:ext cx="97231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 EV3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luetooth logo PNG, Bluetooth PNG images, PNG image: Bluetooth logo PNG, fr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61096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1048060" y="1900543"/>
            <a:ext cx="8815111" cy="5014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но передача не очень быстро </a:t>
            </a: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048061" y="2667459"/>
            <a:ext cx="8815111" cy="50144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1048061" y="3434375"/>
            <a:ext cx="8815111" cy="5014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575186" y="5796115"/>
            <a:ext cx="3771962" cy="781665"/>
          </a:xfrm>
          <a:prstGeom prst="roundRect">
            <a:avLst>
              <a:gd name="adj" fmla="val 50000"/>
            </a:avLst>
          </a:prstGeom>
          <a:solidFill>
            <a:srgbClr val="DD1116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главный экран</a:t>
            </a:r>
            <a:endParaRPr lang="ru-RU" sz="2800" dirty="0">
              <a:ln w="3175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36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200" y="1960775"/>
            <a:ext cx="10515600" cy="188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Овсяницкая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Л.Ю. Курс программирования робота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в среде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Mindstorms EV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/ Л.Ю.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Овсяницкая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Д.Н.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Овсяницкий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А.Д. 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Овсяницкий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2.Юревич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Е.И. Основы робототехники. Учебное пособие / Е.И. Юревич. – Санкт-Петербург: БВХ-Петербург, 2005 г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ducation.lego.com/v3/assets/blt293eea581807678a/blt293efc108239f35d/5ec7f068d5c7d2262a38d82a/gorilla-cover.jpg?auto=webp&amp;format=jpg&amp;width=1800&amp;quality=90&amp;fit=b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9"/>
          <a:stretch/>
        </p:blipFill>
        <p:spPr bwMode="auto">
          <a:xfrm>
            <a:off x="2461167" y="-14990"/>
            <a:ext cx="97231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589" b="71875" l="46047" r="75549">
                        <a14:foregroundMark x1="52635" y1="64844" x2="52635" y2="64844"/>
                        <a14:foregroundMark x1="56076" y1="65104" x2="56076" y2="65104"/>
                        <a14:foregroundMark x1="54466" y1="65234" x2="54466" y2="65234"/>
                        <a14:foregroundMark x1="58126" y1="64974" x2="58126" y2="64974"/>
                        <a14:foregroundMark x1="61274" y1="66276" x2="61274" y2="66276"/>
                        <a14:foregroundMark x1="63250" y1="65365" x2="63250" y2="65365"/>
                        <a14:foregroundMark x1="65593" y1="65104" x2="65593" y2="65104"/>
                        <a14:foregroundMark x1="65447" y1="66406" x2="65447" y2="66406"/>
                        <a14:foregroundMark x1="65593" y1="67448" x2="65593" y2="67448"/>
                        <a14:foregroundMark x1="67277" y1="65365" x2="67277" y2="65365"/>
                        <a14:foregroundMark x1="69619" y1="65234" x2="69619" y2="65234"/>
                        <a14:foregroundMark x1="72474" y1="65625" x2="72474" y2="65625"/>
                        <a14:foregroundMark x1="71303" y1="69401" x2="71303" y2="69401"/>
                        <a14:foregroundMark x1="72474" y1="69401" x2="72474" y2="69401"/>
                        <a14:foregroundMark x1="73865" y1="69141" x2="73865" y2="69141"/>
                        <a14:foregroundMark x1="72840" y1="69792" x2="72840" y2="69792"/>
                        <a14:foregroundMark x1="58565" y1="68880" x2="58565" y2="68880"/>
                        <a14:foregroundMark x1="59297" y1="69401" x2="59297" y2="69401"/>
                        <a14:foregroundMark x1="57540" y1="69792" x2="57540" y2="69792"/>
                        <a14:foregroundMark x1="57174" y1="69271" x2="57174" y2="69271"/>
                        <a14:foregroundMark x1="57247" y1="68359" x2="57247" y2="68359"/>
                        <a14:foregroundMark x1="55857" y1="69531" x2="55857" y2="69531"/>
                        <a14:foregroundMark x1="54392" y1="69531" x2="54392" y2="69531"/>
                        <a14:foregroundMark x1="52928" y1="69010" x2="52928" y2="69010"/>
                        <a14:foregroundMark x1="51684" y1="69010" x2="51684" y2="69010"/>
                        <a14:foregroundMark x1="71669" y1="70313" x2="71669" y2="70313"/>
                        <a14:foregroundMark x1="55051" y1="69141" x2="55051" y2="69141"/>
                      </a14:backgroundRemoval>
                    </a14:imgEffect>
                  </a14:imgLayer>
                </a14:imgProps>
              </a:ext>
            </a:extLst>
          </a:blip>
          <a:srcRect l="44861" t="60384" r="22267" b="26713"/>
          <a:stretch/>
        </p:blipFill>
        <p:spPr>
          <a:xfrm>
            <a:off x="3120942" y="2559309"/>
            <a:ext cx="6392568" cy="1410774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575186" y="5796115"/>
            <a:ext cx="2875937" cy="781665"/>
          </a:xfrm>
          <a:prstGeom prst="roundRect">
            <a:avLst>
              <a:gd name="adj" fmla="val 50000"/>
            </a:avLst>
          </a:prstGeom>
          <a:solidFill>
            <a:srgbClr val="DD1116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тест</a:t>
            </a:r>
            <a:endParaRPr lang="ru-RU" sz="2800" dirty="0">
              <a:ln w="3175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1528" y="5576341"/>
            <a:ext cx="6730583" cy="1281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1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education.lego.com/v3/assets/blt293eea581807678a/blt293efc108239f35d/5ec7f068d5c7d2262a38d82a/gorilla-cover.jpg?auto=webp&amp;format=jpg&amp;width=1800&amp;quality=90&amp;fit=b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9"/>
          <a:stretch/>
        </p:blipFill>
        <p:spPr bwMode="auto">
          <a:xfrm>
            <a:off x="1234440" y="-105237"/>
            <a:ext cx="97231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1032386" y="4455395"/>
            <a:ext cx="8794955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Столько, сколько и обычный кран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цвета может показать дисплей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7468" t="35451" r="32871" b="47412"/>
          <a:stretch/>
        </p:blipFill>
        <p:spPr>
          <a:xfrm>
            <a:off x="9847498" y="4519803"/>
            <a:ext cx="2344502" cy="233819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0264876" y="4868171"/>
            <a:ext cx="1489589" cy="1031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1032387" y="2822319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Белый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оттенок серого 2</a:t>
            </a:r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1032388" y="3638857"/>
            <a:ext cx="8794954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Черное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белое</a:t>
            </a:r>
          </a:p>
        </p:txBody>
      </p:sp>
    </p:spTree>
    <p:extLst>
      <p:ext uri="{BB962C8B-B14F-4D97-AF65-F5344CB8AC3E}">
        <p14:creationId xmlns:p14="http://schemas.microsoft.com/office/powerpoint/2010/main" val="14972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education.lego.com/v3/assets/blt293eea581807678a/blt293efc108239f35d/5ec7f068d5c7d2262a38d82a/gorilla-cover.jpg?auto=webp&amp;format=jpg&amp;width=1800&amp;quality=90&amp;fit=b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9"/>
          <a:stretch/>
        </p:blipFill>
        <p:spPr bwMode="auto">
          <a:xfrm>
            <a:off x="2461167" y="-14990"/>
            <a:ext cx="97231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32386" y="4455395"/>
            <a:ext cx="8794955" cy="501445"/>
          </a:xfrm>
          <a:prstGeom prst="rect">
            <a:avLst/>
          </a:prstGeom>
          <a:solidFill>
            <a:srgbClr val="EE1D2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Столько, сколько и обычный кран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цвета может показать дисплей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7468" t="35451" r="32871" b="47412"/>
          <a:stretch/>
        </p:blipFill>
        <p:spPr>
          <a:xfrm>
            <a:off x="9847498" y="4519803"/>
            <a:ext cx="2344502" cy="233819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0264876" y="4868171"/>
            <a:ext cx="1489589" cy="1031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32387" y="2005781"/>
            <a:ext cx="8815111" cy="501445"/>
          </a:xfrm>
          <a:prstGeom prst="rect">
            <a:avLst/>
          </a:prstGeom>
          <a:solidFill>
            <a:srgbClr val="EE1D2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2387" y="2822319"/>
            <a:ext cx="8815111" cy="501445"/>
          </a:xfrm>
          <a:prstGeom prst="rect">
            <a:avLst/>
          </a:prstGeom>
          <a:solidFill>
            <a:srgbClr val="EE1D2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Белый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оттенок серого 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32388" y="3638857"/>
            <a:ext cx="8794954" cy="50144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Черное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белое</a:t>
            </a: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575186" y="5796115"/>
            <a:ext cx="3771962" cy="781665"/>
          </a:xfrm>
          <a:prstGeom prst="roundRect">
            <a:avLst>
              <a:gd name="adj" fmla="val 50000"/>
            </a:avLst>
          </a:prstGeom>
          <a:solidFill>
            <a:srgbClr val="DD1116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вопрос</a:t>
            </a:r>
            <a:endParaRPr lang="ru-RU" sz="2800" dirty="0">
              <a:ln w="3175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7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education.lego.com/v3/assets/blt293eea581807678a/blt293efc108239f35d/5ec7f068d5c7d2262a38d82a/gorilla-cover.jpg?auto=webp&amp;format=jpg&amp;width=1800&amp;quality=90&amp;fit=b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9"/>
          <a:stretch/>
        </p:blipFill>
        <p:spPr bwMode="auto">
          <a:xfrm>
            <a:off x="2461167" y="-14990"/>
            <a:ext cx="97231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двигатель является самым мощным</a:t>
            </a: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4800" b="1" dirty="0"/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1032385" y="1912528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Большой двигатель</a:t>
            </a: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1032384" y="2775615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Маленький двигатель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1032383" y="3606824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двигатель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9" r="100000">
                        <a14:foregroundMark x1="11250" y1="77670" x2="11250" y2="77670"/>
                        <a14:foregroundMark x1="22917" y1="62460" x2="22917" y2="62460"/>
                        <a14:foregroundMark x1="35833" y1="45955" x2="35833" y2="45955"/>
                        <a14:foregroundMark x1="33611" y1="22977" x2="33611" y2="22977"/>
                        <a14:foregroundMark x1="37778" y1="13916" x2="37778" y2="13916"/>
                        <a14:foregroundMark x1="39861" y1="16505" x2="39861" y2="16505"/>
                        <a14:foregroundMark x1="4444" y1="71521" x2="4444" y2="71521"/>
                        <a14:foregroundMark x1="11528" y1="69256" x2="11528" y2="69256"/>
                        <a14:foregroundMark x1="11944" y1="86084" x2="11944" y2="86084"/>
                        <a14:foregroundMark x1="36528" y1="10356" x2="36528" y2="10356"/>
                        <a14:foregroundMark x1="85278" y1="24595" x2="85278" y2="24595"/>
                        <a14:foregroundMark x1="95417" y1="35275" x2="95417" y2="35275"/>
                        <a14:foregroundMark x1="88889" y1="18447" x2="88889" y2="18447"/>
                        <a14:foregroundMark x1="79444" y1="18770" x2="79444" y2="18770"/>
                        <a14:foregroundMark x1="93472" y1="27832" x2="93472" y2="27832"/>
                        <a14:foregroundMark x1="93056" y1="44337" x2="93056" y2="44337"/>
                        <a14:foregroundMark x1="95139" y1="22977" x2="95139" y2="22977"/>
                        <a14:foregroundMark x1="92222" y1="20065" x2="92222" y2="20065"/>
                        <a14:foregroundMark x1="95417" y1="43689" x2="95417" y2="43689"/>
                        <a14:foregroundMark x1="93750" y1="37540" x2="93750" y2="375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1155" y="4204878"/>
            <a:ext cx="6182032" cy="26531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563" y1="79147" x2="5563" y2="79147"/>
                        <a14:foregroundMark x1="5991" y1="75592" x2="5991" y2="75592"/>
                        <a14:foregroundMark x1="7703" y1="81280" x2="7703" y2="812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8449" y="4150362"/>
            <a:ext cx="3464580" cy="208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education.lego.com/v3/assets/blt293eea581807678a/blt293efc108239f35d/5ec7f068d5c7d2262a38d82a/gorilla-cover.jpg?auto=webp&amp;format=jpg&amp;width=1800&amp;quality=90&amp;fit=b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9"/>
          <a:stretch/>
        </p:blipFill>
        <p:spPr bwMode="auto">
          <a:xfrm>
            <a:off x="2461167" y="-14990"/>
            <a:ext cx="97231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двигатель является самым мощным</a:t>
            </a: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9" r="100000">
                        <a14:foregroundMark x1="11250" y1="77670" x2="11250" y2="77670"/>
                        <a14:foregroundMark x1="22917" y1="62460" x2="22917" y2="62460"/>
                        <a14:foregroundMark x1="35833" y1="45955" x2="35833" y2="45955"/>
                        <a14:foregroundMark x1="33611" y1="22977" x2="33611" y2="22977"/>
                        <a14:foregroundMark x1="37778" y1="13916" x2="37778" y2="13916"/>
                        <a14:foregroundMark x1="39861" y1="16505" x2="39861" y2="16505"/>
                        <a14:foregroundMark x1="4444" y1="71521" x2="4444" y2="71521"/>
                        <a14:foregroundMark x1="11528" y1="69256" x2="11528" y2="69256"/>
                        <a14:foregroundMark x1="11944" y1="86084" x2="11944" y2="86084"/>
                        <a14:foregroundMark x1="36528" y1="10356" x2="36528" y2="10356"/>
                        <a14:foregroundMark x1="85278" y1="24595" x2="85278" y2="24595"/>
                        <a14:foregroundMark x1="95417" y1="35275" x2="95417" y2="35275"/>
                        <a14:foregroundMark x1="88889" y1="18447" x2="88889" y2="18447"/>
                        <a14:foregroundMark x1="79444" y1="18770" x2="79444" y2="18770"/>
                        <a14:foregroundMark x1="93472" y1="27832" x2="93472" y2="27832"/>
                        <a14:foregroundMark x1="93056" y1="44337" x2="93056" y2="44337"/>
                        <a14:foregroundMark x1="95139" y1="22977" x2="95139" y2="22977"/>
                        <a14:foregroundMark x1="92222" y1="20065" x2="92222" y2="20065"/>
                        <a14:foregroundMark x1="95417" y1="43689" x2="95417" y2="43689"/>
                        <a14:foregroundMark x1="93750" y1="37540" x2="93750" y2="375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1155" y="4204878"/>
            <a:ext cx="6182032" cy="26531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563" y1="79147" x2="5563" y2="79147"/>
                        <a14:foregroundMark x1="5991" y1="75592" x2="5991" y2="75592"/>
                        <a14:foregroundMark x1="7703" y1="81280" x2="7703" y2="812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8449" y="4150362"/>
            <a:ext cx="3464580" cy="2085667"/>
          </a:xfrm>
          <a:prstGeom prst="rect">
            <a:avLst/>
          </a:prstGeom>
        </p:spPr>
      </p:pic>
      <p:sp>
        <p:nvSpPr>
          <p:cNvPr id="7" name="Прямоугольник 6">
            <a:hlinkClick r:id="rId7" action="ppaction://hlinksldjump"/>
          </p:cNvPr>
          <p:cNvSpPr/>
          <p:nvPr/>
        </p:nvSpPr>
        <p:spPr>
          <a:xfrm>
            <a:off x="1032385" y="1912528"/>
            <a:ext cx="8815111" cy="50144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Большой двигатель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1032384" y="2775615"/>
            <a:ext cx="8815111" cy="5014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Маленький двигатель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1032383" y="3606824"/>
            <a:ext cx="8815111" cy="5014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двигатель</a:t>
            </a:r>
          </a:p>
        </p:txBody>
      </p:sp>
      <p:sp>
        <p:nvSpPr>
          <p:cNvPr id="11" name="Скругленный прямоугольник 10">
            <a:hlinkClick r:id="rId8" action="ppaction://hlinksldjump"/>
          </p:cNvPr>
          <p:cNvSpPr/>
          <p:nvPr/>
        </p:nvSpPr>
        <p:spPr>
          <a:xfrm>
            <a:off x="575186" y="5796115"/>
            <a:ext cx="3771962" cy="781665"/>
          </a:xfrm>
          <a:prstGeom prst="roundRect">
            <a:avLst>
              <a:gd name="adj" fmla="val 50000"/>
            </a:avLst>
          </a:prstGeom>
          <a:solidFill>
            <a:srgbClr val="DD1116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вопрос</a:t>
            </a:r>
            <a:endParaRPr lang="ru-RU" sz="2800" dirty="0">
              <a:ln w="3175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3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education.lego.com/v3/assets/blt293eea581807678a/blt293efc108239f35d/5ec7f068d5c7d2262a38d82a/gorilla-cover.jpg?auto=webp&amp;format=jpg&amp;width=1800&amp;quality=90&amp;fit=b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9"/>
          <a:stretch/>
        </p:blipFill>
        <p:spPr bwMode="auto">
          <a:xfrm>
            <a:off x="2461167" y="-14990"/>
            <a:ext cx="97231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градусов 1 вращение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838199" y="1712907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838199" y="2517062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838199" y="3321217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360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838199" y="4123329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" b="100000" l="0" r="100000">
                        <a14:foregroundMark x1="28278" y1="11254" x2="28278" y2="11254"/>
                        <a14:foregroundMark x1="25778" y1="11550" x2="25778" y2="11550"/>
                        <a14:foregroundMark x1="70556" y1="79072" x2="70556" y2="79072"/>
                        <a14:foregroundMark x1="75500" y1="72952" x2="75500" y2="72952"/>
                        <a14:foregroundMark x1="75833" y1="68312" x2="75833" y2="68312"/>
                        <a14:foregroundMark x1="73222" y1="63277" x2="73222" y2="63277"/>
                        <a14:foregroundMark x1="59778" y1="80355" x2="59778" y2="80355"/>
                        <a14:foregroundMark x1="66611" y1="80750" x2="66611" y2="80750"/>
                        <a14:foregroundMark x1="58833" y1="86081" x2="58833" y2="86081"/>
                        <a14:foregroundMark x1="56778" y1="79664" x2="56778" y2="79664"/>
                        <a14:foregroundMark x1="69222" y1="58934" x2="69222" y2="58934"/>
                        <a14:foregroundMark x1="61667" y1="57256" x2="61667" y2="57256"/>
                        <a14:foregroundMark x1="75278" y1="65943" x2="75278" y2="65943"/>
                        <a14:foregroundMark x1="68278" y1="80059" x2="68278" y2="80059"/>
                        <a14:foregroundMark x1="71889" y1="77690" x2="71889" y2="77690"/>
                        <a14:foregroundMark x1="63000" y1="80355" x2="63000" y2="80355"/>
                        <a14:foregroundMark x1="62833" y1="84403" x2="62833" y2="84403"/>
                        <a14:foregroundMark x1="53778" y1="86081" x2="53778" y2="86081"/>
                        <a14:foregroundMark x1="71500" y1="60908" x2="71500" y2="60908"/>
                        <a14:foregroundMark x1="57889" y1="57552" x2="57889" y2="57552"/>
                        <a14:foregroundMark x1="65278" y1="57552" x2="65278" y2="57552"/>
                        <a14:foregroundMark x1="66778" y1="58539" x2="66778" y2="58539"/>
                        <a14:foregroundMark x1="57722" y1="80355" x2="57722" y2="80355"/>
                        <a14:foregroundMark x1="65111" y1="80750" x2="65111" y2="80750"/>
                        <a14:foregroundMark x1="64500" y1="83416" x2="64500" y2="83416"/>
                        <a14:foregroundMark x1="57167" y1="85785" x2="57167" y2="85785"/>
                        <a14:foregroundMark x1="60722" y1="85785" x2="60722" y2="85785"/>
                        <a14:backgroundMark x1="38000" y1="68016" x2="38000" y2="68016"/>
                        <a14:backgroundMark x1="39500" y1="63574" x2="39500" y2="63574"/>
                        <a14:backgroundMark x1="46889" y1="80355" x2="46889" y2="80355"/>
                        <a14:backgroundMark x1="53667" y1="72655" x2="53667" y2="72655"/>
                        <a14:backgroundMark x1="59000" y1="73050" x2="59000" y2="73050"/>
                        <a14:backgroundMark x1="38000" y1="76703" x2="38000" y2="76703"/>
                        <a14:backgroundMark x1="30056" y1="66930" x2="30056" y2="66930"/>
                        <a14:backgroundMark x1="28778" y1="60612" x2="28778" y2="60612"/>
                        <a14:backgroundMark x1="34611" y1="91510" x2="34611" y2="91510"/>
                        <a14:backgroundMark x1="42944" y1="91807" x2="42944" y2="91807"/>
                        <a14:backgroundMark x1="50278" y1="82034" x2="50278" y2="82034"/>
                        <a14:backgroundMark x1="50278" y1="69299" x2="50278" y2="69299"/>
                        <a14:backgroundMark x1="44611" y1="61599" x2="44611" y2="61599"/>
                        <a14:backgroundMark x1="39333" y1="58934" x2="39333" y2="58934"/>
                        <a14:backgroundMark x1="44833" y1="76407" x2="44833" y2="76407"/>
                        <a14:backgroundMark x1="34611" y1="74729" x2="34611" y2="74729"/>
                        <a14:backgroundMark x1="26667" y1="65943" x2="26667" y2="65943"/>
                        <a14:backgroundMark x1="27056" y1="58539" x2="27056" y2="58539"/>
                        <a14:backgroundMark x1="42000" y1="58934" x2="42000" y2="58934"/>
                        <a14:backgroundMark x1="42944" y1="74038" x2="42944" y2="74038"/>
                        <a14:backgroundMark x1="43500" y1="83119" x2="43500" y2="83119"/>
                        <a14:backgroundMark x1="52944" y1="82034" x2="52944" y2="82034"/>
                        <a14:backgroundMark x1="43667" y1="68608" x2="43667" y2="68608"/>
                        <a14:backgroundMark x1="33667" y1="64265" x2="33667" y2="64265"/>
                        <a14:backgroundMark x1="34611" y1="60908" x2="34611" y2="609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3278" y="1430915"/>
            <a:ext cx="7936439" cy="446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education.lego.com/v3/assets/blt293eea581807678a/blt293efc108239f35d/5ec7f068d5c7d2262a38d82a/gorilla-cover.jpg?auto=webp&amp;format=jpg&amp;width=1800&amp;quality=90&amp;fit=b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9"/>
          <a:stretch/>
        </p:blipFill>
        <p:spPr bwMode="auto">
          <a:xfrm>
            <a:off x="2461167" y="-14990"/>
            <a:ext cx="97231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градусов 1 вращение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" b="100000" l="0" r="100000">
                        <a14:foregroundMark x1="28278" y1="11254" x2="28278" y2="11254"/>
                        <a14:foregroundMark x1="25778" y1="11550" x2="25778" y2="11550"/>
                        <a14:foregroundMark x1="70556" y1="79072" x2="70556" y2="79072"/>
                        <a14:foregroundMark x1="75500" y1="72952" x2="75500" y2="72952"/>
                        <a14:foregroundMark x1="75833" y1="68312" x2="75833" y2="68312"/>
                        <a14:foregroundMark x1="73222" y1="63277" x2="73222" y2="63277"/>
                        <a14:foregroundMark x1="59778" y1="80355" x2="59778" y2="80355"/>
                        <a14:foregroundMark x1="66611" y1="80750" x2="66611" y2="80750"/>
                        <a14:foregroundMark x1="58833" y1="86081" x2="58833" y2="86081"/>
                        <a14:foregroundMark x1="56778" y1="79664" x2="56778" y2="79664"/>
                        <a14:foregroundMark x1="69222" y1="58934" x2="69222" y2="58934"/>
                        <a14:foregroundMark x1="61667" y1="57256" x2="61667" y2="57256"/>
                        <a14:foregroundMark x1="75278" y1="65943" x2="75278" y2="65943"/>
                        <a14:foregroundMark x1="68278" y1="80059" x2="68278" y2="80059"/>
                        <a14:foregroundMark x1="71889" y1="77690" x2="71889" y2="77690"/>
                        <a14:foregroundMark x1="63000" y1="80355" x2="63000" y2="80355"/>
                        <a14:foregroundMark x1="62833" y1="84403" x2="62833" y2="84403"/>
                        <a14:foregroundMark x1="53778" y1="86081" x2="53778" y2="86081"/>
                        <a14:foregroundMark x1="71500" y1="60908" x2="71500" y2="60908"/>
                        <a14:foregroundMark x1="57889" y1="57552" x2="57889" y2="57552"/>
                        <a14:foregroundMark x1="65278" y1="57552" x2="65278" y2="57552"/>
                        <a14:foregroundMark x1="66778" y1="58539" x2="66778" y2="58539"/>
                        <a14:foregroundMark x1="57722" y1="80355" x2="57722" y2="80355"/>
                        <a14:foregroundMark x1="65111" y1="80750" x2="65111" y2="80750"/>
                        <a14:foregroundMark x1="64500" y1="83416" x2="64500" y2="83416"/>
                        <a14:foregroundMark x1="57167" y1="85785" x2="57167" y2="85785"/>
                        <a14:foregroundMark x1="60722" y1="85785" x2="60722" y2="85785"/>
                        <a14:backgroundMark x1="38000" y1="68016" x2="38000" y2="68016"/>
                        <a14:backgroundMark x1="39500" y1="63574" x2="39500" y2="63574"/>
                        <a14:backgroundMark x1="46889" y1="80355" x2="46889" y2="80355"/>
                        <a14:backgroundMark x1="53667" y1="72655" x2="53667" y2="72655"/>
                        <a14:backgroundMark x1="59000" y1="73050" x2="59000" y2="73050"/>
                        <a14:backgroundMark x1="38000" y1="76703" x2="38000" y2="76703"/>
                        <a14:backgroundMark x1="30056" y1="66930" x2="30056" y2="66930"/>
                        <a14:backgroundMark x1="28778" y1="60612" x2="28778" y2="60612"/>
                        <a14:backgroundMark x1="34611" y1="91510" x2="34611" y2="91510"/>
                        <a14:backgroundMark x1="42944" y1="91807" x2="42944" y2="91807"/>
                        <a14:backgroundMark x1="50278" y1="82034" x2="50278" y2="82034"/>
                        <a14:backgroundMark x1="50278" y1="69299" x2="50278" y2="69299"/>
                        <a14:backgroundMark x1="44611" y1="61599" x2="44611" y2="61599"/>
                        <a14:backgroundMark x1="39333" y1="58934" x2="39333" y2="58934"/>
                        <a14:backgroundMark x1="44833" y1="76407" x2="44833" y2="76407"/>
                        <a14:backgroundMark x1="34611" y1="74729" x2="34611" y2="74729"/>
                        <a14:backgroundMark x1="26667" y1="65943" x2="26667" y2="65943"/>
                        <a14:backgroundMark x1="27056" y1="58539" x2="27056" y2="58539"/>
                        <a14:backgroundMark x1="42000" y1="58934" x2="42000" y2="58934"/>
                        <a14:backgroundMark x1="42944" y1="74038" x2="42944" y2="74038"/>
                        <a14:backgroundMark x1="43500" y1="83119" x2="43500" y2="83119"/>
                        <a14:backgroundMark x1="52944" y1="82034" x2="52944" y2="82034"/>
                        <a14:backgroundMark x1="43667" y1="68608" x2="43667" y2="68608"/>
                        <a14:backgroundMark x1="33667" y1="64265" x2="33667" y2="64265"/>
                        <a14:backgroundMark x1="34611" y1="60908" x2="34611" y2="609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3278" y="1430915"/>
            <a:ext cx="7936439" cy="4466451"/>
          </a:xfrm>
          <a:prstGeom prst="rect">
            <a:avLst/>
          </a:prstGeom>
        </p:spPr>
      </p:pic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838199" y="1712907"/>
            <a:ext cx="8815111" cy="5014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838199" y="2517062"/>
            <a:ext cx="8815111" cy="5014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838199" y="3321217"/>
            <a:ext cx="8815111" cy="50144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360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838199" y="4123329"/>
            <a:ext cx="8815111" cy="5014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575186" y="5796115"/>
            <a:ext cx="3771962" cy="781665"/>
          </a:xfrm>
          <a:prstGeom prst="roundRect">
            <a:avLst>
              <a:gd name="adj" fmla="val 50000"/>
            </a:avLst>
          </a:prstGeom>
          <a:solidFill>
            <a:srgbClr val="DD1116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вопрос</a:t>
            </a:r>
            <a:endParaRPr lang="ru-RU" sz="2800" dirty="0">
              <a:ln w="3175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education.lego.com/v3/assets/blt293eea581807678a/blt293efc108239f35d/5ec7f068d5c7d2262a38d82a/gorilla-cover.jpg?auto=webp&amp;format=jpg&amp;width=1800&amp;quality=90&amp;fit=b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9"/>
          <a:stretch/>
        </p:blipFill>
        <p:spPr bwMode="auto">
          <a:xfrm>
            <a:off x="2461167" y="-14990"/>
            <a:ext cx="97231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253" y1="58594" x2="19253" y2="58594"/>
                        <a14:foregroundMark x1="36237" y1="32031" x2="36237" y2="32031"/>
                        <a14:foregroundMark x1="39019" y1="18750" x2="39019" y2="18750"/>
                        <a14:foregroundMark x1="43631" y1="19141" x2="43631" y2="19141"/>
                        <a14:foregroundMark x1="76940" y1="37240" x2="76940" y2="37240"/>
                        <a14:foregroundMark x1="69546" y1="35156" x2="69546" y2="35156"/>
                        <a14:foregroundMark x1="73719" y1="52344" x2="73719" y2="52344"/>
                        <a14:foregroundMark x1="52196" y1="17057" x2="52196" y2="17057"/>
                        <a14:foregroundMark x1="54978" y1="16667" x2="54978" y2="16667"/>
                        <a14:foregroundMark x1="45974" y1="15885" x2="45974" y2="15885"/>
                        <a14:foregroundMark x1="37408" y1="18099" x2="37408" y2="18099"/>
                        <a14:foregroundMark x1="26208" y1="18750" x2="26208" y2="18750"/>
                        <a14:foregroundMark x1="17423" y1="34766" x2="17423" y2="34766"/>
                        <a14:foregroundMark x1="43631" y1="15885" x2="43631" y2="15885"/>
                        <a14:foregroundMark x1="44217" y1="14583" x2="44217" y2="14583"/>
                        <a14:foregroundMark x1="47218" y1="14583" x2="47218" y2="14583"/>
                        <a14:foregroundMark x1="40630" y1="14193" x2="40630" y2="14193"/>
                        <a14:foregroundMark x1="21230" y1="77474" x2="21230" y2="77474"/>
                        <a14:foregroundMark x1="33602" y1="30339" x2="33602" y2="30339"/>
                        <a14:foregroundMark x1="40410" y1="32682" x2="40410" y2="32682"/>
                        <a14:foregroundMark x1="23426" y1="85547" x2="23426" y2="85547"/>
                        <a14:foregroundMark x1="33236" y1="19531" x2="33236" y2="19531"/>
                        <a14:foregroundMark x1="38726" y1="15885" x2="38726" y2="15885"/>
                        <a14:backgroundMark x1="26061" y1="10677" x2="26061" y2="10677"/>
                        <a14:backgroundMark x1="6881" y1="6901" x2="6881" y2="6901"/>
                        <a14:backgroundMark x1="77892" y1="11328" x2="77892" y2="11328"/>
                        <a14:backgroundMark x1="62665" y1="5990" x2="62665" y2="5990"/>
                        <a14:backgroundMark x1="52928" y1="8073" x2="52928" y2="8073"/>
                        <a14:backgroundMark x1="91288" y1="77083" x2="91288" y2="77083"/>
                        <a14:backgroundMark x1="48023" y1="67839" x2="48023" y2="67839"/>
                        <a14:backgroundMark x1="35652" y1="62109" x2="35652" y2="62109"/>
                        <a14:backgroundMark x1="33821" y1="73568" x2="33821" y2="73568"/>
                        <a14:backgroundMark x1="41728" y1="81641" x2="41728" y2="81641"/>
                        <a14:backgroundMark x1="50659" y1="82422" x2="50659" y2="82422"/>
                        <a14:backgroundMark x1="23280" y1="67839" x2="23280" y2="67839"/>
                        <a14:backgroundMark x1="73206" y1="81380" x2="73206" y2="81380"/>
                        <a14:backgroundMark x1="83748" y1="84896" x2="83748" y2="84896"/>
                        <a14:backgroundMark x1="91654" y1="87370" x2="91654" y2="87370"/>
                        <a14:backgroundMark x1="91508" y1="67188" x2="91508" y2="67188"/>
                        <a14:backgroundMark x1="95974" y1="50781" x2="95974" y2="50781"/>
                        <a14:backgroundMark x1="97145" y1="41536" x2="97145" y2="41536"/>
                        <a14:backgroundMark x1="27965" y1="15234" x2="27965" y2="15234"/>
                        <a14:backgroundMark x1="77452" y1="86979" x2="77452" y2="86979"/>
                        <a14:backgroundMark x1="75476" y1="77474" x2="75476" y2="77474"/>
                        <a14:backgroundMark x1="66911" y1="88411" x2="66911" y2="88411"/>
                        <a14:backgroundMark x1="58785" y1="94531" x2="58785" y2="94531"/>
                        <a14:backgroundMark x1="92533" y1="63932" x2="92533" y2="63932"/>
                        <a14:backgroundMark x1="90483" y1="56120" x2="90483" y2="56120"/>
                        <a14:backgroundMark x1="74671" y1="67448" x2="74671" y2="67448"/>
                      </a14:backgroundRemoval>
                    </a14:imgEffect>
                  </a14:imgLayer>
                </a14:imgProps>
              </a:ext>
            </a:extLst>
          </a:blip>
          <a:srcRect l="2014" t="907" r="1750" b="8165"/>
          <a:stretch/>
        </p:blipFill>
        <p:spPr>
          <a:xfrm>
            <a:off x="5084519" y="3023419"/>
            <a:ext cx="7107481" cy="38345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портов в ev3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838199" y="1712907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838199" y="2521974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838198" y="3334869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838198" y="4143936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838198" y="4953003"/>
            <a:ext cx="8815111" cy="50144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289</Words>
  <Application>Microsoft Office PowerPoint</Application>
  <PresentationFormat>Широкоэкранный</PresentationFormat>
  <Paragraphs>93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Times New Roman</vt:lpstr>
      <vt:lpstr>Тема Office</vt:lpstr>
      <vt:lpstr>Муниципальное бюджетное учреждение дополнительного образования «Межшкольного учебного комбината» </vt:lpstr>
      <vt:lpstr>Презентация PowerPoint</vt:lpstr>
      <vt:lpstr>Какие цвета может показать дисплей?</vt:lpstr>
      <vt:lpstr>Какие цвета может показать дисплей?</vt:lpstr>
      <vt:lpstr>Какой двигатель является самым мощным?</vt:lpstr>
      <vt:lpstr>Какой двигатель является самым мощным?</vt:lpstr>
      <vt:lpstr>Сколько градусов 1 вращение?</vt:lpstr>
      <vt:lpstr>Сколько градусов 1 вращение?</vt:lpstr>
      <vt:lpstr>Сколько портов в ev3?</vt:lpstr>
      <vt:lpstr>Сколько портов в ev3?</vt:lpstr>
      <vt:lpstr>Сколько кнопок на EV3?</vt:lpstr>
      <vt:lpstr>Сколько кнопок на EV3?</vt:lpstr>
      <vt:lpstr>Где можно найти громкость динамика и другие параметры на EV3?</vt:lpstr>
      <vt:lpstr>Где можно найти громкость динамика и другие параметры на EV3?</vt:lpstr>
      <vt:lpstr>Поддерживает EV3 Bluetooth?</vt:lpstr>
      <vt:lpstr>Поддерживает EV3 Bluetooth?</vt:lpstr>
      <vt:lpstr>   Литература: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</dc:creator>
  <cp:lastModifiedBy>Тамара Григорьевна Захарова</cp:lastModifiedBy>
  <cp:revision>23</cp:revision>
  <dcterms:created xsi:type="dcterms:W3CDTF">2022-09-21T11:03:03Z</dcterms:created>
  <dcterms:modified xsi:type="dcterms:W3CDTF">2023-02-16T07:21:42Z</dcterms:modified>
</cp:coreProperties>
</file>