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6" r:id="rId5"/>
    <p:sldId id="259" r:id="rId6"/>
    <p:sldId id="260" r:id="rId7"/>
    <p:sldId id="261" r:id="rId8"/>
    <p:sldId id="262" r:id="rId9"/>
    <p:sldId id="263" r:id="rId10"/>
    <p:sldId id="264" r:id="rId11"/>
    <p:sldId id="265"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2964F1EF-37AC-4B27-8E5B-8E8D21B8C9E2}" type="datetimeFigureOut">
              <a:rPr lang="ru-RU" smtClean="0"/>
              <a:t>02.02.2023</a:t>
            </a:fld>
            <a:endParaRPr lang="ru-RU"/>
          </a:p>
        </p:txBody>
      </p:sp>
      <p:sp>
        <p:nvSpPr>
          <p:cNvPr id="16" name="Номер слайда 15"/>
          <p:cNvSpPr>
            <a:spLocks noGrp="1"/>
          </p:cNvSpPr>
          <p:nvPr>
            <p:ph type="sldNum" sz="quarter" idx="11"/>
          </p:nvPr>
        </p:nvSpPr>
        <p:spPr/>
        <p:txBody>
          <a:bodyPr/>
          <a:lstStyle/>
          <a:p>
            <a:fld id="{33171AF2-5779-4CDF-B872-74619E6F86AE}"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964F1EF-37AC-4B27-8E5B-8E8D21B8C9E2}" type="datetimeFigureOut">
              <a:rPr lang="ru-RU" smtClean="0"/>
              <a:t>02.02.2023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3171AF2-5779-4CDF-B872-74619E6F86A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964F1EF-37AC-4B27-8E5B-8E8D21B8C9E2}" type="datetimeFigureOut">
              <a:rPr lang="ru-RU" smtClean="0"/>
              <a:t>02.02.2023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3171AF2-5779-4CDF-B872-74619E6F86A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2964F1EF-37AC-4B27-8E5B-8E8D21B8C9E2}" type="datetimeFigureOut">
              <a:rPr lang="ru-RU" smtClean="0"/>
              <a:t>02.02.2023</a:t>
            </a:fld>
            <a:endParaRPr lang="ru-RU"/>
          </a:p>
        </p:txBody>
      </p:sp>
      <p:sp>
        <p:nvSpPr>
          <p:cNvPr id="15" name="Номер слайда 14"/>
          <p:cNvSpPr>
            <a:spLocks noGrp="1"/>
          </p:cNvSpPr>
          <p:nvPr>
            <p:ph type="sldNum" sz="quarter" idx="15"/>
          </p:nvPr>
        </p:nvSpPr>
        <p:spPr/>
        <p:txBody>
          <a:bodyPr/>
          <a:lstStyle>
            <a:lvl1pPr algn="ctr">
              <a:defRPr/>
            </a:lvl1pPr>
          </a:lstStyle>
          <a:p>
            <a:fld id="{33171AF2-5779-4CDF-B872-74619E6F86AE}"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2964F1EF-37AC-4B27-8E5B-8E8D21B8C9E2}" type="datetimeFigureOut">
              <a:rPr lang="ru-RU" smtClean="0"/>
              <a:t>02.02.2023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3171AF2-5779-4CDF-B872-74619E6F86AE}"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2964F1EF-37AC-4B27-8E5B-8E8D21B8C9E2}" type="datetimeFigureOut">
              <a:rPr lang="ru-RU" smtClean="0"/>
              <a:t>02.02.2023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3171AF2-5779-4CDF-B872-74619E6F86AE}"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33171AF2-5779-4CDF-B872-74619E6F86AE}"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2964F1EF-37AC-4B27-8E5B-8E8D21B8C9E2}" type="datetimeFigureOut">
              <a:rPr lang="ru-RU" smtClean="0"/>
              <a:t>02.02.2023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2964F1EF-37AC-4B27-8E5B-8E8D21B8C9E2}" type="datetimeFigureOut">
              <a:rPr lang="ru-RU" smtClean="0"/>
              <a:t>02.02.2023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3171AF2-5779-4CDF-B872-74619E6F86AE}"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964F1EF-37AC-4B27-8E5B-8E8D21B8C9E2}" type="datetimeFigureOut">
              <a:rPr lang="ru-RU" smtClean="0"/>
              <a:t>02.02.2023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3171AF2-5779-4CDF-B872-74619E6F86A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2964F1EF-37AC-4B27-8E5B-8E8D21B8C9E2}" type="datetimeFigureOut">
              <a:rPr lang="ru-RU" smtClean="0"/>
              <a:t>02.02.2023</a:t>
            </a:fld>
            <a:endParaRPr lang="ru-RU"/>
          </a:p>
        </p:txBody>
      </p:sp>
      <p:sp>
        <p:nvSpPr>
          <p:cNvPr id="9" name="Номер слайда 8"/>
          <p:cNvSpPr>
            <a:spLocks noGrp="1"/>
          </p:cNvSpPr>
          <p:nvPr>
            <p:ph type="sldNum" sz="quarter" idx="15"/>
          </p:nvPr>
        </p:nvSpPr>
        <p:spPr/>
        <p:txBody>
          <a:bodyPr/>
          <a:lstStyle/>
          <a:p>
            <a:fld id="{33171AF2-5779-4CDF-B872-74619E6F86AE}"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2964F1EF-37AC-4B27-8E5B-8E8D21B8C9E2}" type="datetimeFigureOut">
              <a:rPr lang="ru-RU" smtClean="0"/>
              <a:t>02.02.2023</a:t>
            </a:fld>
            <a:endParaRPr lang="ru-RU"/>
          </a:p>
        </p:txBody>
      </p:sp>
      <p:sp>
        <p:nvSpPr>
          <p:cNvPr id="9" name="Номер слайда 8"/>
          <p:cNvSpPr>
            <a:spLocks noGrp="1"/>
          </p:cNvSpPr>
          <p:nvPr>
            <p:ph type="sldNum" sz="quarter" idx="11"/>
          </p:nvPr>
        </p:nvSpPr>
        <p:spPr/>
        <p:txBody>
          <a:bodyPr/>
          <a:lstStyle/>
          <a:p>
            <a:fld id="{33171AF2-5779-4CDF-B872-74619E6F86AE}"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964F1EF-37AC-4B27-8E5B-8E8D21B8C9E2}" type="datetimeFigureOut">
              <a:rPr lang="ru-RU" smtClean="0"/>
              <a:t>02.02.2023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3171AF2-5779-4CDF-B872-74619E6F86AE}"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476672"/>
            <a:ext cx="6120680" cy="1872208"/>
          </a:xfrm>
        </p:spPr>
        <p:txBody>
          <a:bodyPr/>
          <a:lstStyle/>
          <a:p>
            <a:pPr algn="l"/>
            <a:r>
              <a:rPr lang="ru-RU" sz="1400" b="1" i="1" dirty="0" smtClean="0"/>
              <a:t>Работу выполняли ученицы 9 класса «Б»</a:t>
            </a:r>
          </a:p>
          <a:p>
            <a:pPr algn="l"/>
            <a:r>
              <a:rPr lang="ru-RU" sz="1400" b="1" i="1" dirty="0" smtClean="0"/>
              <a:t> Николаева </a:t>
            </a:r>
            <a:r>
              <a:rPr lang="ru-RU" sz="1400" b="1" i="1" dirty="0" smtClean="0"/>
              <a:t>Екатерина</a:t>
            </a:r>
          </a:p>
          <a:p>
            <a:pPr algn="l"/>
            <a:r>
              <a:rPr lang="ru-RU" sz="1400" b="1" i="1" dirty="0"/>
              <a:t>Муниципальное бюджетное общеобразовательное учреждение "Средняя общеобразовательная школа №3 </a:t>
            </a:r>
            <a:r>
              <a:rPr lang="ru-RU" sz="1400" b="1" i="1" dirty="0" err="1"/>
              <a:t>р.п</a:t>
            </a:r>
            <a:r>
              <a:rPr lang="ru-RU" sz="1400" b="1" i="1" dirty="0"/>
              <a:t>. Линево" </a:t>
            </a:r>
            <a:r>
              <a:rPr lang="ru-RU" sz="1400" b="1" i="1" dirty="0" err="1"/>
              <a:t>Искитимского</a:t>
            </a:r>
            <a:r>
              <a:rPr lang="ru-RU" sz="1400" b="1" i="1" dirty="0"/>
              <a:t> района Новосибирской области</a:t>
            </a:r>
          </a:p>
          <a:p>
            <a:pPr algn="r"/>
            <a:r>
              <a:rPr lang="ru-RU" sz="2000" b="1" i="1" dirty="0" smtClean="0"/>
              <a:t> </a:t>
            </a:r>
            <a:r>
              <a:rPr lang="ru-RU" sz="2000" b="1" i="1" dirty="0" smtClean="0"/>
              <a:t> </a:t>
            </a:r>
          </a:p>
          <a:p>
            <a:pPr algn="r"/>
            <a:r>
              <a:rPr lang="ru-RU" sz="2000" b="1" i="1" dirty="0" smtClean="0"/>
              <a:t> </a:t>
            </a:r>
            <a:endParaRPr lang="ru-RU" sz="2000" b="1" i="1" dirty="0"/>
          </a:p>
        </p:txBody>
      </p:sp>
      <p:sp>
        <p:nvSpPr>
          <p:cNvPr id="2" name="Заголовок 1"/>
          <p:cNvSpPr>
            <a:spLocks noGrp="1"/>
          </p:cNvSpPr>
          <p:nvPr>
            <p:ph type="ctrTitle"/>
          </p:nvPr>
        </p:nvSpPr>
        <p:spPr>
          <a:xfrm>
            <a:off x="467544" y="3717032"/>
            <a:ext cx="8305800" cy="1224136"/>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b="1" i="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Имбирь</a:t>
            </a:r>
            <a:endParaRPr lang="ru-RU" b="1" i="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whee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u="sng" dirty="0" smtClean="0"/>
              <a:t>Вывод:  </a:t>
            </a:r>
            <a:r>
              <a:rPr lang="ru-RU" i="1" dirty="0" smtClean="0"/>
              <a:t>после новой информации , которую мы узнали об употреблении имбиря  , и у нас тоже появилось желание его попробовать </a:t>
            </a:r>
            <a:r>
              <a:rPr lang="ru-RU" b="1" i="1" dirty="0" smtClean="0"/>
              <a:t>.</a:t>
            </a:r>
            <a:endParaRPr lang="ru-RU" b="1" i="1" u="sng" dirty="0"/>
          </a:p>
        </p:txBody>
      </p:sp>
      <p:sp>
        <p:nvSpPr>
          <p:cNvPr id="3" name="Заголовок 2"/>
          <p:cNvSpPr>
            <a:spLocks noGrp="1"/>
          </p:cNvSpPr>
          <p:nvPr>
            <p:ph type="title"/>
          </p:nvPr>
        </p:nvSpPr>
        <p:spPr>
          <a:xfrm flipV="1">
            <a:off x="457200" y="-1179512"/>
            <a:ext cx="8229600" cy="504056"/>
          </a:xfrm>
        </p:spPr>
        <p:txBody>
          <a:bodyPr>
            <a:normAutofit fontScale="90000"/>
          </a:bodyPr>
          <a:lstStyle/>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pP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Спасибо за внимание!</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Заголовок 2"/>
          <p:cNvSpPr>
            <a:spLocks noGrp="1"/>
          </p:cNvSpPr>
          <p:nvPr>
            <p:ph type="title"/>
          </p:nvPr>
        </p:nvSpPr>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i="1" u="sng" dirty="0" smtClean="0"/>
              <a:t>Цель</a:t>
            </a:r>
            <a:r>
              <a:rPr lang="ru-RU" dirty="0" smtClean="0"/>
              <a:t>:</a:t>
            </a:r>
            <a:r>
              <a:rPr lang="ru-RU" i="1" dirty="0"/>
              <a:t> </a:t>
            </a:r>
            <a:r>
              <a:rPr lang="ru-RU" i="1" dirty="0" smtClean="0"/>
              <a:t>узнать лечебные свойства имбиря на фоне своих двух задач </a:t>
            </a:r>
            <a:endParaRPr lang="ru-RU" i="1" dirty="0" smtClean="0"/>
          </a:p>
          <a:p>
            <a:r>
              <a:rPr lang="ru-RU" b="1" i="1" u="sng" dirty="0" smtClean="0"/>
              <a:t>Задачи</a:t>
            </a:r>
            <a:r>
              <a:rPr lang="ru-RU" b="1" i="1" u="sng" dirty="0" smtClean="0"/>
              <a:t>: </a:t>
            </a:r>
            <a:r>
              <a:rPr lang="ru-RU" b="1" i="1" u="sng" dirty="0" smtClean="0"/>
              <a:t>  изучить свойства имбиря и его происхождение </a:t>
            </a:r>
            <a:endParaRPr lang="ru-RU" i="1" dirty="0"/>
          </a:p>
        </p:txBody>
      </p:sp>
      <p:sp>
        <p:nvSpPr>
          <p:cNvPr id="3" name="Заголовок 2"/>
          <p:cNvSpPr>
            <a:spLocks noGrp="1"/>
          </p:cNvSpPr>
          <p:nvPr>
            <p:ph type="title"/>
          </p:nvPr>
        </p:nvSpPr>
        <p:spPr/>
        <p:txBody>
          <a:bodyPr/>
          <a:lstStyle/>
          <a:p>
            <a:r>
              <a:rPr lang="ru-RU" dirty="0" smtClean="0"/>
              <a:t>Цель и задачи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sz="1800" i="1" dirty="0" err="1" smtClean="0"/>
              <a:t>Имби́рь</a:t>
            </a:r>
            <a:r>
              <a:rPr lang="ru-RU" sz="1800" i="1" dirty="0" smtClean="0"/>
              <a:t> </a:t>
            </a:r>
            <a:r>
              <a:rPr lang="ru-RU" sz="1800" i="1" dirty="0" err="1" smtClean="0"/>
              <a:t>апте́чный</a:t>
            </a:r>
            <a:r>
              <a:rPr lang="ru-RU" sz="1800" i="1" dirty="0" smtClean="0"/>
              <a:t>, или Имбирь </a:t>
            </a:r>
            <a:r>
              <a:rPr lang="ru-RU" sz="1800" i="1" dirty="0" err="1" smtClean="0"/>
              <a:t>лека́рственный</a:t>
            </a:r>
            <a:r>
              <a:rPr lang="ru-RU" sz="1800" i="1" dirty="0" smtClean="0"/>
              <a:t>, или Имбирь </a:t>
            </a:r>
            <a:r>
              <a:rPr lang="ru-RU" sz="1800" i="1" dirty="0" err="1" smtClean="0"/>
              <a:t>настоя́щий</a:t>
            </a:r>
            <a:r>
              <a:rPr lang="ru-RU" sz="1800" i="1" dirty="0" smtClean="0"/>
              <a:t>, или Имбирь </a:t>
            </a:r>
            <a:r>
              <a:rPr lang="ru-RU" sz="1800" i="1" dirty="0" err="1" smtClean="0"/>
              <a:t>обыкнове́нный</a:t>
            </a:r>
            <a:r>
              <a:rPr lang="ru-RU" sz="1800" i="1" dirty="0" smtClean="0"/>
              <a:t> — многолетнее травянистое растение; типовой вид рода Имбирь семейства Имбирные. В русском языке часто называется просто имбирь; имбирём называют также сырые или переработанные корневища растения.</a:t>
            </a:r>
          </a:p>
          <a:p>
            <a:endParaRPr lang="ru-RU" sz="1800" dirty="0" smtClean="0"/>
          </a:p>
          <a:p>
            <a:endParaRPr lang="ru-RU" sz="1800" dirty="0" smtClean="0"/>
          </a:p>
          <a:p>
            <a:endParaRPr lang="ru-RU" sz="1800" dirty="0" smtClean="0"/>
          </a:p>
          <a:p>
            <a:endParaRPr lang="ru-RU" sz="1800" dirty="0"/>
          </a:p>
        </p:txBody>
      </p:sp>
      <p:sp>
        <p:nvSpPr>
          <p:cNvPr id="3" name="Заголовок 2"/>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b="1" i="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Имбирь</a:t>
            </a:r>
            <a:endParaRPr lang="ru-RU" b="1" i="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2050" name="Picture 2" descr="C:\Users\Lenovo\OneDrive\Рабочий стол\имбирь.jpg"/>
          <p:cNvPicPr>
            <a:picLocks noChangeAspect="1" noChangeArrowheads="1"/>
          </p:cNvPicPr>
          <p:nvPr/>
        </p:nvPicPr>
        <p:blipFill>
          <a:blip r:embed="rId2" cstate="print"/>
          <a:srcRect/>
          <a:stretch>
            <a:fillRect/>
          </a:stretch>
        </p:blipFill>
        <p:spPr bwMode="auto">
          <a:xfrm>
            <a:off x="2123728" y="3140968"/>
            <a:ext cx="4492361" cy="336927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57200" y="1628800"/>
            <a:ext cx="8305800" cy="4104456"/>
          </a:xfrm>
        </p:spPr>
        <p:txBody>
          <a:bodyPr/>
          <a:lstStyle/>
          <a:p>
            <a:r>
              <a:rPr lang="ru-RU" dirty="0"/>
              <a:t>Имбирь укрепляет память, помогает при расстройствах пищеварения, ушибах, радикулите, кашле, лечит печень, половую систему, желудок, кишечник, разжижает кровь (за счет чего мозг лучше снабжается кислородом), снимает головную боль, выводит из организма токсины. Имбирный чай — прекрасное натуральное средство от простуды. Паста из молотого имбиря — хорошее домашнее средство при болях в мышцах и голове.</a:t>
            </a:r>
          </a:p>
        </p:txBody>
      </p:sp>
      <p:sp>
        <p:nvSpPr>
          <p:cNvPr id="3" name="Заголовок 2"/>
          <p:cNvSpPr>
            <a:spLocks noGrp="1"/>
          </p:cNvSpPr>
          <p:nvPr>
            <p:ph type="ctrTitle"/>
          </p:nvPr>
        </p:nvSpPr>
        <p:spPr>
          <a:xfrm>
            <a:off x="457200" y="404664"/>
            <a:ext cx="8305800" cy="936104"/>
          </a:xfrm>
        </p:spPr>
        <p:txBody>
          <a:bodyPr/>
          <a:lstStyle/>
          <a:p>
            <a:r>
              <a:rPr lang="ru-RU" dirty="0"/>
              <a:t>лечебные свойства имбиря </a:t>
            </a:r>
          </a:p>
        </p:txBody>
      </p:sp>
    </p:spTree>
    <p:extLst>
      <p:ext uri="{BB962C8B-B14F-4D97-AF65-F5344CB8AC3E}">
        <p14:creationId xmlns:p14="http://schemas.microsoft.com/office/powerpoint/2010/main" val="3007087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sz="1800" i="1" dirty="0" smtClean="0"/>
              <a:t>Происходит имбирь из стран Южной Азии. На данный момент выращивается в Китае, в Индии, в Индонезии, в Австралии, в Западной Африке, на Ямайке, на Барбадосе.</a:t>
            </a:r>
            <a:br>
              <a:rPr lang="ru-RU" sz="1800" i="1" dirty="0" smtClean="0"/>
            </a:br>
            <a:r>
              <a:rPr lang="ru-RU" sz="1800" i="1" dirty="0" smtClean="0"/>
              <a:t/>
            </a:r>
            <a:br>
              <a:rPr lang="ru-RU" sz="1800" i="1" dirty="0" smtClean="0"/>
            </a:br>
            <a:r>
              <a:rPr lang="ru-RU" sz="1800" i="1" dirty="0" smtClean="0"/>
              <a:t>В Средние века был завезён в Европу, где использовался в качестве пряности и лекарства. В частности, имбирь считался одним из основных средств для профилактики чумы. Купцы рассказывали байки, будто имбирь растёт на краю света в стране троглодитов, которые зорко его стерегут[2], чем ещё больше поднимали и без того немалую цену на чудодейственный корень.</a:t>
            </a:r>
            <a:endParaRPr lang="ru-RU" sz="1800" i="1" dirty="0"/>
          </a:p>
        </p:txBody>
      </p:sp>
      <p:sp>
        <p:nvSpPr>
          <p:cNvPr id="3" name="Заголовок 2"/>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b="1" i="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Происхождение  имбиря </a:t>
            </a:r>
            <a:endParaRPr lang="ru-RU" b="1" i="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3074" name="Picture 2" descr="C:\Users\Lenovo\OneDrive\Рабочий стол\имбирь 1.jpg"/>
          <p:cNvPicPr>
            <a:picLocks noChangeAspect="1" noChangeArrowheads="1"/>
          </p:cNvPicPr>
          <p:nvPr/>
        </p:nvPicPr>
        <p:blipFill>
          <a:blip r:embed="rId2" cstate="print"/>
          <a:srcRect/>
          <a:stretch>
            <a:fillRect/>
          </a:stretch>
        </p:blipFill>
        <p:spPr bwMode="auto">
          <a:xfrm>
            <a:off x="4499992" y="4293096"/>
            <a:ext cx="3613542" cy="206084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r>
              <a:rPr lang="ru-RU" sz="2900" b="1" i="1" dirty="0" smtClean="0"/>
              <a:t/>
            </a:r>
            <a:br>
              <a:rPr lang="ru-RU" sz="2900" b="1" i="1" dirty="0" smtClean="0"/>
            </a:br>
            <a:r>
              <a:rPr lang="ru-RU" i="1" dirty="0" smtClean="0"/>
              <a:t>Корни по происхождению придаточные, образуют мочковатую корневую систему. За корень нередко принимают видоизменённый подземный побег — корневище, от которого отходят зелёные надземные побеги и придаточные корни. Корневище — первичного строения: покровная ткань — пробка; центрально-осевой цилиндр — кольцо из сосудисто-волокнистых пучков (закрытые коллатеральные), паренхима с многочисленными сосудисто-волокнистыми пучками (закрытые коллатеральные) и клетками с эфирным маслом (жёлто-зелёного цвета).</a:t>
            </a:r>
            <a:br>
              <a:rPr lang="ru-RU" i="1" dirty="0" smtClean="0"/>
            </a:br>
            <a:r>
              <a:rPr lang="ru-RU" i="1" dirty="0" smtClean="0"/>
              <a:t/>
            </a:r>
            <a:br>
              <a:rPr lang="ru-RU" i="1" dirty="0" smtClean="0"/>
            </a:br>
            <a:r>
              <a:rPr lang="ru-RU" i="1" dirty="0" smtClean="0"/>
              <a:t>Стебель прямостоящий, округлый, не опушён. Междоузлия более 1 см, удлинённые.</a:t>
            </a:r>
            <a:br>
              <a:rPr lang="ru-RU" i="1" dirty="0" smtClean="0"/>
            </a:br>
            <a:r>
              <a:rPr lang="ru-RU" i="1" dirty="0" smtClean="0"/>
              <a:t/>
            </a:r>
            <a:br>
              <a:rPr lang="ru-RU" i="1" dirty="0" smtClean="0"/>
            </a:br>
            <a:r>
              <a:rPr lang="ru-RU" i="1" dirty="0" smtClean="0"/>
              <a:t>Листья очерёдные простые, цельные, ланцетовидные </a:t>
            </a:r>
            <a:r>
              <a:rPr lang="ru-RU" i="1" dirty="0" err="1" smtClean="0"/>
              <a:t>цельнокрайние</a:t>
            </a:r>
            <a:r>
              <a:rPr lang="ru-RU" i="1" dirty="0" smtClean="0"/>
              <a:t>, с заострённой верхушкой, имеют листовое влагалище. Основание листа сердцевидное.</a:t>
            </a:r>
            <a:r>
              <a:rPr lang="ru-RU" dirty="0" smtClean="0"/>
              <a:t/>
            </a:r>
            <a:br>
              <a:rPr lang="ru-RU" dirty="0" smtClean="0"/>
            </a:br>
            <a:endParaRPr lang="ru-RU" dirty="0"/>
          </a:p>
        </p:txBody>
      </p:sp>
      <p:sp>
        <p:nvSpPr>
          <p:cNvPr id="3" name="Заголовок 2"/>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b="1" i="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Описание Имбиря </a:t>
            </a:r>
            <a:endParaRPr lang="ru-RU" b="1" i="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20688"/>
            <a:ext cx="8229600" cy="5475312"/>
          </a:xfrm>
        </p:spPr>
        <p:txBody>
          <a:bodyPr>
            <a:normAutofit/>
          </a:bodyPr>
          <a:lstStyle/>
          <a:p>
            <a:r>
              <a:rPr lang="ru-RU" sz="1800" i="1" dirty="0" smtClean="0"/>
              <a:t>Цветки зигоморфные, располагаются на коротких цветоносах, собраны в колосовидные соцветия. Чашечка зелёного цвета состоит из пяти чашелистиков, сросшаяся. Венчик раздельнолепестный из трёх лепестков фиолетово-бурого или жёлто-оранжевого цветов. Андроцей </a:t>
            </a:r>
            <a:r>
              <a:rPr lang="ru-RU" sz="1800" i="1" dirty="0" err="1" smtClean="0"/>
              <a:t>многобратственный</a:t>
            </a:r>
            <a:r>
              <a:rPr lang="ru-RU" sz="1800" i="1" dirty="0" smtClean="0"/>
              <a:t>, одна тычинка фертильная, остальные бесплодные. Гинецей состоит из трёх сросшихся плодолистиков.</a:t>
            </a:r>
            <a:br>
              <a:rPr lang="ru-RU" sz="1800" i="1" dirty="0" smtClean="0"/>
            </a:br>
            <a:r>
              <a:rPr lang="ru-RU" sz="1800" i="1" dirty="0" smtClean="0"/>
              <a:t/>
            </a:r>
            <a:br>
              <a:rPr lang="ru-RU" sz="1800" i="1" dirty="0" smtClean="0"/>
            </a:br>
            <a:r>
              <a:rPr lang="ru-RU" sz="1800" i="1" dirty="0" smtClean="0"/>
              <a:t>Плод — трёхстворчатая коробочка.</a:t>
            </a:r>
            <a:endParaRPr lang="ru-RU" sz="1800" i="1" dirty="0"/>
          </a:p>
        </p:txBody>
      </p:sp>
      <p:sp>
        <p:nvSpPr>
          <p:cNvPr id="3" name="Заголовок 2"/>
          <p:cNvSpPr>
            <a:spLocks noGrp="1"/>
          </p:cNvSpPr>
          <p:nvPr>
            <p:ph type="title"/>
          </p:nvPr>
        </p:nvSpPr>
        <p:spPr>
          <a:xfrm>
            <a:off x="457200" y="152400"/>
            <a:ext cx="8229600" cy="252264"/>
          </a:xfrm>
        </p:spPr>
        <p:txBody>
          <a:bodyPr>
            <a:normAutofit fontScale="90000"/>
          </a:bodyPr>
          <a:lstStyle/>
          <a:p>
            <a:endParaRPr lang="ru-RU" dirty="0"/>
          </a:p>
        </p:txBody>
      </p:sp>
      <p:pic>
        <p:nvPicPr>
          <p:cNvPr id="4098" name="Picture 2" descr="C:\Users\Lenovo\OneDrive\Рабочий стол\5bd0d6558f.jpg"/>
          <p:cNvPicPr>
            <a:picLocks noChangeAspect="1" noChangeArrowheads="1"/>
          </p:cNvPicPr>
          <p:nvPr/>
        </p:nvPicPr>
        <p:blipFill>
          <a:blip r:embed="rId2" cstate="print"/>
          <a:srcRect/>
          <a:stretch>
            <a:fillRect/>
          </a:stretch>
        </p:blipFill>
        <p:spPr bwMode="auto">
          <a:xfrm>
            <a:off x="1403648" y="3140968"/>
            <a:ext cx="6404223" cy="326516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Autofit/>
          </a:bodyPr>
          <a:lstStyle/>
          <a:p>
            <a:r>
              <a:rPr lang="ru-RU" sz="1400" b="1" i="1" dirty="0" smtClean="0"/>
              <a:t>Чаще всего имбирь применяют в молотом виде. Молотая пряность представляет собой серовато-жёлтый мучнистый порошок. Если он имеет сильный и устойчивый аромат, то считается более качественным. В кухнях разных народов он используется в качестве приправы:</a:t>
            </a:r>
            <a:br>
              <a:rPr lang="ru-RU" sz="1400" b="1" i="1" dirty="0" smtClean="0"/>
            </a:br>
            <a:r>
              <a:rPr lang="ru-RU" sz="1400" b="1" i="1" dirty="0" smtClean="0"/>
              <a:t/>
            </a:r>
            <a:br>
              <a:rPr lang="ru-RU" sz="1400" b="1" i="1" dirty="0" smtClean="0"/>
            </a:br>
            <a:r>
              <a:rPr lang="ru-RU" sz="1400" b="1" i="1" dirty="0" smtClean="0"/>
              <a:t>в напитках (квас, сбитень, чай, кофе);</a:t>
            </a:r>
            <a:br>
              <a:rPr lang="ru-RU" sz="1400" b="1" i="1" dirty="0" smtClean="0"/>
            </a:br>
            <a:r>
              <a:rPr lang="ru-RU" sz="1400" b="1" i="1" dirty="0" smtClean="0"/>
              <a:t>в выпечке (печенье, кексы, бисквиты);</a:t>
            </a:r>
            <a:br>
              <a:rPr lang="ru-RU" sz="1400" b="1" i="1" dirty="0" smtClean="0"/>
            </a:br>
            <a:r>
              <a:rPr lang="ru-RU" sz="1400" b="1" i="1" dirty="0" smtClean="0"/>
              <a:t>в консервировании (пресервы, варенье);</a:t>
            </a:r>
            <a:br>
              <a:rPr lang="ru-RU" sz="1400" b="1" i="1" dirty="0" smtClean="0"/>
            </a:br>
            <a:r>
              <a:rPr lang="ru-RU" sz="1400" b="1" i="1" dirty="0" smtClean="0"/>
              <a:t>в соусах (к мясу, овощные и фруктовые маринады).</a:t>
            </a:r>
            <a:br>
              <a:rPr lang="ru-RU" sz="1400" b="1" i="1" dirty="0" smtClean="0"/>
            </a:br>
            <a:r>
              <a:rPr lang="ru-RU" sz="1400" b="1" i="1" dirty="0" smtClean="0"/>
              <a:t>в качестве закуски к суши (маринованный имбирь)</a:t>
            </a:r>
            <a:br>
              <a:rPr lang="ru-RU" sz="1400" b="1" i="1" dirty="0" smtClean="0"/>
            </a:br>
            <a:r>
              <a:rPr lang="ru-RU" sz="1400" b="1" i="1" dirty="0" smtClean="0"/>
              <a:t>Имбирь употребляют и как самостоятельный продукт в виде варенья, цукатов или маринованного имбиря.</a:t>
            </a:r>
            <a:br>
              <a:rPr lang="ru-RU" sz="1400" b="1" i="1" dirty="0" smtClean="0"/>
            </a:br>
            <a:r>
              <a:rPr lang="ru-RU" sz="1400" b="1" i="1" dirty="0" smtClean="0"/>
              <a:t/>
            </a:r>
            <a:br>
              <a:rPr lang="ru-RU" sz="1400" b="1" i="1" dirty="0" smtClean="0"/>
            </a:br>
            <a:r>
              <a:rPr lang="ru-RU" sz="1400" b="1" i="1" dirty="0" smtClean="0"/>
              <a:t>Имбирь входит в состав индийской приправы карри.</a:t>
            </a:r>
            <a:br>
              <a:rPr lang="ru-RU" sz="1400" b="1" i="1" dirty="0" smtClean="0"/>
            </a:br>
            <a:r>
              <a:rPr lang="ru-RU" sz="1400" b="1" i="1" dirty="0" smtClean="0"/>
              <a:t/>
            </a:r>
            <a:br>
              <a:rPr lang="ru-RU" sz="1400" b="1" i="1" dirty="0" smtClean="0"/>
            </a:br>
            <a:r>
              <a:rPr lang="ru-RU" sz="1400" b="1" i="1" dirty="0" smtClean="0"/>
              <a:t>Имбирь с сахаром и газированной водой, в которую добавлены дрожжи и специи, составляют традиционный рецепт имбирного эля. Зачастую дополнительно используют мёд, различные фрукты или ягоды, а также чайные лепестки.</a:t>
            </a:r>
            <a:br>
              <a:rPr lang="ru-RU" sz="1400" b="1" i="1" dirty="0" smtClean="0"/>
            </a:br>
            <a:r>
              <a:rPr lang="ru-RU" sz="1400" b="1" i="1" dirty="0" smtClean="0"/>
              <a:t/>
            </a:r>
            <a:br>
              <a:rPr lang="ru-RU" sz="1400" b="1" i="1" dirty="0" smtClean="0"/>
            </a:br>
            <a:r>
              <a:rPr lang="ru-RU" sz="1400" b="1" i="1" dirty="0" smtClean="0"/>
              <a:t>Имбирное пиво — алкогольный напиток. Его готовят из имбиря, сахара и воды с добавлением пивных или пекарских дрожжей и молочнокислых бактерий. Содержание алкоголя в имбирном пиве может достигать 11 %.</a:t>
            </a:r>
            <a:endParaRPr lang="ru-RU" sz="1400" b="1" i="1" dirty="0"/>
          </a:p>
        </p:txBody>
      </p:sp>
      <p:sp>
        <p:nvSpPr>
          <p:cNvPr id="3" name="Заголовок 2"/>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b="1" i="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Где используют Имбирь</a:t>
            </a:r>
            <a:endParaRPr lang="ru-RU" b="1" i="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04664"/>
            <a:ext cx="8229600" cy="5691336"/>
          </a:xfrm>
        </p:spPr>
        <p:txBody>
          <a:bodyPr>
            <a:noAutofit/>
          </a:bodyPr>
          <a:lstStyle/>
          <a:p>
            <a:r>
              <a:rPr lang="ru-RU" sz="1600" i="1" dirty="0" smtClean="0"/>
              <a:t>Корневище имбиря </a:t>
            </a:r>
            <a:r>
              <a:rPr lang="ru-RU" sz="1600" i="1" dirty="0" smtClean="0"/>
              <a:t>поступает </a:t>
            </a:r>
            <a:r>
              <a:rPr lang="ru-RU" sz="1600" i="1" dirty="0" smtClean="0"/>
              <a:t>в продажу в аптеки в очищенном или неочищенном от пробки </a:t>
            </a:r>
            <a:r>
              <a:rPr lang="ru-RU" sz="1600" i="1" dirty="0" smtClean="0"/>
              <a:t>виде.</a:t>
            </a:r>
            <a:r>
              <a:rPr lang="ru-RU" sz="1600" i="1" dirty="0" smtClean="0"/>
              <a:t/>
            </a:r>
            <a:br>
              <a:rPr lang="ru-RU" sz="1600" i="1" dirty="0" smtClean="0"/>
            </a:br>
            <a:r>
              <a:rPr lang="ru-RU" sz="1600" i="1" dirty="0" smtClean="0"/>
              <a:t>Имбирь в виде настоя, настойки, порошка применяется при заболеваниях суставов (артрит, артроз, </a:t>
            </a:r>
            <a:r>
              <a:rPr lang="ru-RU" sz="1600" i="1" dirty="0" err="1" smtClean="0"/>
              <a:t>остеоартроз</a:t>
            </a:r>
            <a:r>
              <a:rPr lang="ru-RU" sz="1600" i="1" dirty="0" smtClean="0"/>
              <a:t>) морской </a:t>
            </a:r>
            <a:r>
              <a:rPr lang="ru-RU" sz="1600" i="1" dirty="0" smtClean="0"/>
              <a:t>болезни, при язвенной болезни </a:t>
            </a:r>
            <a:r>
              <a:rPr lang="ru-RU" sz="1600" i="1" dirty="0" smtClean="0"/>
              <a:t>желудка </a:t>
            </a:r>
            <a:r>
              <a:rPr lang="ru-RU" sz="1600" i="1" dirty="0" smtClean="0"/>
              <a:t>для повышения аппетита и улучшения пищеварения, атеросклерозе, нарушении жирового и холестеринового </a:t>
            </a:r>
            <a:r>
              <a:rPr lang="ru-RU" sz="1600" i="1" dirty="0" smtClean="0"/>
              <a:t>обмена, </a:t>
            </a:r>
            <a:r>
              <a:rPr lang="ru-RU" sz="1600" i="1" dirty="0" smtClean="0"/>
              <a:t>для нормализации состояния кровеносных сосудов. Кроме того, имбирь является иммуномодулятором, что используется при профилактике простудных заболеваний</a:t>
            </a:r>
            <a:r>
              <a:rPr lang="ru-RU" sz="1600" i="1" dirty="0" smtClean="0"/>
              <a:t>.</a:t>
            </a:r>
            <a:r>
              <a:rPr lang="ru-RU" sz="1600" i="1" dirty="0" smtClean="0"/>
              <a:t/>
            </a:r>
            <a:br>
              <a:rPr lang="ru-RU" sz="1600" i="1" dirty="0" smtClean="0"/>
            </a:br>
            <a:r>
              <a:rPr lang="ru-RU" sz="1600" i="1" dirty="0" smtClean="0"/>
              <a:t/>
            </a:r>
            <a:br>
              <a:rPr lang="ru-RU" sz="1600" i="1" dirty="0" smtClean="0"/>
            </a:br>
            <a:r>
              <a:rPr lang="ru-RU" sz="1600" i="1" dirty="0" smtClean="0"/>
              <a:t>Отвар имбиря с мёдом и лимоном часто используют при простудных заболеваниях</a:t>
            </a:r>
            <a:r>
              <a:rPr lang="ru-RU" sz="1600" i="1" dirty="0" smtClean="0"/>
              <a:t>.</a:t>
            </a:r>
            <a:r>
              <a:rPr lang="ru-RU" sz="1600" i="1" dirty="0" smtClean="0"/>
              <a:t/>
            </a:r>
            <a:br>
              <a:rPr lang="ru-RU" sz="1600" i="1" dirty="0" smtClean="0"/>
            </a:br>
            <a:r>
              <a:rPr lang="ru-RU" sz="1600" i="1" dirty="0" smtClean="0"/>
              <a:t>Компрессы используют для снятия головных болей, болей в спине и при хроническом ревматизме.</a:t>
            </a:r>
            <a:br>
              <a:rPr lang="ru-RU" sz="1600" i="1" dirty="0" smtClean="0"/>
            </a:br>
            <a:r>
              <a:rPr lang="ru-RU" sz="1600" i="1" dirty="0" smtClean="0"/>
              <a:t/>
            </a:r>
            <a:br>
              <a:rPr lang="ru-RU" sz="1600" i="1" dirty="0" smtClean="0"/>
            </a:br>
            <a:r>
              <a:rPr lang="ru-RU" sz="1600" i="1" dirty="0" smtClean="0"/>
              <a:t>Эфирное масло широко используется в </a:t>
            </a:r>
            <a:r>
              <a:rPr lang="ru-RU" sz="1600" i="1" dirty="0" err="1" smtClean="0"/>
              <a:t>ароматерапии</a:t>
            </a:r>
            <a:r>
              <a:rPr lang="ru-RU" sz="1600" i="1" dirty="0" smtClean="0"/>
              <a:t> для лечения </a:t>
            </a:r>
            <a:r>
              <a:rPr lang="ru-RU" sz="1600" i="1" dirty="0" err="1" smtClean="0"/>
              <a:t>психоэмоциональных</a:t>
            </a:r>
            <a:r>
              <a:rPr lang="ru-RU" sz="1600" i="1" dirty="0" smtClean="0"/>
              <a:t> расстройств, заболеваний опорно-двигательного аппарата, простудных и вирусных заболеваний. Применяется в горячих ингаляциях, в ваннах, для растираний, для массажа и внутрь.</a:t>
            </a:r>
            <a:br>
              <a:rPr lang="ru-RU" sz="1600" i="1" dirty="0" smtClean="0"/>
            </a:br>
            <a:r>
              <a:rPr lang="ru-RU" sz="1600" i="1" dirty="0" smtClean="0"/>
              <a:t/>
            </a:r>
            <a:br>
              <a:rPr lang="ru-RU" sz="1600" i="1" dirty="0" smtClean="0"/>
            </a:br>
            <a:r>
              <a:rPr lang="ru-RU" sz="1600" i="1" dirty="0" smtClean="0"/>
              <a:t>В имбире содержится вещество </a:t>
            </a:r>
            <a:r>
              <a:rPr lang="ru-RU" sz="1600" i="1" dirty="0" err="1" smtClean="0"/>
              <a:t>гингерол</a:t>
            </a:r>
            <a:r>
              <a:rPr lang="ru-RU" sz="1600" i="1" dirty="0" smtClean="0"/>
              <a:t>, который обладает антидиарейной активностью у </a:t>
            </a:r>
            <a:r>
              <a:rPr lang="ru-RU" sz="1600" i="1" dirty="0" smtClean="0"/>
              <a:t>мышей.</a:t>
            </a:r>
            <a:endParaRPr lang="ru-RU" sz="1600" i="1" dirty="0"/>
          </a:p>
        </p:txBody>
      </p:sp>
      <p:sp>
        <p:nvSpPr>
          <p:cNvPr id="3" name="Заголовок 2"/>
          <p:cNvSpPr>
            <a:spLocks noGrp="1"/>
          </p:cNvSpPr>
          <p:nvPr>
            <p:ph type="title"/>
          </p:nvPr>
        </p:nvSpPr>
        <p:spPr>
          <a:xfrm flipV="1">
            <a:off x="457200" y="0"/>
            <a:ext cx="8229600" cy="152400"/>
          </a:xfrm>
        </p:spPr>
        <p:txBody>
          <a:bodyPr>
            <a:normAutofit fontScale="90000"/>
          </a:bodyPr>
          <a:lstStyle/>
          <a:p>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140</TotalTime>
  <Words>340</Words>
  <Application>Microsoft Office PowerPoint</Application>
  <PresentationFormat>Экран (4:3)</PresentationFormat>
  <Paragraphs>29</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Бумажная</vt:lpstr>
      <vt:lpstr>Имбирь</vt:lpstr>
      <vt:lpstr>Цель и задачи </vt:lpstr>
      <vt:lpstr>Имбирь</vt:lpstr>
      <vt:lpstr>лечебные свойства имбиря </vt:lpstr>
      <vt:lpstr>Происхождение  имбиря </vt:lpstr>
      <vt:lpstr>Описание Имбиря </vt:lpstr>
      <vt:lpstr>Презентация PowerPoint</vt:lpstr>
      <vt:lpstr>Где используют Имбирь</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ЕКУАФУКВПУФ</dc:title>
  <dc:creator>Руслан Гертер</dc:creator>
  <cp:lastModifiedBy>Admin</cp:lastModifiedBy>
  <cp:revision>15</cp:revision>
  <dcterms:created xsi:type="dcterms:W3CDTF">2021-11-15T17:48:09Z</dcterms:created>
  <dcterms:modified xsi:type="dcterms:W3CDTF">2023-02-02T15:00:56Z</dcterms:modified>
</cp:coreProperties>
</file>