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A8CCF-30D1-4D95-A93C-6B85C25E2C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E6D9B-71A3-41FB-B81D-63062F1E37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7906-5D4E-4ADD-89A5-5C2D173F49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7717D-8BBC-470D-9BD4-E365341C17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C0D93-059C-4B7A-BCCE-62D2BD7742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85556-8E35-4B2C-9121-27BBBD98B6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60D1A-E484-4F03-A786-F8F80DAB9C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14503-72A8-43C3-9BF1-F936DBF421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D8F28-4815-4299-85B5-E1B2B3C62E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BE470-ADBD-401B-94B4-E15AEEA90D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D700-5495-4002-A3A3-972BD7D9BC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3E3AF9-A912-469A-B007-27D682E7182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525" y="183157"/>
            <a:ext cx="761984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Колокольные звоны России</a:t>
            </a: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35775"/>
          </a:xfrm>
          <a:prstGeom prst="frame">
            <a:avLst>
              <a:gd name="adj1" fmla="val 15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624839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983" y="3263909"/>
            <a:ext cx="5942033" cy="3301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22385" y="3290501"/>
            <a:ext cx="6992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Призер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3505200" cy="4800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2000" y="457200"/>
            <a:ext cx="4824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С.В. Рахманинов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6155" y="533400"/>
            <a:ext cx="28720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Сюита №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V 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часть          «Светлый праздник»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4343400" y="3621363"/>
            <a:ext cx="45720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мощный звон промчался над землёю,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воздух весь, гудя, затрепетал.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Певучие, серебряные громы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Сказали весть святого торжества…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А. Хомяков.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084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43400" y="609600"/>
            <a:ext cx="428110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Колокольные звоны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Плывут над Россией,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Разгоняя все беды,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Над раздольем летят.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Колокольного звона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Не сыщешь красивей,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Об истории русской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Звоны те говорят.</a:t>
            </a:r>
          </a:p>
        </p:txBody>
      </p:sp>
      <p:pic>
        <p:nvPicPr>
          <p:cNvPr id="5124" name="Picture 8" descr="Колокола Тихвинской божьей матери"/>
          <p:cNvPicPr>
            <a:picLocks noChangeAspect="1" noChangeArrowheads="1"/>
          </p:cNvPicPr>
          <p:nvPr/>
        </p:nvPicPr>
        <p:blipFill>
          <a:blip r:embed="rId2"/>
          <a:srcRect r="3397"/>
          <a:stretch>
            <a:fillRect/>
          </a:stretch>
        </p:blipFill>
        <p:spPr bwMode="auto">
          <a:xfrm>
            <a:off x="609600" y="762000"/>
            <a:ext cx="311248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35775"/>
          </a:xfrm>
          <a:prstGeom prst="frame">
            <a:avLst>
              <a:gd name="adj1" fmla="val 15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654" y="0"/>
            <a:ext cx="8965531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Колокольный звон-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это часть русской культуры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это голос Родины.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386138"/>
            <a:ext cx="360045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Рамка 4"/>
          <p:cNvSpPr/>
          <p:nvPr/>
        </p:nvSpPr>
        <p:spPr>
          <a:xfrm>
            <a:off x="20515" y="-31750"/>
            <a:ext cx="9144000" cy="6835775"/>
          </a:xfrm>
          <a:prstGeom prst="frame">
            <a:avLst>
              <a:gd name="adj1" fmla="val 15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8" descr="колокольчик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508500"/>
            <a:ext cx="25860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107950" y="673100"/>
            <a:ext cx="89281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  <a:cs typeface="Arial" charset="0"/>
              </a:rPr>
              <a:t>С незапамятных времен крестьяне вешали на шею домашним животным звенящие предметы, чтобы стада коров или овец не заблудились, гуляя по лесам и лугам. Но специально отливать колокольчики стали в Италии. По преданию, еще в 4 веке один монах заболел, пошел в лес за целебными травами, прилег на траву. Он задремал и сквозь сон услышал удивительную музыку. Даже скорее не музыку, а перезвон. Монах почувствовал, что от этого перезвона болезнь куда-то уходит, а он начинает выздоравливать. Когда же он открыл глаза, то увидел, что возле самого уха качается знакомый цветок – колокольчик. И монах решил ,что именно голос этого цветка помог ему. Он вернулся в монастырь и сделал копию этого цветка, отлив его из металла.</a:t>
            </a: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35775"/>
          </a:xfrm>
          <a:prstGeom prst="frame">
            <a:avLst>
              <a:gd name="adj1" fmla="val 15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4228" y="-158626"/>
            <a:ext cx="705488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Как появились колокола?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63" y="677863"/>
            <a:ext cx="5397500" cy="6592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Благовест</a:t>
            </a:r>
            <a:r>
              <a:rPr lang="ru-RU" sz="3600" b="1" dirty="0">
                <a:latin typeface="+mn-lt"/>
              </a:rPr>
              <a:t>- ровные удары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</a:rPr>
              <a:t>в один из колоколов</a:t>
            </a:r>
            <a:r>
              <a:rPr lang="ru-RU" sz="2800" b="1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Благовест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sz="4000" b="1" dirty="0">
                <a:latin typeface="+mn-lt"/>
              </a:rPr>
              <a:t>благая весть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 (</a:t>
            </a:r>
            <a:r>
              <a:rPr lang="ru-RU" sz="4000" b="1" dirty="0">
                <a:latin typeface="+mn-lt"/>
              </a:rPr>
              <a:t>мир, покой, добро,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радость, счастье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праздник)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Благодарю –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дарю вам всем благо!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+mn-lt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35775"/>
          </a:xfrm>
          <a:prstGeom prst="frame">
            <a:avLst>
              <a:gd name="adj1" fmla="val 15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4558" y="-31374"/>
            <a:ext cx="738016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Виды колокольных звонов</a:t>
            </a:r>
          </a:p>
        </p:txBody>
      </p:sp>
      <p:pic>
        <p:nvPicPr>
          <p:cNvPr id="8197" name="Picture 4" descr="kolok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8525" y="1916113"/>
            <a:ext cx="2311400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35775"/>
          </a:xfrm>
          <a:prstGeom prst="frame">
            <a:avLst>
              <a:gd name="adj1" fmla="val 15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950" y="1336675"/>
            <a:ext cx="8135938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Трезвон</a:t>
            </a:r>
            <a:r>
              <a:rPr lang="ru-RU" sz="3200" b="1" dirty="0">
                <a:latin typeface="+mn-lt"/>
              </a:rPr>
              <a:t> - звон в несколько колоколов, в три приема; бывает после благовеста</a:t>
            </a:r>
            <a:r>
              <a:rPr lang="ru-RU" sz="3200" b="1" dirty="0" smtClean="0">
                <a:latin typeface="+mn-lt"/>
              </a:rPr>
              <a:t>.</a:t>
            </a:r>
            <a:endParaRPr lang="en-US" sz="3200" b="1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4558" y="-31374"/>
            <a:ext cx="738016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Виды колокольных звонов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5950" y="2921169"/>
            <a:ext cx="79946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Набат</a:t>
            </a:r>
            <a:r>
              <a:rPr lang="ru-RU" sz="3200" b="1" dirty="0"/>
              <a:t>- тревожный сигнал для сбора народа, по случаю пожара либо иной общей опасности.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сорг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852936"/>
            <a:ext cx="2427824" cy="28111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04800" y="1925297"/>
            <a:ext cx="373724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М. П. Мусоргский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46497" y="6079718"/>
            <a:ext cx="54924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Опера «Борис Годунов»</a:t>
            </a:r>
          </a:p>
        </p:txBody>
      </p:sp>
      <p:sp>
        <p:nvSpPr>
          <p:cNvPr id="7" name="Рамка 6"/>
          <p:cNvSpPr/>
          <p:nvPr/>
        </p:nvSpPr>
        <p:spPr>
          <a:xfrm>
            <a:off x="76200" y="22225"/>
            <a:ext cx="9144000" cy="6835775"/>
          </a:xfrm>
          <a:prstGeom prst="frame">
            <a:avLst>
              <a:gd name="adj1" fmla="val 15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18" y="685800"/>
            <a:ext cx="4217544" cy="4800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0"/>
            <a:ext cx="2438400" cy="3505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1" y="16764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 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И. Глинка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0600" y="3982998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Опера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«Иван Сусанин»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838201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2971800" cy="3962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57201"/>
            <a:ext cx="1828800" cy="3428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761999" y="498902"/>
            <a:ext cx="2819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С.С. Прокофьев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224935" y="3824499"/>
            <a:ext cx="3385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Кантата 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«Александр Невский»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341368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321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Sveta</cp:lastModifiedBy>
  <cp:revision>20</cp:revision>
  <cp:lastPrinted>1601-01-01T00:00:00Z</cp:lastPrinted>
  <dcterms:created xsi:type="dcterms:W3CDTF">1601-01-01T00:00:00Z</dcterms:created>
  <dcterms:modified xsi:type="dcterms:W3CDTF">2023-02-09T22:27:47Z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