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Lst>
  <p:sldSz type="screen16x9" cy="6858000" cx="12192000"/>
  <p:notesSz cx="6858000" cy="9144000"/>
  <p:defaultTextStyle>
    <a:defPPr>
      <a:defRPr lang="ru-RU"/>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5620"/>
    <p:restoredTop sz="94660"/>
  </p:normalViewPr>
  <p:slideViewPr>
    <p:cSldViewPr snapToGrid="0">
      <p:cViewPr varScale="1">
        <p:scale>
          <a:sx n="70" d="100"/>
          <a:sy n="70" d="100"/>
        </p:scale>
        <p:origin x="714" y="72"/>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tableStyles" Target="tableStyle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47" name=""/>
        <p:cNvGrpSpPr/>
        <p:nvPr/>
      </p:nvGrpSpPr>
      <p:grpSpPr>
        <a:xfrm>
          <a:off x="0" y="0"/>
          <a:ext cx="0" cy="0"/>
          <a:chOff x="0" y="0"/>
          <a:chExt cx="0" cy="0"/>
        </a:xfrm>
      </p:grpSpPr>
      <p:sp>
        <p:nvSpPr>
          <p:cNvPr id="1048652"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53"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54"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55"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6"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57"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Титульный слайд">
    <p:spTree>
      <p:nvGrpSpPr>
        <p:cNvPr id="23" name=""/>
        <p:cNvGrpSpPr/>
        <p:nvPr/>
      </p:nvGrpSpPr>
      <p:grpSpPr>
        <a:xfrm>
          <a:off x="0" y="0"/>
          <a:ext cx="0" cy="0"/>
          <a:chOff x="0" y="0"/>
          <a:chExt cx="0" cy="0"/>
        </a:xfrm>
      </p:grpSpPr>
      <p:sp>
        <p:nvSpPr>
          <p:cNvPr id="1048581"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1048582" name="Подзаголовок 2"/>
          <p:cNvSpPr>
            <a:spLocks noGrp="1"/>
          </p:cNvSpPr>
          <p:nvPr>
            <p:ph type="subTitle" idx="1"/>
          </p:nvPr>
        </p:nvSpPr>
        <p:spPr>
          <a:xfrm>
            <a:off x="1524000" y="3602038"/>
            <a:ext cx="9144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ru-RU" smtClean="0"/>
              <a:t>Образец подзаголовка</a:t>
            </a:r>
            <a:endParaRPr lang="ru-RU"/>
          </a:p>
        </p:txBody>
      </p:sp>
      <p:sp>
        <p:nvSpPr>
          <p:cNvPr id="1048583" name="Дата 3"/>
          <p:cNvSpPr>
            <a:spLocks noGrp="1"/>
          </p:cNvSpPr>
          <p:nvPr>
            <p:ph type="dt" sz="half" idx="10"/>
          </p:nvPr>
        </p:nvSpPr>
        <p:spPr/>
        <p:txBody>
          <a:bodyPr/>
          <a:p>
            <a:fld id="{8753CF46-998A-4520-A3E9-1BAEE0C05CDC}" type="datetimeFigureOut">
              <a:rPr lang="ru-RU" smtClean="0"/>
              <a:t>23.01.2023</a:t>
            </a:fld>
            <a:endParaRPr lang="ru-RU"/>
          </a:p>
        </p:txBody>
      </p:sp>
      <p:sp>
        <p:nvSpPr>
          <p:cNvPr id="1048584" name="Нижний колонтитул 4"/>
          <p:cNvSpPr>
            <a:spLocks noGrp="1"/>
          </p:cNvSpPr>
          <p:nvPr>
            <p:ph type="ftr" sz="quarter" idx="11"/>
          </p:nvPr>
        </p:nvSpPr>
        <p:spPr/>
        <p:txBody>
          <a:bodyPr/>
          <a:p>
            <a:endParaRPr lang="ru-RU"/>
          </a:p>
        </p:txBody>
      </p:sp>
      <p:sp>
        <p:nvSpPr>
          <p:cNvPr id="1048585" name="Номер слайда 5"/>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Заголовок и вертикальный текст">
    <p:spTree>
      <p:nvGrpSpPr>
        <p:cNvPr id="40" name=""/>
        <p:cNvGrpSpPr/>
        <p:nvPr/>
      </p:nvGrpSpPr>
      <p:grpSpPr>
        <a:xfrm>
          <a:off x="0" y="0"/>
          <a:ext cx="0" cy="0"/>
          <a:chOff x="0" y="0"/>
          <a:chExt cx="0" cy="0"/>
        </a:xfrm>
      </p:grpSpPr>
      <p:sp>
        <p:nvSpPr>
          <p:cNvPr id="1048619" name="Заголовок 1"/>
          <p:cNvSpPr>
            <a:spLocks noGrp="1"/>
          </p:cNvSpPr>
          <p:nvPr>
            <p:ph type="title"/>
          </p:nvPr>
        </p:nvSpPr>
        <p:spPr/>
        <p:txBody>
          <a:bodyPr/>
          <a:p>
            <a:r>
              <a:rPr lang="ru-RU" smtClean="0"/>
              <a:t>Образец заголовка</a:t>
            </a:r>
            <a:endParaRPr lang="ru-RU"/>
          </a:p>
        </p:txBody>
      </p:sp>
      <p:sp>
        <p:nvSpPr>
          <p:cNvPr id="1048620" name="Вертикальный текст 2"/>
          <p:cNvSpPr>
            <a:spLocks noGrp="1"/>
          </p:cNvSpPr>
          <p:nvPr>
            <p:ph type="body" orient="vert" idx="1"/>
          </p:nvPr>
        </p:nvSpPr>
        <p:spPr/>
        <p:txBody>
          <a:bodyPr vert="eaVert"/>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21" name="Дата 3"/>
          <p:cNvSpPr>
            <a:spLocks noGrp="1"/>
          </p:cNvSpPr>
          <p:nvPr>
            <p:ph type="dt" sz="half" idx="10"/>
          </p:nvPr>
        </p:nvSpPr>
        <p:spPr/>
        <p:txBody>
          <a:bodyPr/>
          <a:p>
            <a:fld id="{8753CF46-998A-4520-A3E9-1BAEE0C05CDC}" type="datetimeFigureOut">
              <a:rPr lang="ru-RU" smtClean="0"/>
              <a:t>23.01.2023</a:t>
            </a:fld>
            <a:endParaRPr lang="ru-RU"/>
          </a:p>
        </p:txBody>
      </p:sp>
      <p:sp>
        <p:nvSpPr>
          <p:cNvPr id="1048622" name="Нижний колонтитул 4"/>
          <p:cNvSpPr>
            <a:spLocks noGrp="1"/>
          </p:cNvSpPr>
          <p:nvPr>
            <p:ph type="ftr" sz="quarter" idx="11"/>
          </p:nvPr>
        </p:nvSpPr>
        <p:spPr/>
        <p:txBody>
          <a:bodyPr/>
          <a:p>
            <a:endParaRPr lang="ru-RU"/>
          </a:p>
        </p:txBody>
      </p:sp>
      <p:sp>
        <p:nvSpPr>
          <p:cNvPr id="1048623" name="Номер слайда 5"/>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Вертикальный заголовок и текст">
    <p:spTree>
      <p:nvGrpSpPr>
        <p:cNvPr id="37" name=""/>
        <p:cNvGrpSpPr/>
        <p:nvPr/>
      </p:nvGrpSpPr>
      <p:grpSpPr>
        <a:xfrm>
          <a:off x="0" y="0"/>
          <a:ext cx="0" cy="0"/>
          <a:chOff x="0" y="0"/>
          <a:chExt cx="0" cy="0"/>
        </a:xfrm>
      </p:grpSpPr>
      <p:sp>
        <p:nvSpPr>
          <p:cNvPr id="1048603" name="Вертикальный заголовок 1"/>
          <p:cNvSpPr>
            <a:spLocks noGrp="1"/>
          </p:cNvSpPr>
          <p:nvPr>
            <p:ph type="title" orient="vert"/>
          </p:nvPr>
        </p:nvSpPr>
        <p:spPr>
          <a:xfrm>
            <a:off x="8724900" y="365125"/>
            <a:ext cx="2628900" cy="5811838"/>
          </a:xfrm>
        </p:spPr>
        <p:txBody>
          <a:bodyPr vert="eaVert"/>
          <a:p>
            <a:r>
              <a:rPr lang="ru-RU" smtClean="0"/>
              <a:t>Образец заголовка</a:t>
            </a:r>
            <a:endParaRPr lang="ru-RU"/>
          </a:p>
        </p:txBody>
      </p:sp>
      <p:sp>
        <p:nvSpPr>
          <p:cNvPr id="1048604" name="Вертикальный текст 2"/>
          <p:cNvSpPr>
            <a:spLocks noGrp="1"/>
          </p:cNvSpPr>
          <p:nvPr>
            <p:ph type="body" orient="vert" idx="1"/>
          </p:nvPr>
        </p:nvSpPr>
        <p:spPr>
          <a:xfrm>
            <a:off x="838200" y="365125"/>
            <a:ext cx="7734300" cy="5811838"/>
          </a:xfrm>
        </p:spPr>
        <p:txBody>
          <a:bodyPr vert="eaVert"/>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05" name="Дата 3"/>
          <p:cNvSpPr>
            <a:spLocks noGrp="1"/>
          </p:cNvSpPr>
          <p:nvPr>
            <p:ph type="dt" sz="half" idx="10"/>
          </p:nvPr>
        </p:nvSpPr>
        <p:spPr/>
        <p:txBody>
          <a:bodyPr/>
          <a:p>
            <a:fld id="{8753CF46-998A-4520-A3E9-1BAEE0C05CDC}" type="datetimeFigureOut">
              <a:rPr lang="ru-RU" smtClean="0"/>
              <a:t>23.01.2023</a:t>
            </a:fld>
            <a:endParaRPr lang="ru-RU"/>
          </a:p>
        </p:txBody>
      </p:sp>
      <p:sp>
        <p:nvSpPr>
          <p:cNvPr id="1048606" name="Нижний колонтитул 4"/>
          <p:cNvSpPr>
            <a:spLocks noGrp="1"/>
          </p:cNvSpPr>
          <p:nvPr>
            <p:ph type="ftr" sz="quarter" idx="11"/>
          </p:nvPr>
        </p:nvSpPr>
        <p:spPr/>
        <p:txBody>
          <a:bodyPr/>
          <a:p>
            <a:endParaRPr lang="ru-RU"/>
          </a:p>
        </p:txBody>
      </p:sp>
      <p:sp>
        <p:nvSpPr>
          <p:cNvPr id="1048607" name="Номер слайда 5"/>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Заголовок и объект">
    <p:spTree>
      <p:nvGrpSpPr>
        <p:cNvPr id="38" name=""/>
        <p:cNvGrpSpPr/>
        <p:nvPr/>
      </p:nvGrpSpPr>
      <p:grpSpPr>
        <a:xfrm>
          <a:off x="0" y="0"/>
          <a:ext cx="0" cy="0"/>
          <a:chOff x="0" y="0"/>
          <a:chExt cx="0" cy="0"/>
        </a:xfrm>
      </p:grpSpPr>
      <p:sp>
        <p:nvSpPr>
          <p:cNvPr id="1048608" name="Заголовок 1"/>
          <p:cNvSpPr>
            <a:spLocks noGrp="1"/>
          </p:cNvSpPr>
          <p:nvPr>
            <p:ph type="title"/>
          </p:nvPr>
        </p:nvSpPr>
        <p:spPr/>
        <p:txBody>
          <a:bodyPr/>
          <a:p>
            <a:r>
              <a:rPr lang="ru-RU" smtClean="0"/>
              <a:t>Образец заголовка</a:t>
            </a:r>
            <a:endParaRPr lang="ru-RU"/>
          </a:p>
        </p:txBody>
      </p:sp>
      <p:sp>
        <p:nvSpPr>
          <p:cNvPr id="1048609" name="Объект 2"/>
          <p:cNvSpPr>
            <a:spLocks noGrp="1"/>
          </p:cNvSpPr>
          <p:nvPr>
            <p:ph idx="1"/>
          </p:nvPr>
        </p:nvSpPr>
        <p:spPr/>
        <p:txBody>
          <a:bodyPr/>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10" name="Дата 3"/>
          <p:cNvSpPr>
            <a:spLocks noGrp="1"/>
          </p:cNvSpPr>
          <p:nvPr>
            <p:ph type="dt" sz="half" idx="10"/>
          </p:nvPr>
        </p:nvSpPr>
        <p:spPr/>
        <p:txBody>
          <a:bodyPr/>
          <a:p>
            <a:fld id="{8753CF46-998A-4520-A3E9-1BAEE0C05CDC}" type="datetimeFigureOut">
              <a:rPr lang="ru-RU" smtClean="0"/>
              <a:t>23.01.2023</a:t>
            </a:fld>
            <a:endParaRPr lang="ru-RU"/>
          </a:p>
        </p:txBody>
      </p:sp>
      <p:sp>
        <p:nvSpPr>
          <p:cNvPr id="1048611" name="Нижний колонтитул 4"/>
          <p:cNvSpPr>
            <a:spLocks noGrp="1"/>
          </p:cNvSpPr>
          <p:nvPr>
            <p:ph type="ftr" sz="quarter" idx="11"/>
          </p:nvPr>
        </p:nvSpPr>
        <p:spPr/>
        <p:txBody>
          <a:bodyPr/>
          <a:p>
            <a:endParaRPr lang="ru-RU"/>
          </a:p>
        </p:txBody>
      </p:sp>
      <p:sp>
        <p:nvSpPr>
          <p:cNvPr id="1048612" name="Номер слайда 5"/>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Заголовок раздела">
    <p:spTree>
      <p:nvGrpSpPr>
        <p:cNvPr id="41" name=""/>
        <p:cNvGrpSpPr/>
        <p:nvPr/>
      </p:nvGrpSpPr>
      <p:grpSpPr>
        <a:xfrm>
          <a:off x="0" y="0"/>
          <a:ext cx="0" cy="0"/>
          <a:chOff x="0" y="0"/>
          <a:chExt cx="0" cy="0"/>
        </a:xfrm>
      </p:grpSpPr>
      <p:sp>
        <p:nvSpPr>
          <p:cNvPr id="1048624"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1048625" name="Текст 2"/>
          <p:cNvSpPr>
            <a:spLocks noGrp="1"/>
          </p:cNvSpPr>
          <p:nvPr>
            <p:ph type="body" idx="1"/>
          </p:nvPr>
        </p:nvSpPr>
        <p:spPr>
          <a:xfrm>
            <a:off x="831850" y="4589463"/>
            <a:ext cx="10515600" cy="1500187"/>
          </a:xfrm>
        </p:spPr>
        <p:txBody>
          <a:bodyPr/>
          <a:lstStyle>
            <a:lvl1pPr indent="0" marL="0">
              <a:buNone/>
              <a:defRPr sz="2400">
                <a:solidFill>
                  <a:schemeClr val="tx1">
                    <a:tint val="75000"/>
                  </a:schemeClr>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ru-RU" smtClean="0"/>
              <a:t>Образец текста</a:t>
            </a:r>
          </a:p>
        </p:txBody>
      </p:sp>
      <p:sp>
        <p:nvSpPr>
          <p:cNvPr id="1048626" name="Дата 3"/>
          <p:cNvSpPr>
            <a:spLocks noGrp="1"/>
          </p:cNvSpPr>
          <p:nvPr>
            <p:ph type="dt" sz="half" idx="10"/>
          </p:nvPr>
        </p:nvSpPr>
        <p:spPr/>
        <p:txBody>
          <a:bodyPr/>
          <a:p>
            <a:fld id="{8753CF46-998A-4520-A3E9-1BAEE0C05CDC}" type="datetimeFigureOut">
              <a:rPr lang="ru-RU" smtClean="0"/>
              <a:t>23.01.2023</a:t>
            </a:fld>
            <a:endParaRPr lang="ru-RU"/>
          </a:p>
        </p:txBody>
      </p:sp>
      <p:sp>
        <p:nvSpPr>
          <p:cNvPr id="1048627" name="Нижний колонтитул 4"/>
          <p:cNvSpPr>
            <a:spLocks noGrp="1"/>
          </p:cNvSpPr>
          <p:nvPr>
            <p:ph type="ftr" sz="quarter" idx="11"/>
          </p:nvPr>
        </p:nvSpPr>
        <p:spPr/>
        <p:txBody>
          <a:bodyPr/>
          <a:p>
            <a:endParaRPr lang="ru-RU"/>
          </a:p>
        </p:txBody>
      </p:sp>
      <p:sp>
        <p:nvSpPr>
          <p:cNvPr id="1048628" name="Номер слайда 5"/>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Два объекта">
    <p:spTree>
      <p:nvGrpSpPr>
        <p:cNvPr id="42" name=""/>
        <p:cNvGrpSpPr/>
        <p:nvPr/>
      </p:nvGrpSpPr>
      <p:grpSpPr>
        <a:xfrm>
          <a:off x="0" y="0"/>
          <a:ext cx="0" cy="0"/>
          <a:chOff x="0" y="0"/>
          <a:chExt cx="0" cy="0"/>
        </a:xfrm>
      </p:grpSpPr>
      <p:sp>
        <p:nvSpPr>
          <p:cNvPr id="1048629" name="Заголовок 1"/>
          <p:cNvSpPr>
            <a:spLocks noGrp="1"/>
          </p:cNvSpPr>
          <p:nvPr>
            <p:ph type="title"/>
          </p:nvPr>
        </p:nvSpPr>
        <p:spPr/>
        <p:txBody>
          <a:bodyPr/>
          <a:p>
            <a:r>
              <a:rPr lang="ru-RU" smtClean="0"/>
              <a:t>Образец заголовка</a:t>
            </a:r>
            <a:endParaRPr lang="ru-RU"/>
          </a:p>
        </p:txBody>
      </p:sp>
      <p:sp>
        <p:nvSpPr>
          <p:cNvPr id="1048630" name="Объект 2"/>
          <p:cNvSpPr>
            <a:spLocks noGrp="1"/>
          </p:cNvSpPr>
          <p:nvPr>
            <p:ph sz="half" idx="1"/>
          </p:nvPr>
        </p:nvSpPr>
        <p:spPr>
          <a:xfrm>
            <a:off x="838200" y="1825625"/>
            <a:ext cx="5181600" cy="4351338"/>
          </a:xfrm>
        </p:spPr>
        <p:txBody>
          <a:bodyPr/>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31" name="Объект 3"/>
          <p:cNvSpPr>
            <a:spLocks noGrp="1"/>
          </p:cNvSpPr>
          <p:nvPr>
            <p:ph sz="half" idx="2"/>
          </p:nvPr>
        </p:nvSpPr>
        <p:spPr>
          <a:xfrm>
            <a:off x="6172200" y="1825625"/>
            <a:ext cx="5181600" cy="4351338"/>
          </a:xfrm>
        </p:spPr>
        <p:txBody>
          <a:bodyPr/>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32" name="Дата 4"/>
          <p:cNvSpPr>
            <a:spLocks noGrp="1"/>
          </p:cNvSpPr>
          <p:nvPr>
            <p:ph type="dt" sz="half" idx="10"/>
          </p:nvPr>
        </p:nvSpPr>
        <p:spPr/>
        <p:txBody>
          <a:bodyPr/>
          <a:p>
            <a:fld id="{8753CF46-998A-4520-A3E9-1BAEE0C05CDC}" type="datetimeFigureOut">
              <a:rPr lang="ru-RU" smtClean="0"/>
              <a:t>23.01.2023</a:t>
            </a:fld>
            <a:endParaRPr lang="ru-RU"/>
          </a:p>
        </p:txBody>
      </p:sp>
      <p:sp>
        <p:nvSpPr>
          <p:cNvPr id="1048633" name="Нижний колонтитул 5"/>
          <p:cNvSpPr>
            <a:spLocks noGrp="1"/>
          </p:cNvSpPr>
          <p:nvPr>
            <p:ph type="ftr" sz="quarter" idx="11"/>
          </p:nvPr>
        </p:nvSpPr>
        <p:spPr/>
        <p:txBody>
          <a:bodyPr/>
          <a:p>
            <a:endParaRPr lang="ru-RU"/>
          </a:p>
        </p:txBody>
      </p:sp>
      <p:sp>
        <p:nvSpPr>
          <p:cNvPr id="1048634" name="Номер слайда 6"/>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Сравнение">
    <p:spTree>
      <p:nvGrpSpPr>
        <p:cNvPr id="43" name=""/>
        <p:cNvGrpSpPr/>
        <p:nvPr/>
      </p:nvGrpSpPr>
      <p:grpSpPr>
        <a:xfrm>
          <a:off x="0" y="0"/>
          <a:ext cx="0" cy="0"/>
          <a:chOff x="0" y="0"/>
          <a:chExt cx="0" cy="0"/>
        </a:xfrm>
      </p:grpSpPr>
      <p:sp>
        <p:nvSpPr>
          <p:cNvPr id="1048635" name="Заголовок 1"/>
          <p:cNvSpPr>
            <a:spLocks noGrp="1"/>
          </p:cNvSpPr>
          <p:nvPr>
            <p:ph type="title"/>
          </p:nvPr>
        </p:nvSpPr>
        <p:spPr>
          <a:xfrm>
            <a:off x="839788" y="365125"/>
            <a:ext cx="10515600" cy="1325563"/>
          </a:xfrm>
        </p:spPr>
        <p:txBody>
          <a:bodyPr/>
          <a:p>
            <a:r>
              <a:rPr lang="ru-RU" smtClean="0"/>
              <a:t>Образец заголовка</a:t>
            </a:r>
            <a:endParaRPr lang="ru-RU"/>
          </a:p>
        </p:txBody>
      </p:sp>
      <p:sp>
        <p:nvSpPr>
          <p:cNvPr id="1048636" name="Текст 2"/>
          <p:cNvSpPr>
            <a:spLocks noGrp="1"/>
          </p:cNvSpPr>
          <p:nvPr>
            <p:ph type="body" idx="1"/>
          </p:nvPr>
        </p:nvSpPr>
        <p:spPr>
          <a:xfrm>
            <a:off x="839788" y="1681163"/>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ru-RU" smtClean="0"/>
              <a:t>Образец текста</a:t>
            </a:r>
          </a:p>
        </p:txBody>
      </p:sp>
      <p:sp>
        <p:nvSpPr>
          <p:cNvPr id="1048637" name="Объект 3"/>
          <p:cNvSpPr>
            <a:spLocks noGrp="1"/>
          </p:cNvSpPr>
          <p:nvPr>
            <p:ph sz="half" idx="2"/>
          </p:nvPr>
        </p:nvSpPr>
        <p:spPr>
          <a:xfrm>
            <a:off x="839788" y="2505075"/>
            <a:ext cx="5157787" cy="3684588"/>
          </a:xfrm>
        </p:spPr>
        <p:txBody>
          <a:bodyPr/>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38" name="Текст 4"/>
          <p:cNvSpPr>
            <a:spLocks noGrp="1"/>
          </p:cNvSpPr>
          <p:nvPr>
            <p:ph type="body" sz="quarter" idx="3"/>
          </p:nvPr>
        </p:nvSpPr>
        <p:spPr>
          <a:xfrm>
            <a:off x="6172200" y="1681163"/>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ru-RU" smtClean="0"/>
              <a:t>Образец текста</a:t>
            </a:r>
          </a:p>
        </p:txBody>
      </p:sp>
      <p:sp>
        <p:nvSpPr>
          <p:cNvPr id="1048639" name="Объект 5"/>
          <p:cNvSpPr>
            <a:spLocks noGrp="1"/>
          </p:cNvSpPr>
          <p:nvPr>
            <p:ph sz="quarter" idx="4"/>
          </p:nvPr>
        </p:nvSpPr>
        <p:spPr>
          <a:xfrm>
            <a:off x="6172200" y="2505075"/>
            <a:ext cx="5183188" cy="3684588"/>
          </a:xfrm>
        </p:spPr>
        <p:txBody>
          <a:bodyPr/>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40" name="Дата 6"/>
          <p:cNvSpPr>
            <a:spLocks noGrp="1"/>
          </p:cNvSpPr>
          <p:nvPr>
            <p:ph type="dt" sz="half" idx="10"/>
          </p:nvPr>
        </p:nvSpPr>
        <p:spPr/>
        <p:txBody>
          <a:bodyPr/>
          <a:p>
            <a:fld id="{8753CF46-998A-4520-A3E9-1BAEE0C05CDC}" type="datetimeFigureOut">
              <a:rPr lang="ru-RU" smtClean="0"/>
              <a:t>23.01.2023</a:t>
            </a:fld>
            <a:endParaRPr lang="ru-RU"/>
          </a:p>
        </p:txBody>
      </p:sp>
      <p:sp>
        <p:nvSpPr>
          <p:cNvPr id="1048641" name="Нижний колонтитул 7"/>
          <p:cNvSpPr>
            <a:spLocks noGrp="1"/>
          </p:cNvSpPr>
          <p:nvPr>
            <p:ph type="ftr" sz="quarter" idx="11"/>
          </p:nvPr>
        </p:nvSpPr>
        <p:spPr/>
        <p:txBody>
          <a:bodyPr/>
          <a:p>
            <a:endParaRPr lang="ru-RU"/>
          </a:p>
        </p:txBody>
      </p:sp>
      <p:sp>
        <p:nvSpPr>
          <p:cNvPr id="1048642" name="Номер слайда 8"/>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Только заголовок">
    <p:spTree>
      <p:nvGrpSpPr>
        <p:cNvPr id="36" name=""/>
        <p:cNvGrpSpPr/>
        <p:nvPr/>
      </p:nvGrpSpPr>
      <p:grpSpPr>
        <a:xfrm>
          <a:off x="0" y="0"/>
          <a:ext cx="0" cy="0"/>
          <a:chOff x="0" y="0"/>
          <a:chExt cx="0" cy="0"/>
        </a:xfrm>
      </p:grpSpPr>
      <p:sp>
        <p:nvSpPr>
          <p:cNvPr id="1048599" name="Заголовок 1"/>
          <p:cNvSpPr>
            <a:spLocks noGrp="1"/>
          </p:cNvSpPr>
          <p:nvPr>
            <p:ph type="title"/>
          </p:nvPr>
        </p:nvSpPr>
        <p:spPr/>
        <p:txBody>
          <a:bodyPr/>
          <a:p>
            <a:r>
              <a:rPr lang="ru-RU" smtClean="0"/>
              <a:t>Образец заголовка</a:t>
            </a:r>
            <a:endParaRPr lang="ru-RU"/>
          </a:p>
        </p:txBody>
      </p:sp>
      <p:sp>
        <p:nvSpPr>
          <p:cNvPr id="1048600" name="Дата 2"/>
          <p:cNvSpPr>
            <a:spLocks noGrp="1"/>
          </p:cNvSpPr>
          <p:nvPr>
            <p:ph type="dt" sz="half" idx="10"/>
          </p:nvPr>
        </p:nvSpPr>
        <p:spPr/>
        <p:txBody>
          <a:bodyPr/>
          <a:p>
            <a:fld id="{8753CF46-998A-4520-A3E9-1BAEE0C05CDC}" type="datetimeFigureOut">
              <a:rPr lang="ru-RU" smtClean="0"/>
              <a:t>23.01.2023</a:t>
            </a:fld>
            <a:endParaRPr lang="ru-RU"/>
          </a:p>
        </p:txBody>
      </p:sp>
      <p:sp>
        <p:nvSpPr>
          <p:cNvPr id="1048601" name="Нижний колонтитул 3"/>
          <p:cNvSpPr>
            <a:spLocks noGrp="1"/>
          </p:cNvSpPr>
          <p:nvPr>
            <p:ph type="ftr" sz="quarter" idx="11"/>
          </p:nvPr>
        </p:nvSpPr>
        <p:spPr/>
        <p:txBody>
          <a:bodyPr/>
          <a:p>
            <a:endParaRPr lang="ru-RU"/>
          </a:p>
        </p:txBody>
      </p:sp>
      <p:sp>
        <p:nvSpPr>
          <p:cNvPr id="1048602" name="Номер слайда 4"/>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Пустой слайд">
    <p:spTree>
      <p:nvGrpSpPr>
        <p:cNvPr id="44" name=""/>
        <p:cNvGrpSpPr/>
        <p:nvPr/>
      </p:nvGrpSpPr>
      <p:grpSpPr>
        <a:xfrm>
          <a:off x="0" y="0"/>
          <a:ext cx="0" cy="0"/>
          <a:chOff x="0" y="0"/>
          <a:chExt cx="0" cy="0"/>
        </a:xfrm>
      </p:grpSpPr>
      <p:sp>
        <p:nvSpPr>
          <p:cNvPr id="1048643" name="Дата 1"/>
          <p:cNvSpPr>
            <a:spLocks noGrp="1"/>
          </p:cNvSpPr>
          <p:nvPr>
            <p:ph type="dt" sz="half" idx="10"/>
          </p:nvPr>
        </p:nvSpPr>
        <p:spPr/>
        <p:txBody>
          <a:bodyPr/>
          <a:p>
            <a:fld id="{8753CF46-998A-4520-A3E9-1BAEE0C05CDC}" type="datetimeFigureOut">
              <a:rPr lang="ru-RU" smtClean="0"/>
              <a:t>23.01.2023</a:t>
            </a:fld>
            <a:endParaRPr lang="ru-RU"/>
          </a:p>
        </p:txBody>
      </p:sp>
      <p:sp>
        <p:nvSpPr>
          <p:cNvPr id="1048644" name="Нижний колонтитул 2"/>
          <p:cNvSpPr>
            <a:spLocks noGrp="1"/>
          </p:cNvSpPr>
          <p:nvPr>
            <p:ph type="ftr" sz="quarter" idx="11"/>
          </p:nvPr>
        </p:nvSpPr>
        <p:spPr/>
        <p:txBody>
          <a:bodyPr/>
          <a:p>
            <a:endParaRPr lang="ru-RU"/>
          </a:p>
        </p:txBody>
      </p:sp>
      <p:sp>
        <p:nvSpPr>
          <p:cNvPr id="1048645" name="Номер слайда 3"/>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Объект с подписью">
    <p:spTree>
      <p:nvGrpSpPr>
        <p:cNvPr id="45" name=""/>
        <p:cNvGrpSpPr/>
        <p:nvPr/>
      </p:nvGrpSpPr>
      <p:grpSpPr>
        <a:xfrm>
          <a:off x="0" y="0"/>
          <a:ext cx="0" cy="0"/>
          <a:chOff x="0" y="0"/>
          <a:chExt cx="0" cy="0"/>
        </a:xfrm>
      </p:grpSpPr>
      <p:sp>
        <p:nvSpPr>
          <p:cNvPr id="1048646"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1048647"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648" name="Текст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ru-RU" smtClean="0"/>
              <a:t>Образец текста</a:t>
            </a:r>
          </a:p>
        </p:txBody>
      </p:sp>
      <p:sp>
        <p:nvSpPr>
          <p:cNvPr id="1048649" name="Дата 4"/>
          <p:cNvSpPr>
            <a:spLocks noGrp="1"/>
          </p:cNvSpPr>
          <p:nvPr>
            <p:ph type="dt" sz="half" idx="10"/>
          </p:nvPr>
        </p:nvSpPr>
        <p:spPr/>
        <p:txBody>
          <a:bodyPr/>
          <a:p>
            <a:fld id="{8753CF46-998A-4520-A3E9-1BAEE0C05CDC}" type="datetimeFigureOut">
              <a:rPr lang="ru-RU" smtClean="0"/>
              <a:t>23.01.2023</a:t>
            </a:fld>
            <a:endParaRPr lang="ru-RU"/>
          </a:p>
        </p:txBody>
      </p:sp>
      <p:sp>
        <p:nvSpPr>
          <p:cNvPr id="1048650" name="Нижний колонтитул 5"/>
          <p:cNvSpPr>
            <a:spLocks noGrp="1"/>
          </p:cNvSpPr>
          <p:nvPr>
            <p:ph type="ftr" sz="quarter" idx="11"/>
          </p:nvPr>
        </p:nvSpPr>
        <p:spPr/>
        <p:txBody>
          <a:bodyPr/>
          <a:p>
            <a:endParaRPr lang="ru-RU"/>
          </a:p>
        </p:txBody>
      </p:sp>
      <p:sp>
        <p:nvSpPr>
          <p:cNvPr id="1048651" name="Номер слайда 6"/>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Рисунок с подписью">
    <p:spTree>
      <p:nvGrpSpPr>
        <p:cNvPr id="39" name=""/>
        <p:cNvGrpSpPr/>
        <p:nvPr/>
      </p:nvGrpSpPr>
      <p:grpSpPr>
        <a:xfrm>
          <a:off x="0" y="0"/>
          <a:ext cx="0" cy="0"/>
          <a:chOff x="0" y="0"/>
          <a:chExt cx="0" cy="0"/>
        </a:xfrm>
      </p:grpSpPr>
      <p:sp>
        <p:nvSpPr>
          <p:cNvPr id="1048613"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1048614" name="Рисунок 2"/>
          <p:cNvSpPr>
            <a:spLocks noGrp="1"/>
          </p:cNvSpPr>
          <p:nvPr>
            <p:ph type="pic" idx="1"/>
          </p:nvPr>
        </p:nvSpPr>
        <p:spPr>
          <a:xfrm>
            <a:off x="5183188" y="987425"/>
            <a:ext cx="6172200" cy="4873625"/>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ru-RU"/>
          </a:p>
        </p:txBody>
      </p:sp>
      <p:sp>
        <p:nvSpPr>
          <p:cNvPr id="1048615" name="Текст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ru-RU" smtClean="0"/>
              <a:t>Образец текста</a:t>
            </a:r>
          </a:p>
        </p:txBody>
      </p:sp>
      <p:sp>
        <p:nvSpPr>
          <p:cNvPr id="1048616" name="Дата 4"/>
          <p:cNvSpPr>
            <a:spLocks noGrp="1"/>
          </p:cNvSpPr>
          <p:nvPr>
            <p:ph type="dt" sz="half" idx="10"/>
          </p:nvPr>
        </p:nvSpPr>
        <p:spPr/>
        <p:txBody>
          <a:bodyPr/>
          <a:p>
            <a:fld id="{8753CF46-998A-4520-A3E9-1BAEE0C05CDC}" type="datetimeFigureOut">
              <a:rPr lang="ru-RU" smtClean="0"/>
              <a:t>23.01.2023</a:t>
            </a:fld>
            <a:endParaRPr lang="ru-RU"/>
          </a:p>
        </p:txBody>
      </p:sp>
      <p:sp>
        <p:nvSpPr>
          <p:cNvPr id="1048617" name="Нижний колонтитул 5"/>
          <p:cNvSpPr>
            <a:spLocks noGrp="1"/>
          </p:cNvSpPr>
          <p:nvPr>
            <p:ph type="ftr" sz="quarter" idx="11"/>
          </p:nvPr>
        </p:nvSpPr>
        <p:spPr/>
        <p:txBody>
          <a:bodyPr/>
          <a:p>
            <a:endParaRPr lang="ru-RU"/>
          </a:p>
        </p:txBody>
      </p:sp>
      <p:sp>
        <p:nvSpPr>
          <p:cNvPr id="1048618" name="Номер слайда 6"/>
          <p:cNvSpPr>
            <a:spLocks noGrp="1"/>
          </p:cNvSpPr>
          <p:nvPr>
            <p:ph type="sldNum" sz="quarter" idx="12"/>
          </p:nvPr>
        </p:nvSpPr>
        <p:spPr/>
        <p:txBody>
          <a:bodyPr/>
          <a:p>
            <a:fld id="{4CB18526-EE7B-4BBF-B435-1F216B23573C}"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1" name=""/>
        <p:cNvGrpSpPr/>
        <p:nvPr/>
      </p:nvGrpSpPr>
      <p:grpSpPr>
        <a:xfrm>
          <a:off x="0" y="0"/>
          <a:ext cx="0" cy="0"/>
          <a:chOff x="0" y="0"/>
          <a:chExt cx="0" cy="0"/>
        </a:xfrm>
      </p:grpSpPr>
      <p:sp>
        <p:nvSpPr>
          <p:cNvPr id="1048576" name="Заголовок 1"/>
          <p:cNvSpPr>
            <a:spLocks noGrp="1"/>
          </p:cNvSpPr>
          <p:nvPr>
            <p:ph type="title"/>
          </p:nvPr>
        </p:nvSpPr>
        <p:spPr>
          <a:xfrm>
            <a:off x="838200" y="365125"/>
            <a:ext cx="10515600" cy="1325563"/>
          </a:xfrm>
          <a:prstGeom prst="rect"/>
        </p:spPr>
        <p:txBody>
          <a:bodyPr anchor="ctr" bIns="45720" lIns="91440" rIns="91440" rtlCol="0" tIns="45720" vert="horz">
            <a:normAutofit/>
          </a:bodyPr>
          <a:p>
            <a:r>
              <a:rPr lang="ru-RU" smtClean="0"/>
              <a:t>Образец заголовка</a:t>
            </a:r>
            <a:endParaRPr lang="ru-RU"/>
          </a:p>
        </p:txBody>
      </p:sp>
      <p:sp>
        <p:nvSpPr>
          <p:cNvPr id="1048577" name="Текст 2"/>
          <p:cNvSpPr>
            <a:spLocks noGrp="1"/>
          </p:cNvSpPr>
          <p:nvPr>
            <p:ph type="body" idx="1"/>
          </p:nvPr>
        </p:nvSpPr>
        <p:spPr>
          <a:xfrm>
            <a:off x="838200" y="1825625"/>
            <a:ext cx="10515600" cy="4351338"/>
          </a:xfrm>
          <a:prstGeom prst="rect"/>
        </p:spPr>
        <p:txBody>
          <a:bodyPr bIns="45720" lIns="91440" rIns="91440" rtlCol="0" tIns="45720" vert="horz">
            <a:normAutofit/>
          </a:bodyPr>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578" name="Дата 3"/>
          <p:cNvSpPr>
            <a:spLocks noGrp="1"/>
          </p:cNvSpPr>
          <p:nvPr>
            <p:ph type="dt" sz="half" idx="2"/>
          </p:nvPr>
        </p:nvSpPr>
        <p:spPr>
          <a:xfrm>
            <a:off x="838200" y="6356350"/>
            <a:ext cx="2743200" cy="365125"/>
          </a:xfrm>
          <a:prstGeom prst="rect"/>
        </p:spPr>
        <p:txBody>
          <a:bodyPr anchor="ctr" bIns="45720" lIns="91440" rIns="91440" rtlCol="0" tIns="45720" vert="horz"/>
          <a:lstStyle>
            <a:lvl1pPr algn="l">
              <a:defRPr sz="1200">
                <a:solidFill>
                  <a:schemeClr val="tx1">
                    <a:tint val="75000"/>
                  </a:schemeClr>
                </a:solidFill>
              </a:defRPr>
            </a:lvl1pPr>
          </a:lstStyle>
          <a:p>
            <a:fld id="{8753CF46-998A-4520-A3E9-1BAEE0C05CDC}" type="datetimeFigureOut">
              <a:rPr lang="ru-RU" smtClean="0"/>
              <a:t>23.01.2023</a:t>
            </a:fld>
            <a:endParaRPr lang="ru-RU"/>
          </a:p>
        </p:txBody>
      </p:sp>
      <p:sp>
        <p:nvSpPr>
          <p:cNvPr id="1048579" name="Нижний колонтитул 4"/>
          <p:cNvSpPr>
            <a:spLocks noGrp="1"/>
          </p:cNvSpPr>
          <p:nvPr>
            <p:ph type="ftr" sz="quarter" idx="3"/>
          </p:nvPr>
        </p:nvSpPr>
        <p:spPr>
          <a:xfrm>
            <a:off x="4038600" y="6356350"/>
            <a:ext cx="41148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ru-RU"/>
          </a:p>
        </p:txBody>
      </p:sp>
      <p:sp>
        <p:nvSpPr>
          <p:cNvPr id="1048580" name="Номер слайда 5"/>
          <p:cNvSpPr>
            <a:spLocks noGrp="1"/>
          </p:cNvSpPr>
          <p:nvPr>
            <p:ph type="sldNum" sz="quarter" idx="4"/>
          </p:nvPr>
        </p:nvSpPr>
        <p:spPr>
          <a:xfrm>
            <a:off x="8610600" y="6356350"/>
            <a:ext cx="2743200" cy="365125"/>
          </a:xfrm>
          <a:prstGeom prst="rect"/>
        </p:spPr>
        <p:txBody>
          <a:bodyPr anchor="ctr" bIns="45720" lIns="91440" rIns="91440" rtlCol="0" tIns="45720" vert="horz"/>
          <a:lstStyle>
            <a:lvl1pPr algn="r">
              <a:defRPr sz="1200">
                <a:solidFill>
                  <a:schemeClr val="tx1">
                    <a:tint val="75000"/>
                  </a:schemeClr>
                </a:solidFill>
              </a:defRPr>
            </a:lvl1pPr>
          </a:lstStyle>
          <a:p>
            <a:fld id="{4CB18526-EE7B-4BBF-B435-1F216B23573C}" type="slidenum">
              <a:rPr lang="ru-RU" smtClean="0"/>
              <a:t>‹#›</a:t>
            </a:fld>
            <a:endParaRPr lang="ru-RU"/>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pic>
        <p:nvPicPr>
          <p:cNvPr id="2097152"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86" name="Прямоугольник 5"/>
          <p:cNvSpPr/>
          <p:nvPr/>
        </p:nvSpPr>
        <p:spPr>
          <a:xfrm>
            <a:off x="1346578" y="2049383"/>
            <a:ext cx="9498841" cy="2491740"/>
          </a:xfrm>
          <a:prstGeom prst="rect"/>
        </p:spPr>
        <p:txBody>
          <a:bodyPr wrap="square">
            <a:spAutoFit/>
          </a:bodyPr>
          <a:p>
            <a:pPr algn="ctr"/>
            <a:r>
              <a:rPr b="1" dirty="0" sz="5400" lang="ru-RU" smtClean="0">
                <a:solidFill>
                  <a:srgbClr val="00B050"/>
                </a:solidFill>
              </a:rPr>
              <a:t>Картотека </a:t>
            </a:r>
          </a:p>
          <a:p>
            <a:pPr algn="ctr"/>
            <a:r>
              <a:rPr b="1" dirty="0" sz="5400" lang="ru-RU" smtClean="0">
                <a:solidFill>
                  <a:srgbClr val="00B050"/>
                </a:solidFill>
              </a:rPr>
              <a:t>Дидактических игр по ФЭМП</a:t>
            </a:r>
            <a:endParaRPr dirty="0" sz="4800" lang="ru-RU"/>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pic>
        <p:nvPicPr>
          <p:cNvPr id="2097161"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97" name="Прямоугольник 5"/>
          <p:cNvSpPr/>
          <p:nvPr/>
        </p:nvSpPr>
        <p:spPr>
          <a:xfrm>
            <a:off x="1346579" y="702535"/>
            <a:ext cx="9498841" cy="5374640"/>
          </a:xfrm>
          <a:prstGeom prst="rect"/>
        </p:spPr>
        <p:txBody>
          <a:bodyPr wrap="square">
            <a:spAutoFit/>
          </a:bodyPr>
          <a:p>
            <a:pPr algn="ctr"/>
            <a:r>
              <a:rPr b="1" dirty="0" sz="2400" lang="ru-RU" smtClean="0">
                <a:solidFill>
                  <a:srgbClr val="00B050"/>
                </a:solidFill>
              </a:rPr>
              <a:t>«Кто какого роста?»</a:t>
            </a:r>
          </a:p>
          <a:p>
            <a:pPr algn="ctr"/>
            <a:endParaRPr b="1" dirty="0" sz="2400" lang="ru-RU" smtClean="0">
              <a:solidFill>
                <a:srgbClr val="00B050"/>
              </a:solidFill>
            </a:endParaRPr>
          </a:p>
          <a:p>
            <a:pPr algn="ctr"/>
            <a:r>
              <a:rPr b="1" dirty="0" sz="2000" lang="ru-RU" smtClean="0"/>
              <a:t>Цель:</a:t>
            </a:r>
            <a:r>
              <a:rPr dirty="0" sz="2000" lang="ru-RU" smtClean="0"/>
              <a:t> установление отношений между величинами.</a:t>
            </a:r>
          </a:p>
          <a:p>
            <a:pPr algn="ctr"/>
            <a:endParaRPr dirty="0" sz="2000" lang="ru-RU" smtClean="0"/>
          </a:p>
          <a:p>
            <a:pPr algn="ctr"/>
            <a:r>
              <a:rPr b="1" dirty="0" sz="2000" lang="ru-RU" smtClean="0"/>
              <a:t>Ход игры: </a:t>
            </a:r>
            <a:r>
              <a:rPr dirty="0" sz="2000" lang="ru-RU" smtClean="0"/>
              <a:t>В. вызывает 5 детей разного роста и предлагает им встать по росту за ребенком самого низкого роста. Когда дети построятся, задает вопросы: «Кто из детей самого низкого роста? Каких детей он ниже? Кто самого высокого роста? Каких детей он выше? Сравнивает рост детей, стоящих рядом. Кто выше, Коля или Лена? Лена или Вера?» Затем предлагает решить задачи.</a:t>
            </a:r>
          </a:p>
          <a:p>
            <a:pPr algn="ctr"/>
            <a:endParaRPr dirty="0" sz="2000" lang="ru-RU" smtClean="0"/>
          </a:p>
          <a:p>
            <a:pPr algn="ctr"/>
            <a:r>
              <a:rPr dirty="0" sz="2000" lang="ru-RU" smtClean="0"/>
              <a:t>1. В старшую группу ходят Юля, Боря, и Маша. Юля выше ростом. Бори. А Боря - выше Маши. Кто из этих ребят самого высокого роста? Самого низкого? Почему вы так думаете?</a:t>
            </a:r>
          </a:p>
          <a:p>
            <a:pPr algn="ctr"/>
            <a:endParaRPr dirty="0" sz="2000" lang="ru-RU" smtClean="0"/>
          </a:p>
          <a:p>
            <a:pPr algn="ctr"/>
            <a:r>
              <a:rPr dirty="0" sz="2000" lang="ru-RU" smtClean="0"/>
              <a:t>2. Коля выше Юли, Наташа - ниже Юли. Кто из детей самого низкого роста? Почему вы так думаете? Расскажите.</a:t>
            </a:r>
            <a:endParaRPr dirty="0" sz="1400" lang="ru-RU"/>
          </a:p>
        </p:txBody>
      </p:sp>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pic>
        <p:nvPicPr>
          <p:cNvPr id="2097162" name="Рисунок 4"/>
          <p:cNvPicPr>
            <a:picLocks noChangeAspect="1"/>
          </p:cNvPicPr>
          <p:nvPr/>
        </p:nvPicPr>
        <p:blipFill>
          <a:blip xmlns:r="http://schemas.openxmlformats.org/officeDocument/2006/relationships" r:embed="rId1"/>
          <a:stretch>
            <a:fillRect/>
          </a:stretch>
        </p:blipFill>
        <p:spPr>
          <a:xfrm>
            <a:off x="-1" y="0"/>
            <a:ext cx="12192000" cy="6858000"/>
          </a:xfrm>
          <a:prstGeom prst="rect"/>
        </p:spPr>
      </p:pic>
      <p:sp>
        <p:nvSpPr>
          <p:cNvPr id="1048598" name="Прямоугольник 5"/>
          <p:cNvSpPr/>
          <p:nvPr/>
        </p:nvSpPr>
        <p:spPr>
          <a:xfrm>
            <a:off x="1346578" y="1466811"/>
            <a:ext cx="9498841" cy="3241040"/>
          </a:xfrm>
          <a:prstGeom prst="rect"/>
        </p:spPr>
        <p:txBody>
          <a:bodyPr wrap="square">
            <a:spAutoFit/>
          </a:bodyPr>
          <a:p>
            <a:pPr algn="ctr"/>
            <a:r>
              <a:rPr b="1" dirty="0" sz="2400" lang="ru-RU" smtClean="0">
                <a:solidFill>
                  <a:srgbClr val="00B050"/>
                </a:solidFill>
              </a:rPr>
              <a:t>«Решаем задачи бабушки </a:t>
            </a:r>
            <a:r>
              <a:rPr b="1" dirty="0" sz="2400" lang="ru-RU" err="1" smtClean="0">
                <a:solidFill>
                  <a:srgbClr val="00B050"/>
                </a:solidFill>
              </a:rPr>
              <a:t>Загадушки</a:t>
            </a:r>
            <a:r>
              <a:rPr b="1" dirty="0" sz="2400" lang="ru-RU" smtClean="0">
                <a:solidFill>
                  <a:srgbClr val="00B050"/>
                </a:solidFill>
              </a:rPr>
              <a:t>»</a:t>
            </a:r>
          </a:p>
          <a:p>
            <a:pPr algn="ctr"/>
            <a:endParaRPr b="1" dirty="0" sz="2400" lang="ru-RU" smtClean="0">
              <a:solidFill>
                <a:srgbClr val="00B050"/>
              </a:solidFill>
            </a:endParaRPr>
          </a:p>
          <a:p>
            <a:pPr algn="ctr"/>
            <a:r>
              <a:rPr b="1" dirty="0" sz="2000" lang="ru-RU" smtClean="0"/>
              <a:t>Цель: </a:t>
            </a:r>
            <a:r>
              <a:rPr dirty="0" sz="2000" lang="ru-RU" smtClean="0"/>
              <a:t>Продолжать знакомить с монетами достоинством 1,2,5,10 рублей, их набором и разменом.</a:t>
            </a:r>
          </a:p>
          <a:p>
            <a:pPr algn="ctr"/>
            <a:endParaRPr dirty="0" sz="2000" lang="ru-RU" smtClean="0"/>
          </a:p>
          <a:p>
            <a:pPr algn="ctr"/>
            <a:r>
              <a:rPr b="1" dirty="0" sz="2000" lang="ru-RU" smtClean="0"/>
              <a:t>Материалы:</a:t>
            </a:r>
            <a:r>
              <a:rPr dirty="0" sz="2000" lang="ru-RU" smtClean="0"/>
              <a:t> монеты достоинством 1,2,5,10 рублей</a:t>
            </a:r>
          </a:p>
          <a:p>
            <a:pPr algn="ctr"/>
            <a:endParaRPr dirty="0" sz="2000" lang="ru-RU" smtClean="0"/>
          </a:p>
          <a:p>
            <a:pPr algn="ctr"/>
            <a:r>
              <a:rPr b="1" dirty="0" sz="2000" lang="ru-RU" smtClean="0"/>
              <a:t>Ход:</a:t>
            </a:r>
            <a:r>
              <a:rPr dirty="0" sz="2000" lang="ru-RU" smtClean="0"/>
              <a:t> Воспитатель предлагает детям решить задачу бабушки </a:t>
            </a:r>
            <a:r>
              <a:rPr dirty="0" sz="2000" lang="ru-RU" err="1" smtClean="0"/>
              <a:t>Загадушки</a:t>
            </a:r>
            <a:r>
              <a:rPr dirty="0" sz="2000" lang="ru-RU" smtClean="0"/>
              <a:t>: «У меня было 10 рублей. На базаре я купила бублик за два рубля. Сколько денег у меня должно остаться после покупки?»</a:t>
            </a:r>
            <a:endParaRPr dirty="0" sz="1600" lang="ru-RU"/>
          </a:p>
        </p:txBody>
      </p:sp>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pic>
        <p:nvPicPr>
          <p:cNvPr id="2097153"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89" name="Прямоугольник 5"/>
          <p:cNvSpPr/>
          <p:nvPr/>
        </p:nvSpPr>
        <p:spPr>
          <a:xfrm>
            <a:off x="1346579" y="675241"/>
            <a:ext cx="9498841" cy="5019040"/>
          </a:xfrm>
          <a:prstGeom prst="rect"/>
        </p:spPr>
        <p:txBody>
          <a:bodyPr wrap="square">
            <a:spAutoFit/>
          </a:bodyPr>
          <a:p>
            <a:pPr algn="ctr"/>
            <a:r>
              <a:rPr b="1" dirty="0" sz="2400" lang="ru-RU" smtClean="0">
                <a:solidFill>
                  <a:srgbClr val="00B050"/>
                </a:solidFill>
              </a:rPr>
              <a:t>«Незнайка в гостях»</a:t>
            </a:r>
          </a:p>
          <a:p>
            <a:pPr algn="ctr"/>
            <a:endParaRPr dirty="0" sz="2000" lang="ru-RU" smtClean="0"/>
          </a:p>
          <a:p>
            <a:pPr algn="ctr"/>
            <a:r>
              <a:rPr b="1" dirty="0" sz="2000" lang="ru-RU" smtClean="0"/>
              <a:t>Цель:</a:t>
            </a:r>
            <a:r>
              <a:rPr dirty="0" sz="2000" lang="ru-RU" smtClean="0"/>
              <a:t> учить видеть равное количество разных предметов, закрепить умение вести счет предметов.</a:t>
            </a:r>
            <a:endParaRPr dirty="0" sz="2000" lang="en-US" smtClean="0"/>
          </a:p>
          <a:p>
            <a:pPr algn="ctr"/>
            <a:endParaRPr dirty="0" sz="2000" lang="ru-RU" smtClean="0"/>
          </a:p>
          <a:p>
            <a:pPr algn="ctr"/>
            <a:r>
              <a:rPr b="1" dirty="0" sz="2000" lang="ru-RU" smtClean="0"/>
              <a:t>Материал:</a:t>
            </a:r>
            <a:r>
              <a:rPr b="1" dirty="0" sz="2000" lang="en-US" smtClean="0"/>
              <a:t> </a:t>
            </a:r>
            <a:r>
              <a:rPr dirty="0" sz="2000" lang="ru-RU" smtClean="0"/>
              <a:t>3 группы игрушек из 5, 6, 7 штук; карточки с кружками.</a:t>
            </a:r>
          </a:p>
          <a:p>
            <a:pPr algn="ctr"/>
            <a:endParaRPr dirty="0" sz="2000" lang="ru-RU" smtClean="0"/>
          </a:p>
          <a:p>
            <a:pPr algn="ctr"/>
            <a:r>
              <a:rPr b="1" dirty="0" sz="2000" lang="ru-RU" smtClean="0"/>
              <a:t>Ход игры:</a:t>
            </a:r>
            <a:r>
              <a:rPr dirty="0" sz="2000" lang="ru-RU" smtClean="0"/>
              <a:t> Воспитатель обращается к детям: «Сегодня в гостях у нас Незнайка. Я попросила его, чтобы он к каждой группе игрушек поставить карточку, на которой столько же кружков, сколько стоит игрушек. Посмотрите, правильно ли Незнайка расставил карточки». Выслушав ответы детей, педагог предлагает 1 ребенку подобрать к каждой группе соответствующую карточку. Организует проверку. Дети по очереди (два ребенка) пересчитывают игрушки одной из групп и кружки на представленной на ней карточке. Последнюю группу игрушек педагог предлагает сосчитать всем детям вместе.</a:t>
            </a:r>
            <a:endParaRPr dirty="0" sz="2000" lang="ru-RU"/>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pic>
        <p:nvPicPr>
          <p:cNvPr id="2097154"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90" name="Прямоугольник 5"/>
          <p:cNvSpPr/>
          <p:nvPr/>
        </p:nvSpPr>
        <p:spPr>
          <a:xfrm>
            <a:off x="1346579" y="934549"/>
            <a:ext cx="9498841" cy="4460240"/>
          </a:xfrm>
          <a:prstGeom prst="rect"/>
        </p:spPr>
        <p:txBody>
          <a:bodyPr wrap="square">
            <a:spAutoFit/>
          </a:bodyPr>
          <a:p>
            <a:pPr algn="ctr"/>
            <a:r>
              <a:rPr b="1" dirty="0" sz="2400" lang="ru-RU" smtClean="0">
                <a:solidFill>
                  <a:srgbClr val="00B050"/>
                </a:solidFill>
              </a:rPr>
              <a:t>«Угадай, какое число пропущено»</a:t>
            </a:r>
          </a:p>
          <a:p>
            <a:pPr algn="ctr"/>
            <a:endParaRPr b="1" dirty="0" sz="2400" lang="ru-RU" smtClean="0">
              <a:solidFill>
                <a:srgbClr val="00B050"/>
              </a:solidFill>
            </a:endParaRPr>
          </a:p>
          <a:p>
            <a:pPr algn="ctr"/>
            <a:r>
              <a:rPr b="1" dirty="0" sz="2000" lang="ru-RU" smtClean="0"/>
              <a:t>Цель:</a:t>
            </a:r>
            <a:r>
              <a:rPr dirty="0" sz="2000" lang="ru-RU" smtClean="0"/>
              <a:t> определить место числа в натуральном ряду, назвать пропущенное число.</a:t>
            </a:r>
          </a:p>
          <a:p>
            <a:pPr algn="ctr"/>
            <a:endParaRPr dirty="0" sz="2000" lang="ru-RU" smtClean="0"/>
          </a:p>
          <a:p>
            <a:pPr algn="ctr"/>
            <a:r>
              <a:rPr b="1" dirty="0" sz="2000" lang="ru-RU" smtClean="0"/>
              <a:t>Материал: </a:t>
            </a:r>
            <a:r>
              <a:rPr dirty="0" sz="2000" lang="ru-RU" smtClean="0"/>
              <a:t>магнитная доска, 10 карточек с изображением на них кружков от 1 до 10 (на каждой карточке кружки другого цвета) флажки.</a:t>
            </a:r>
          </a:p>
          <a:p>
            <a:pPr algn="ctr"/>
            <a:endParaRPr dirty="0" sz="2000" lang="ru-RU" smtClean="0"/>
          </a:p>
          <a:p>
            <a:pPr algn="ctr"/>
            <a:r>
              <a:rPr b="1" dirty="0" sz="2000" lang="ru-RU" smtClean="0"/>
              <a:t>Ход игры: </a:t>
            </a:r>
            <a:r>
              <a:rPr dirty="0" sz="2000" lang="ru-RU" smtClean="0"/>
              <a:t>Воспитатель расставляет на доске карточки в последовательности натурального ряда. Предлагает детям посмотреть, как они стоят, не пропущено ли какое-нибудь число. Затем ребята закрывают глаза, а воспитатель убирает одну карточку. После того как дети отгадают, какое число пропущено, показывает спрятанную карточку и ставит ее на место. Тому, кто первый назовет пропущенное число, получает флажок.</a:t>
            </a:r>
            <a:endParaRPr dirty="0" lang="ru-RU"/>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pic>
        <p:nvPicPr>
          <p:cNvPr id="2097155"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91" name="Прямоугольник 5"/>
          <p:cNvSpPr/>
          <p:nvPr/>
        </p:nvSpPr>
        <p:spPr>
          <a:xfrm>
            <a:off x="1346579" y="1125617"/>
            <a:ext cx="9498841" cy="3850640"/>
          </a:xfrm>
          <a:prstGeom prst="rect"/>
        </p:spPr>
        <p:txBody>
          <a:bodyPr wrap="square">
            <a:spAutoFit/>
          </a:bodyPr>
          <a:p>
            <a:pPr algn="ctr"/>
            <a:r>
              <a:rPr b="1" dirty="0" sz="2400" lang="ru-RU" smtClean="0">
                <a:solidFill>
                  <a:srgbClr val="00B050"/>
                </a:solidFill>
              </a:rPr>
              <a:t>«Встань на свое место»</a:t>
            </a:r>
          </a:p>
          <a:p>
            <a:pPr algn="ctr"/>
            <a:endParaRPr b="1" dirty="0" sz="2400" lang="ru-RU" smtClean="0">
              <a:solidFill>
                <a:srgbClr val="00B050"/>
              </a:solidFill>
            </a:endParaRPr>
          </a:p>
          <a:p>
            <a:pPr algn="ctr"/>
            <a:r>
              <a:rPr b="1" dirty="0" sz="2000" lang="ru-RU" smtClean="0"/>
              <a:t>Цель:</a:t>
            </a:r>
            <a:r>
              <a:rPr dirty="0" sz="2000" lang="ru-RU" smtClean="0"/>
              <a:t> упражнять в порядковом счете, в счете по осязанию.</a:t>
            </a:r>
          </a:p>
          <a:p>
            <a:pPr algn="ctr"/>
            <a:endParaRPr dirty="0" sz="2000" lang="ru-RU" smtClean="0"/>
          </a:p>
          <a:p>
            <a:pPr algn="ctr"/>
            <a:r>
              <a:rPr b="1" dirty="0" sz="2000" lang="ru-RU" smtClean="0"/>
              <a:t>Материал: </a:t>
            </a:r>
            <a:r>
              <a:rPr dirty="0" sz="2000" lang="ru-RU" smtClean="0"/>
              <a:t>два набора карточек из картона с нашитыми на них в ряд пуговицами от 2 до 10.</a:t>
            </a:r>
          </a:p>
          <a:p>
            <a:pPr algn="ctr"/>
            <a:endParaRPr dirty="0" sz="2000" lang="ru-RU" smtClean="0"/>
          </a:p>
          <a:p>
            <a:pPr algn="ctr"/>
            <a:r>
              <a:rPr b="1" dirty="0" sz="2000" lang="ru-RU" smtClean="0"/>
              <a:t>Ход игры: </a:t>
            </a:r>
            <a:r>
              <a:rPr dirty="0" sz="2000" lang="ru-RU" smtClean="0"/>
              <a:t>Играющие становятся в ряд, руки за спиной, перед ними 10 стульев. В. раздает всем карточки. Дети пересчитывают пуговицы, запоминают их число. По сигналу: «Числа встаньте по порядку», каждый из играющих становится за стульчиком, порядковый номер которого соответствует числу пуговиц на его карточке.</a:t>
            </a:r>
            <a:endParaRPr dirty="0" lang="ru-RU"/>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pic>
        <p:nvPicPr>
          <p:cNvPr id="2097156"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92" name="Прямоугольник 5"/>
          <p:cNvSpPr/>
          <p:nvPr/>
        </p:nvSpPr>
        <p:spPr>
          <a:xfrm>
            <a:off x="1251044" y="989139"/>
            <a:ext cx="9498841" cy="4765040"/>
          </a:xfrm>
          <a:prstGeom prst="rect"/>
        </p:spPr>
        <p:txBody>
          <a:bodyPr wrap="square">
            <a:spAutoFit/>
          </a:bodyPr>
          <a:p>
            <a:pPr algn="ctr"/>
            <a:r>
              <a:rPr b="1" dirty="0" sz="2400" lang="ru-RU" smtClean="0">
                <a:solidFill>
                  <a:srgbClr val="00B050"/>
                </a:solidFill>
              </a:rPr>
              <a:t>«Сосчитай правильно»</a:t>
            </a:r>
          </a:p>
          <a:p>
            <a:pPr algn="ctr"/>
            <a:endParaRPr b="1" dirty="0" sz="2400" lang="ru-RU" smtClean="0">
              <a:solidFill>
                <a:srgbClr val="00B050"/>
              </a:solidFill>
            </a:endParaRPr>
          </a:p>
          <a:p>
            <a:pPr algn="ctr"/>
            <a:r>
              <a:rPr b="1" dirty="0" sz="2000" lang="ru-RU" smtClean="0"/>
              <a:t>Цель:</a:t>
            </a:r>
            <a:r>
              <a:rPr dirty="0" sz="2000" lang="ru-RU" smtClean="0"/>
              <a:t> упражнять в счете предметов по осязанию.</a:t>
            </a:r>
          </a:p>
          <a:p>
            <a:pPr algn="ctr"/>
            <a:endParaRPr dirty="0" sz="2000" lang="ru-RU" smtClean="0"/>
          </a:p>
          <a:p>
            <a:pPr algn="ctr"/>
            <a:r>
              <a:rPr b="1" dirty="0" sz="2000" lang="ru-RU" smtClean="0"/>
              <a:t>Материал: </a:t>
            </a:r>
            <a:r>
              <a:rPr dirty="0" sz="2000" lang="ru-RU" smtClean="0"/>
              <a:t>карточки с нашитыми на них в ряд пуговицами от 2 до 10.</a:t>
            </a:r>
          </a:p>
          <a:p>
            <a:pPr algn="ctr"/>
            <a:endParaRPr dirty="0" sz="2000" lang="ru-RU" smtClean="0"/>
          </a:p>
          <a:p>
            <a:pPr algn="ctr"/>
            <a:r>
              <a:rPr b="1" dirty="0" sz="2000" lang="ru-RU" smtClean="0"/>
              <a:t>Ход игры: </a:t>
            </a:r>
            <a:r>
              <a:rPr dirty="0" sz="2000" lang="ru-RU" smtClean="0"/>
              <a:t>Дети становятся в ряд, руки держат за спиной. Ведущий раздает всем по одной карточке. По сигналу дети передает друг другу слева направо карточки. По сигналу «Стоп!» - перестают передавать карточки. Затем ведущий называет числа «2 и 3», а дети, в руках которых карточка с таким же числом пуговиц показывают ее.</a:t>
            </a:r>
          </a:p>
          <a:p>
            <a:pPr algn="ctr"/>
            <a:endParaRPr dirty="0" sz="2000" lang="ru-RU" smtClean="0"/>
          </a:p>
          <a:p>
            <a:pPr algn="ctr"/>
            <a:r>
              <a:rPr dirty="0" sz="2000" lang="ru-RU" smtClean="0"/>
              <a:t>Правила игры. Считать пуговицы можно только за спиной. Если ребенок ошибся, он выходит из игры, его место занимает другой ребенок. Игра продолжается.</a:t>
            </a:r>
            <a:endParaRPr dirty="0" lang="ru-RU"/>
          </a:p>
        </p:txBody>
      </p:sp>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pic>
        <p:nvPicPr>
          <p:cNvPr id="2097157"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93" name="Прямоугольник 5"/>
          <p:cNvSpPr/>
          <p:nvPr/>
        </p:nvSpPr>
        <p:spPr>
          <a:xfrm>
            <a:off x="1346579" y="852661"/>
            <a:ext cx="9498841" cy="4765040"/>
          </a:xfrm>
          <a:prstGeom prst="rect"/>
        </p:spPr>
        <p:txBody>
          <a:bodyPr wrap="square">
            <a:spAutoFit/>
          </a:bodyPr>
          <a:p>
            <a:pPr algn="ctr"/>
            <a:r>
              <a:rPr b="1" dirty="0" sz="2400" lang="ru-RU" smtClean="0">
                <a:solidFill>
                  <a:srgbClr val="00B050"/>
                </a:solidFill>
              </a:rPr>
              <a:t>«Живые числа»</a:t>
            </a:r>
          </a:p>
          <a:p>
            <a:pPr algn="ctr"/>
            <a:endParaRPr b="1" dirty="0" sz="2400" lang="ru-RU" smtClean="0">
              <a:solidFill>
                <a:srgbClr val="00B050"/>
              </a:solidFill>
            </a:endParaRPr>
          </a:p>
          <a:p>
            <a:pPr algn="ctr"/>
            <a:r>
              <a:rPr b="1" dirty="0" sz="2000" lang="ru-RU" smtClean="0"/>
              <a:t>Цель:</a:t>
            </a:r>
            <a:r>
              <a:rPr dirty="0" sz="2000" lang="ru-RU" smtClean="0"/>
              <a:t> упражнять в прямом и обратном счете в пределах 10.</a:t>
            </a:r>
          </a:p>
          <a:p>
            <a:pPr algn="ctr"/>
            <a:endParaRPr dirty="0" sz="2000" lang="ru-RU" smtClean="0"/>
          </a:p>
          <a:p>
            <a:pPr algn="ctr"/>
            <a:r>
              <a:rPr b="1" dirty="0" sz="2000" lang="ru-RU" smtClean="0"/>
              <a:t>Материал:</a:t>
            </a:r>
            <a:r>
              <a:rPr dirty="0" sz="2000" lang="ru-RU" smtClean="0"/>
              <a:t> карточки с нарисованными на них кружочками от 1 до 10.</a:t>
            </a:r>
          </a:p>
          <a:p>
            <a:pPr algn="ctr"/>
            <a:endParaRPr dirty="0" sz="2000" lang="ru-RU" smtClean="0"/>
          </a:p>
          <a:p>
            <a:pPr algn="ctr"/>
            <a:r>
              <a:rPr b="1" dirty="0" sz="2000" lang="ru-RU" smtClean="0"/>
              <a:t>Ход игры: </a:t>
            </a:r>
            <a:r>
              <a:rPr dirty="0" sz="2000" lang="ru-RU" smtClean="0"/>
              <a:t>Дети получают карточки. Выбирается водящий. Дети ходят по комнате. По сигналу водящего: «Числа! Встаньте по порядку!» - они строятся в шеренгу и называют свое число. Водящий говорит: «Все ли встали на свои места? Сейчас они нам скажут, какое из них и на сколько больше или меньше какого?» Число 1 говорит числу 2: «Я меньше тебя на 1». Что ему ответит число 2? (Число 2 отвечает: «Я больше тебя на 1»). А что ты скажешь числу 3? и т. д.</a:t>
            </a:r>
          </a:p>
          <a:p>
            <a:pPr algn="ctr"/>
            <a:endParaRPr dirty="0" sz="2000" lang="ru-RU" smtClean="0"/>
          </a:p>
          <a:p>
            <a:pPr algn="ctr"/>
            <a:r>
              <a:rPr dirty="0" sz="2000" lang="ru-RU" smtClean="0"/>
              <a:t>Затем дети меняются карточками. Игра продолжается.</a:t>
            </a:r>
            <a:endParaRPr dirty="0" sz="1600" lang="ru-RU"/>
          </a:p>
        </p:txBody>
      </p:sp>
    </p:spTree>
  </p:cSld>
  <p:clrMapOvr>
    <a:masterClrMapping/>
  </p:clrMapOvr>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pic>
        <p:nvPicPr>
          <p:cNvPr id="2097158"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94" name="Прямоугольник 5"/>
          <p:cNvSpPr/>
          <p:nvPr/>
        </p:nvSpPr>
        <p:spPr>
          <a:xfrm>
            <a:off x="1251044" y="989139"/>
            <a:ext cx="9498841" cy="4155440"/>
          </a:xfrm>
          <a:prstGeom prst="rect"/>
        </p:spPr>
        <p:txBody>
          <a:bodyPr wrap="square">
            <a:spAutoFit/>
          </a:bodyPr>
          <a:p>
            <a:pPr algn="ctr"/>
            <a:r>
              <a:rPr b="1" dirty="0" sz="2400" lang="ru-RU" smtClean="0">
                <a:solidFill>
                  <a:srgbClr val="00B050"/>
                </a:solidFill>
              </a:rPr>
              <a:t>«Каких кружков больше»</a:t>
            </a:r>
          </a:p>
          <a:p>
            <a:pPr algn="ctr"/>
            <a:endParaRPr b="1" dirty="0" sz="2400" lang="ru-RU" smtClean="0">
              <a:solidFill>
                <a:srgbClr val="00B050"/>
              </a:solidFill>
            </a:endParaRPr>
          </a:p>
          <a:p>
            <a:pPr algn="ctr"/>
            <a:r>
              <a:rPr b="1" dirty="0" sz="2000" lang="ru-RU" smtClean="0"/>
              <a:t>Цель: </a:t>
            </a:r>
            <a:r>
              <a:rPr dirty="0" sz="2000" lang="ru-RU" smtClean="0"/>
              <a:t>упражнять в счете и отсчете предметов в пределах 10.</a:t>
            </a:r>
          </a:p>
          <a:p>
            <a:pPr algn="ctr"/>
            <a:endParaRPr dirty="0" sz="2000" lang="ru-RU" smtClean="0"/>
          </a:p>
          <a:p>
            <a:pPr algn="ctr"/>
            <a:r>
              <a:rPr b="1" dirty="0" sz="2000" lang="ru-RU" smtClean="0"/>
              <a:t>Материал: </a:t>
            </a:r>
            <a:r>
              <a:rPr dirty="0" sz="2000" lang="ru-RU" smtClean="0"/>
              <a:t>карточки с 2 полосками, красные и синие кружочки (по 10 кружков каждого цвета на ребенка).</a:t>
            </a:r>
          </a:p>
          <a:p>
            <a:pPr algn="ctr"/>
            <a:endParaRPr dirty="0" sz="2000" lang="ru-RU" smtClean="0"/>
          </a:p>
          <a:p>
            <a:pPr algn="ctr"/>
            <a:r>
              <a:rPr b="1" dirty="0" sz="2000" lang="ru-RU" smtClean="0"/>
              <a:t>Ход игры: </a:t>
            </a:r>
            <a:r>
              <a:rPr dirty="0" sz="2000" lang="ru-RU" smtClean="0"/>
              <a:t>Педагог дает детям задание: на верхнюю полоску карточки положить 6 красных кружков вплотную, а на нижнюю - 5 синих кружков на некотором расстоянии друг от друга. Затем обращается к детям: «Каких кружков у вас больше: красных или синих. Почему вы думаете, что красных кружков больше? Что надо сделать, чтобы кружков стало поровну?» и т. д. (до 10).</a:t>
            </a:r>
            <a:endParaRPr dirty="0" sz="1600" lang="ru-RU"/>
          </a:p>
        </p:txBody>
      </p:sp>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pic>
        <p:nvPicPr>
          <p:cNvPr id="2097159"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95" name="Прямоугольник 5"/>
          <p:cNvSpPr/>
          <p:nvPr/>
        </p:nvSpPr>
        <p:spPr>
          <a:xfrm>
            <a:off x="1346579" y="552411"/>
            <a:ext cx="9498841" cy="5069840"/>
          </a:xfrm>
          <a:prstGeom prst="rect"/>
        </p:spPr>
        <p:txBody>
          <a:bodyPr wrap="square">
            <a:spAutoFit/>
          </a:bodyPr>
          <a:p>
            <a:pPr algn="ctr"/>
            <a:r>
              <a:rPr b="1" dirty="0" sz="2400" lang="ru-RU" smtClean="0">
                <a:solidFill>
                  <a:srgbClr val="00B050"/>
                </a:solidFill>
              </a:rPr>
              <a:t>«Угадай, какой по счету цветок»</a:t>
            </a:r>
          </a:p>
          <a:p>
            <a:pPr algn="ctr"/>
            <a:endParaRPr b="1" dirty="0" sz="2400" lang="ru-RU" smtClean="0">
              <a:solidFill>
                <a:srgbClr val="00B050"/>
              </a:solidFill>
            </a:endParaRPr>
          </a:p>
          <a:p>
            <a:pPr algn="ctr"/>
            <a:r>
              <a:rPr b="1" dirty="0" sz="2000" lang="ru-RU" smtClean="0"/>
              <a:t>Цель: </a:t>
            </a:r>
            <a:r>
              <a:rPr dirty="0" sz="2000" lang="ru-RU" smtClean="0"/>
              <a:t>закрепить навык порядкового счета.</a:t>
            </a:r>
          </a:p>
          <a:p>
            <a:pPr algn="ctr"/>
            <a:endParaRPr dirty="0" sz="2000" lang="ru-RU" smtClean="0"/>
          </a:p>
          <a:p>
            <a:pPr algn="ctr"/>
            <a:r>
              <a:rPr b="1" dirty="0" sz="2000" lang="ru-RU" smtClean="0"/>
              <a:t>Материал:</a:t>
            </a:r>
            <a:r>
              <a:rPr dirty="0" sz="2000" lang="ru-RU" smtClean="0"/>
              <a:t> наборное полотно с 3 полосками, набор предметных картинок с изображением разных цветов (9 штук).</a:t>
            </a:r>
          </a:p>
          <a:p>
            <a:pPr algn="ctr"/>
            <a:endParaRPr dirty="0" sz="2000" lang="ru-RU" smtClean="0"/>
          </a:p>
          <a:p>
            <a:pPr algn="ctr"/>
            <a:r>
              <a:rPr b="1" dirty="0" sz="2000" lang="ru-RU" smtClean="0"/>
              <a:t>Ход игры: </a:t>
            </a:r>
            <a:r>
              <a:rPr dirty="0" sz="2000" lang="ru-RU" smtClean="0"/>
              <a:t>На наборном полотне в ряд В. ставит 7 различных цветков и говорит: «Сейчас мы поиграем в игру «Угадай, который по счету цветок я спрятала?» Посмотрите, сколько всего цветков? Как составлена группа из цветков? выслушав, ответь; детей, объясняет задание: «Постарайтесь запомнить, в каком порядке расположены цветы. Затем 1 цветок я спрячу, а вы скажете, который по счету он был. Кто хочет пересчитать цветы по порядку? Ребенок считает: Первый — голубой, второй - зеленый. Затем дети закрывают глаза, а воспитатель убирает 1 цветок. Упражнение повторяется несколько раз.</a:t>
            </a:r>
            <a:endParaRPr dirty="0" sz="1600" lang="ru-RU"/>
          </a:p>
        </p:txBody>
      </p:sp>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pic>
        <p:nvPicPr>
          <p:cNvPr id="2097160" name="Рисунок 4"/>
          <p:cNvPicPr>
            <a:picLocks noChangeAspect="1"/>
          </p:cNvPicPr>
          <p:nvPr/>
        </p:nvPicPr>
        <p:blipFill>
          <a:blip xmlns:r="http://schemas.openxmlformats.org/officeDocument/2006/relationships" r:embed="rId1"/>
          <a:stretch>
            <a:fillRect/>
          </a:stretch>
        </p:blipFill>
        <p:spPr>
          <a:xfrm>
            <a:off x="0" y="0"/>
            <a:ext cx="12192000" cy="6858000"/>
          </a:xfrm>
          <a:prstGeom prst="rect"/>
        </p:spPr>
      </p:pic>
      <p:sp>
        <p:nvSpPr>
          <p:cNvPr id="1048596" name="Прямоугольник 5"/>
          <p:cNvSpPr/>
          <p:nvPr/>
        </p:nvSpPr>
        <p:spPr>
          <a:xfrm>
            <a:off x="1346579" y="920900"/>
            <a:ext cx="9498841" cy="4460240"/>
          </a:xfrm>
          <a:prstGeom prst="rect"/>
        </p:spPr>
        <p:txBody>
          <a:bodyPr wrap="square">
            <a:spAutoFit/>
          </a:bodyPr>
          <a:p>
            <a:pPr algn="ctr"/>
            <a:r>
              <a:rPr b="1" dirty="0" sz="2400" lang="ru-RU" smtClean="0">
                <a:solidFill>
                  <a:srgbClr val="00B050"/>
                </a:solidFill>
              </a:rPr>
              <a:t>«Освободим принцессу»</a:t>
            </a:r>
          </a:p>
          <a:p>
            <a:pPr algn="ctr"/>
            <a:endParaRPr b="1" dirty="0" sz="2400" lang="ru-RU" smtClean="0">
              <a:solidFill>
                <a:srgbClr val="00B050"/>
              </a:solidFill>
            </a:endParaRPr>
          </a:p>
          <a:p>
            <a:pPr algn="ctr"/>
            <a:r>
              <a:rPr b="1" dirty="0" sz="2000" lang="ru-RU" smtClean="0"/>
              <a:t>Цель:</a:t>
            </a:r>
            <a:r>
              <a:rPr dirty="0" sz="2000" lang="ru-RU" smtClean="0"/>
              <a:t> развивать логическое мышление; упражнять в порядковом счете, в увеличении и уменьшении числа на единицу.</a:t>
            </a:r>
          </a:p>
          <a:p>
            <a:pPr algn="ctr"/>
            <a:endParaRPr dirty="0" sz="2000" lang="ru-RU" smtClean="0"/>
          </a:p>
          <a:p>
            <a:pPr algn="ctr"/>
            <a:r>
              <a:rPr b="1" dirty="0" sz="2000" lang="ru-RU" smtClean="0"/>
              <a:t>Ход игры: </a:t>
            </a:r>
            <a:r>
              <a:rPr dirty="0" sz="2000" lang="ru-RU" smtClean="0"/>
              <a:t>В.: «В некотором царстве, в некотором государстве жил-был король, у которого была красавица дочь. Однажды небо потемнело, из-за туч вылетел Змей Горыныч, подхватил принцессу и понес в свой замок. Давайте освободим принцессу. В замке 9 башен, у каждой, кроме одной, числа написаны по определенному правилу. Принцесса находится в башне, где это правило нарушено. В какой башне находится принцесса? Догадайтесь, по какому правилу написаны числа?». Дети находят башню и объясняют: во всех записях числа увеличиваются на единицу, а под зеленой башней числа уменьшаются на единицу</a:t>
            </a:r>
            <a:endParaRPr dirty="0" sz="1600" lang="ru-RU"/>
          </a:p>
        </p:txBody>
      </p:sp>
    </p:spTree>
  </p:cSld>
  <p:clrMapOvr>
    <a:masterClrMapping/>
  </p:clrMapOvr>
  <p:timing/>
</p:sld>
</file>

<file path=ppt/theme/theme1.xml><?xml version="1.0" encoding="utf-8"?>
<a:theme xmlns:a="http://schemas.openxmlformats.org/drawingml/2006/main" name="Тема Office">
  <a:themeElements>
    <a:clrScheme name="Стандартная">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Company>SPecialiST RePack</Company>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title>Презентация PowerPoint</dc:title>
  <dc:creator>Windows User</dc:creator>
  <cp:lastModifiedBy>Windows User</cp:lastModifiedBy>
  <dcterms:created xsi:type="dcterms:W3CDTF">2023-01-22T23:59:52Z</dcterms:created>
  <dcterms:modified xsi:type="dcterms:W3CDTF">2023-02-07T16:48:18Z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a238de157ffc44e9bc13ca37ec1564f9</vt:lpwstr>
  </property>
</Properties>
</file>