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9900"/>
                </a:solidFill>
              </a:rPr>
              <a:t>Банковские вклады</a:t>
            </a:r>
            <a:endParaRPr lang="ru-RU" b="1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Задача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Банк начисляет на счет 10% годовых. Вкладчик положил на счет 900 рублей. Какая сумма будет на этом счете через год, если проценты начисляются ежемесячно и капитализируются, а никаких иных операций со счетом проводиться не будет? Ответ округлите до копеек. 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Термины: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капитализация процентов, банковский счет, проценты по вкладу, вклад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56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20680"/>
          </a:xfrm>
        </p:spPr>
        <p:txBody>
          <a:bodyPr/>
          <a:lstStyle/>
          <a:p>
            <a:r>
              <a:rPr lang="ru-RU" dirty="0">
                <a:solidFill>
                  <a:srgbClr val="212529"/>
                </a:solidFill>
                <a:latin typeface="Arial"/>
              </a:rPr>
              <a:t>Многие хранят деньги в банках. Чтобы было удобно контролировать все </a:t>
            </a:r>
            <a:r>
              <a:rPr lang="ru-RU" b="1" dirty="0">
                <a:solidFill>
                  <a:srgbClr val="C00000"/>
                </a:solidFill>
                <a:latin typeface="Arial"/>
              </a:rPr>
              <a:t>денежные операции</a:t>
            </a:r>
            <a:r>
              <a:rPr lang="ru-RU" dirty="0">
                <a:solidFill>
                  <a:srgbClr val="212529"/>
                </a:solidFill>
                <a:latin typeface="Arial"/>
              </a:rPr>
              <a:t>, банк выдает каждому клиенту специальный номер — </a:t>
            </a:r>
            <a:r>
              <a:rPr lang="ru-RU" b="1" dirty="0">
                <a:solidFill>
                  <a:srgbClr val="C00000"/>
                </a:solidFill>
                <a:latin typeface="Arial"/>
              </a:rPr>
              <a:t>номер банковского счета. </a:t>
            </a:r>
            <a:endParaRPr lang="ru-RU" b="1" dirty="0" smtClean="0">
              <a:solidFill>
                <a:srgbClr val="C00000"/>
              </a:solidFill>
              <a:latin typeface="Arial"/>
            </a:endParaRPr>
          </a:p>
          <a:p>
            <a:endParaRPr lang="ru-RU" dirty="0" smtClean="0">
              <a:solidFill>
                <a:srgbClr val="212529"/>
              </a:solidFill>
              <a:latin typeface="Arial"/>
            </a:endParaRPr>
          </a:p>
          <a:p>
            <a:r>
              <a:rPr lang="ru-RU" b="1" dirty="0">
                <a:solidFill>
                  <a:srgbClr val="00B050"/>
                </a:solidFill>
                <a:latin typeface="YS Text"/>
              </a:rPr>
              <a:t>Банковский</a:t>
            </a:r>
            <a:r>
              <a:rPr lang="ru-RU" dirty="0">
                <a:solidFill>
                  <a:srgbClr val="00B050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00B050"/>
                </a:solidFill>
                <a:latin typeface="YS Text"/>
              </a:rPr>
              <a:t>вклад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–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это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денежные средства, переданные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банку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под проценты и на условиях возврата, определенных </a:t>
            </a:r>
            <a:r>
              <a:rPr lang="ru-RU" b="1" dirty="0">
                <a:solidFill>
                  <a:srgbClr val="00B050"/>
                </a:solidFill>
                <a:latin typeface="YS Text"/>
              </a:rPr>
              <a:t>договором банковского вклада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. </a:t>
            </a:r>
            <a:endParaRPr lang="ru-RU" dirty="0" smtClean="0">
              <a:solidFill>
                <a:srgbClr val="212529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65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08712"/>
          </a:xfrm>
        </p:spPr>
        <p:txBody>
          <a:bodyPr/>
          <a:lstStyle/>
          <a:p>
            <a:endParaRPr lang="ru-RU" dirty="0" smtClean="0">
              <a:solidFill>
                <a:srgbClr val="4F4F4F"/>
              </a:solidFill>
              <a:latin typeface="Verdana"/>
            </a:endParaRPr>
          </a:p>
          <a:p>
            <a:r>
              <a:rPr lang="ru-RU" dirty="0" smtClean="0">
                <a:solidFill>
                  <a:srgbClr val="4F4F4F"/>
                </a:solidFill>
                <a:latin typeface="Verdana"/>
              </a:rPr>
              <a:t>За </a:t>
            </a:r>
            <a:r>
              <a:rPr lang="ru-RU" dirty="0">
                <a:solidFill>
                  <a:srgbClr val="4F4F4F"/>
                </a:solidFill>
                <a:latin typeface="Verdana"/>
              </a:rPr>
              <a:t>то, что человек (вкладчик) доверил свои деньги банку на длительный срок, банк выплачивает ему «процент» – плату за принятые на хранение деньги. </a:t>
            </a:r>
            <a:endParaRPr lang="ru-RU" dirty="0" smtClean="0">
              <a:solidFill>
                <a:srgbClr val="4F4F4F"/>
              </a:solidFill>
              <a:latin typeface="Verdana"/>
            </a:endParaRPr>
          </a:p>
          <a:p>
            <a:r>
              <a:rPr lang="ru-RU" b="1" dirty="0">
                <a:solidFill>
                  <a:srgbClr val="333333"/>
                </a:solidFill>
                <a:latin typeface="YS Text"/>
              </a:rPr>
              <a:t>Капитализация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процентов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—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это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присоединение суммы начисленных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процентов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к основной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сумме,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что часто называют начислением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процентов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на </a:t>
            </a:r>
            <a:r>
              <a:rPr lang="ru-RU" b="1" dirty="0">
                <a:solidFill>
                  <a:srgbClr val="333333"/>
                </a:solidFill>
                <a:latin typeface="YS Text"/>
              </a:rPr>
              <a:t>проценты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1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" y="332656"/>
            <a:ext cx="90010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91639"/>
            <a:ext cx="6120680" cy="208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647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Банковские вклады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Center14</dc:creator>
  <cp:lastModifiedBy>Center14</cp:lastModifiedBy>
  <cp:revision>5</cp:revision>
  <dcterms:created xsi:type="dcterms:W3CDTF">2022-11-18T08:54:50Z</dcterms:created>
  <dcterms:modified xsi:type="dcterms:W3CDTF">2022-11-18T12:26:46Z</dcterms:modified>
</cp:coreProperties>
</file>