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Lst>
  <p:sldIdLst>
    <p:sldId id="256" r:id="rId2"/>
    <p:sldId id="257" r:id="rId3"/>
    <p:sldId id="259" r:id="rId4"/>
    <p:sldId id="258" r:id="rId5"/>
    <p:sldId id="260" r:id="rId6"/>
    <p:sldId id="261" r:id="rId7"/>
    <p:sldId id="262" r:id="rId8"/>
    <p:sldId id="275" r:id="rId9"/>
    <p:sldId id="264" r:id="rId10"/>
    <p:sldId id="276" r:id="rId11"/>
    <p:sldId id="277" r:id="rId12"/>
    <p:sldId id="278" r:id="rId13"/>
    <p:sldId id="265" r:id="rId14"/>
    <p:sldId id="266" r:id="rId15"/>
    <p:sldId id="267" r:id="rId16"/>
    <p:sldId id="269" r:id="rId17"/>
    <p:sldId id="268" r:id="rId18"/>
    <p:sldId id="270" r:id="rId19"/>
    <p:sldId id="271" r:id="rId20"/>
    <p:sldId id="272" r:id="rId21"/>
    <p:sldId id="283" r:id="rId22"/>
    <p:sldId id="284" r:id="rId23"/>
    <p:sldId id="282" r:id="rId2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419D"/>
    <a:srgbClr val="49957D"/>
    <a:srgbClr val="6677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smtClean="0"/>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D780E43F-DABA-45E9-A3A1-D825DC324486}" type="datetimeFigureOut">
              <a:rPr lang="ru-RU" smtClean="0"/>
              <a:t>07.11.2022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850E192-9219-4AFB-BD79-1E3924FC60E6}" type="slidenum">
              <a:rPr lang="ru-RU" smtClean="0"/>
              <a:t>‹#›</a:t>
            </a:fld>
            <a:endParaRPr lang="ru-RU"/>
          </a:p>
        </p:txBody>
      </p:sp>
    </p:spTree>
    <p:extLst>
      <p:ext uri="{BB962C8B-B14F-4D97-AF65-F5344CB8AC3E}">
        <p14:creationId xmlns:p14="http://schemas.microsoft.com/office/powerpoint/2010/main" val="1004932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780E43F-DABA-45E9-A3A1-D825DC324486}" type="datetimeFigureOut">
              <a:rPr lang="ru-RU" smtClean="0"/>
              <a:t>07.11.2022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850E192-9219-4AFB-BD79-1E3924FC60E6}" type="slidenum">
              <a:rPr lang="ru-RU" smtClean="0"/>
              <a:t>‹#›</a:t>
            </a:fld>
            <a:endParaRPr lang="ru-RU"/>
          </a:p>
        </p:txBody>
      </p:sp>
    </p:spTree>
    <p:extLst>
      <p:ext uri="{BB962C8B-B14F-4D97-AF65-F5344CB8AC3E}">
        <p14:creationId xmlns:p14="http://schemas.microsoft.com/office/powerpoint/2010/main" val="1928520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smtClean="0"/>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D780E43F-DABA-45E9-A3A1-D825DC324486}" type="datetimeFigureOut">
              <a:rPr lang="ru-RU" smtClean="0"/>
              <a:t>07.11.2022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850E192-9219-4AFB-BD79-1E3924FC60E6}" type="slidenum">
              <a:rPr lang="ru-RU" smtClean="0"/>
              <a:t>‹#›</a:t>
            </a:fld>
            <a:endParaRPr lang="ru-RU"/>
          </a:p>
        </p:txBody>
      </p:sp>
    </p:spTree>
    <p:extLst>
      <p:ext uri="{BB962C8B-B14F-4D97-AF65-F5344CB8AC3E}">
        <p14:creationId xmlns:p14="http://schemas.microsoft.com/office/powerpoint/2010/main" val="3000895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smtClean="0"/>
              <a:t>Образец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smtClean="0"/>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D780E43F-DABA-45E9-A3A1-D825DC324486}" type="datetimeFigureOut">
              <a:rPr lang="ru-RU" smtClean="0"/>
              <a:t>07.11.2022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850E192-9219-4AFB-BD79-1E3924FC60E6}" type="slidenum">
              <a:rPr lang="ru-RU" smtClean="0"/>
              <a:t>‹#›</a:t>
            </a:fld>
            <a:endParaRPr lang="ru-RU"/>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348143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780E43F-DABA-45E9-A3A1-D825DC324486}" type="datetimeFigureOut">
              <a:rPr lang="ru-RU" smtClean="0"/>
              <a:t>07.11.2022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850E192-9219-4AFB-BD79-1E3924FC60E6}" type="slidenum">
              <a:rPr lang="ru-RU" smtClean="0"/>
              <a:t>‹#›</a:t>
            </a:fld>
            <a:endParaRPr lang="ru-RU"/>
          </a:p>
        </p:txBody>
      </p:sp>
    </p:spTree>
    <p:extLst>
      <p:ext uri="{BB962C8B-B14F-4D97-AF65-F5344CB8AC3E}">
        <p14:creationId xmlns:p14="http://schemas.microsoft.com/office/powerpoint/2010/main" val="3626358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780E43F-DABA-45E9-A3A1-D825DC324486}" type="datetimeFigureOut">
              <a:rPr lang="ru-RU" smtClean="0"/>
              <a:t>07.11.2022</a:t>
            </a:fld>
            <a:endParaRPr lang="ru-RU"/>
          </a:p>
        </p:txBody>
      </p:sp>
      <p:sp>
        <p:nvSpPr>
          <p:cNvPr id="4"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850E192-9219-4AFB-BD79-1E3924FC60E6}" type="slidenum">
              <a:rPr lang="ru-RU" smtClean="0"/>
              <a:t>‹#›</a:t>
            </a:fld>
            <a:endParaRPr lang="ru-RU"/>
          </a:p>
        </p:txBody>
      </p:sp>
    </p:spTree>
    <p:extLst>
      <p:ext uri="{BB962C8B-B14F-4D97-AF65-F5344CB8AC3E}">
        <p14:creationId xmlns:p14="http://schemas.microsoft.com/office/powerpoint/2010/main" val="1294963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780E43F-DABA-45E9-A3A1-D825DC324486}" type="datetimeFigureOut">
              <a:rPr lang="ru-RU" smtClean="0"/>
              <a:t>07.11.2022</a:t>
            </a:fld>
            <a:endParaRPr lang="ru-RU"/>
          </a:p>
        </p:txBody>
      </p:sp>
      <p:sp>
        <p:nvSpPr>
          <p:cNvPr id="4"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850E192-9219-4AFB-BD79-1E3924FC60E6}" type="slidenum">
              <a:rPr lang="ru-RU" smtClean="0"/>
              <a:t>‹#›</a:t>
            </a:fld>
            <a:endParaRPr lang="ru-RU"/>
          </a:p>
        </p:txBody>
      </p:sp>
    </p:spTree>
    <p:extLst>
      <p:ext uri="{BB962C8B-B14F-4D97-AF65-F5344CB8AC3E}">
        <p14:creationId xmlns:p14="http://schemas.microsoft.com/office/powerpoint/2010/main" val="3102128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780E43F-DABA-45E9-A3A1-D825DC324486}" type="datetimeFigureOut">
              <a:rPr lang="ru-RU" smtClean="0"/>
              <a:t>07.11.2022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850E192-9219-4AFB-BD79-1E3924FC60E6}" type="slidenum">
              <a:rPr lang="ru-RU" smtClean="0"/>
              <a:t>‹#›</a:t>
            </a:fld>
            <a:endParaRPr lang="ru-RU"/>
          </a:p>
        </p:txBody>
      </p:sp>
    </p:spTree>
    <p:extLst>
      <p:ext uri="{BB962C8B-B14F-4D97-AF65-F5344CB8AC3E}">
        <p14:creationId xmlns:p14="http://schemas.microsoft.com/office/powerpoint/2010/main" val="1768767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780E43F-DABA-45E9-A3A1-D825DC324486}" type="datetimeFigureOut">
              <a:rPr lang="ru-RU" smtClean="0"/>
              <a:t>07.11.2022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850E192-9219-4AFB-BD79-1E3924FC60E6}" type="slidenum">
              <a:rPr lang="ru-RU" smtClean="0"/>
              <a:t>‹#›</a:t>
            </a:fld>
            <a:endParaRPr lang="ru-RU"/>
          </a:p>
        </p:txBody>
      </p:sp>
    </p:spTree>
    <p:extLst>
      <p:ext uri="{BB962C8B-B14F-4D97-AF65-F5344CB8AC3E}">
        <p14:creationId xmlns:p14="http://schemas.microsoft.com/office/powerpoint/2010/main" val="633701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p>
            <a:fld id="{D780E43F-DABA-45E9-A3A1-D825DC324486}" type="datetimeFigureOut">
              <a:rPr lang="ru-RU" smtClean="0"/>
              <a:t>07.11.2022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850E192-9219-4AFB-BD79-1E3924FC60E6}" type="slidenum">
              <a:rPr lang="ru-RU" smtClean="0"/>
              <a:t>‹#›</a:t>
            </a:fld>
            <a:endParaRPr lang="ru-RU"/>
          </a:p>
        </p:txBody>
      </p:sp>
    </p:spTree>
    <p:extLst>
      <p:ext uri="{BB962C8B-B14F-4D97-AF65-F5344CB8AC3E}">
        <p14:creationId xmlns:p14="http://schemas.microsoft.com/office/powerpoint/2010/main" val="3382512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780E43F-DABA-45E9-A3A1-D825DC324486}" type="datetimeFigureOut">
              <a:rPr lang="ru-RU" smtClean="0"/>
              <a:t>07.11.2022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850E192-9219-4AFB-BD79-1E3924FC60E6}" type="slidenum">
              <a:rPr lang="ru-RU" smtClean="0"/>
              <a:t>‹#›</a:t>
            </a:fld>
            <a:endParaRPr lang="ru-RU"/>
          </a:p>
        </p:txBody>
      </p:sp>
    </p:spTree>
    <p:extLst>
      <p:ext uri="{BB962C8B-B14F-4D97-AF65-F5344CB8AC3E}">
        <p14:creationId xmlns:p14="http://schemas.microsoft.com/office/powerpoint/2010/main" val="926462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D780E43F-DABA-45E9-A3A1-D825DC324486}" type="datetimeFigureOut">
              <a:rPr lang="ru-RU" smtClean="0"/>
              <a:t>07.11.2022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850E192-9219-4AFB-BD79-1E3924FC60E6}" type="slidenum">
              <a:rPr lang="ru-RU" smtClean="0"/>
              <a:t>‹#›</a:t>
            </a:fld>
            <a:endParaRPr lang="ru-RU"/>
          </a:p>
        </p:txBody>
      </p:sp>
    </p:spTree>
    <p:extLst>
      <p:ext uri="{BB962C8B-B14F-4D97-AF65-F5344CB8AC3E}">
        <p14:creationId xmlns:p14="http://schemas.microsoft.com/office/powerpoint/2010/main" val="2341069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D780E43F-DABA-45E9-A3A1-D825DC324486}" type="datetimeFigureOut">
              <a:rPr lang="ru-RU" smtClean="0"/>
              <a:t>07.11.2022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850E192-9219-4AFB-BD79-1E3924FC60E6}" type="slidenum">
              <a:rPr lang="ru-RU" smtClean="0"/>
              <a:t>‹#›</a:t>
            </a:fld>
            <a:endParaRPr lang="ru-RU"/>
          </a:p>
        </p:txBody>
      </p:sp>
    </p:spTree>
    <p:extLst>
      <p:ext uri="{BB962C8B-B14F-4D97-AF65-F5344CB8AC3E}">
        <p14:creationId xmlns:p14="http://schemas.microsoft.com/office/powerpoint/2010/main" val="3974161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7" name="Date Placeholder 2"/>
          <p:cNvSpPr>
            <a:spLocks noGrp="1"/>
          </p:cNvSpPr>
          <p:nvPr>
            <p:ph type="dt" sz="half" idx="10"/>
          </p:nvPr>
        </p:nvSpPr>
        <p:spPr/>
        <p:txBody>
          <a:bodyPr/>
          <a:lstStyle/>
          <a:p>
            <a:fld id="{D780E43F-DABA-45E9-A3A1-D825DC324486}" type="datetimeFigureOut">
              <a:rPr lang="ru-RU" smtClean="0"/>
              <a:t>07.11.2022</a:t>
            </a:fld>
            <a:endParaRPr lang="ru-RU"/>
          </a:p>
        </p:txBody>
      </p:sp>
      <p:sp>
        <p:nvSpPr>
          <p:cNvPr id="5" name="Footer Placeholder 3"/>
          <p:cNvSpPr>
            <a:spLocks noGrp="1"/>
          </p:cNvSpPr>
          <p:nvPr>
            <p:ph type="ftr" sz="quarter" idx="11"/>
          </p:nvPr>
        </p:nvSpPr>
        <p:spPr/>
        <p:txBody>
          <a:bodyPr/>
          <a:lstStyle/>
          <a:p>
            <a:endParaRPr lang="ru-RU"/>
          </a:p>
        </p:txBody>
      </p:sp>
      <p:sp>
        <p:nvSpPr>
          <p:cNvPr id="6" name="Slide Number Placeholder 4"/>
          <p:cNvSpPr>
            <a:spLocks noGrp="1"/>
          </p:cNvSpPr>
          <p:nvPr>
            <p:ph type="sldNum" sz="quarter" idx="12"/>
          </p:nvPr>
        </p:nvSpPr>
        <p:spPr/>
        <p:txBody>
          <a:bodyPr/>
          <a:lstStyle/>
          <a:p>
            <a:fld id="{E850E192-9219-4AFB-BD79-1E3924FC60E6}" type="slidenum">
              <a:rPr lang="ru-RU" smtClean="0"/>
              <a:t>‹#›</a:t>
            </a:fld>
            <a:endParaRPr lang="ru-RU"/>
          </a:p>
        </p:txBody>
      </p:sp>
    </p:spTree>
    <p:extLst>
      <p:ext uri="{BB962C8B-B14F-4D97-AF65-F5344CB8AC3E}">
        <p14:creationId xmlns:p14="http://schemas.microsoft.com/office/powerpoint/2010/main" val="1363799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780E43F-DABA-45E9-A3A1-D825DC324486}" type="datetimeFigureOut">
              <a:rPr lang="ru-RU" smtClean="0"/>
              <a:t>07.11.2022</a:t>
            </a:fld>
            <a:endParaRPr lang="ru-RU"/>
          </a:p>
        </p:txBody>
      </p:sp>
      <p:sp>
        <p:nvSpPr>
          <p:cNvPr id="5" name="Footer Placeholder 2"/>
          <p:cNvSpPr>
            <a:spLocks noGrp="1"/>
          </p:cNvSpPr>
          <p:nvPr>
            <p:ph type="ftr" sz="quarter" idx="11"/>
          </p:nvPr>
        </p:nvSpPr>
        <p:spPr/>
        <p:txBody>
          <a:bodyPr/>
          <a:lstStyle/>
          <a:p>
            <a:endParaRPr lang="ru-RU"/>
          </a:p>
        </p:txBody>
      </p:sp>
      <p:sp>
        <p:nvSpPr>
          <p:cNvPr id="6" name="Slide Number Placeholder 3"/>
          <p:cNvSpPr>
            <a:spLocks noGrp="1"/>
          </p:cNvSpPr>
          <p:nvPr>
            <p:ph type="sldNum" sz="quarter" idx="12"/>
          </p:nvPr>
        </p:nvSpPr>
        <p:spPr/>
        <p:txBody>
          <a:bodyPr/>
          <a:lstStyle/>
          <a:p>
            <a:fld id="{E850E192-9219-4AFB-BD79-1E3924FC60E6}" type="slidenum">
              <a:rPr lang="ru-RU" smtClean="0"/>
              <a:t>‹#›</a:t>
            </a:fld>
            <a:endParaRPr lang="ru-RU"/>
          </a:p>
        </p:txBody>
      </p:sp>
    </p:spTree>
    <p:extLst>
      <p:ext uri="{BB962C8B-B14F-4D97-AF65-F5344CB8AC3E}">
        <p14:creationId xmlns:p14="http://schemas.microsoft.com/office/powerpoint/2010/main" val="4092000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7" name="Date Placeholder 4"/>
          <p:cNvSpPr>
            <a:spLocks noGrp="1"/>
          </p:cNvSpPr>
          <p:nvPr>
            <p:ph type="dt" sz="half" idx="10"/>
          </p:nvPr>
        </p:nvSpPr>
        <p:spPr/>
        <p:txBody>
          <a:bodyPr/>
          <a:lstStyle/>
          <a:p>
            <a:fld id="{D780E43F-DABA-45E9-A3A1-D825DC324486}" type="datetimeFigureOut">
              <a:rPr lang="ru-RU" smtClean="0"/>
              <a:t>07.11.2022</a:t>
            </a:fld>
            <a:endParaRPr lang="ru-RU"/>
          </a:p>
        </p:txBody>
      </p:sp>
      <p:sp>
        <p:nvSpPr>
          <p:cNvPr id="5" name="Footer Placeholder 5"/>
          <p:cNvSpPr>
            <a:spLocks noGrp="1"/>
          </p:cNvSpPr>
          <p:nvPr>
            <p:ph type="ftr" sz="quarter" idx="11"/>
          </p:nvPr>
        </p:nvSpPr>
        <p:spPr/>
        <p:txBody>
          <a:bodyPr/>
          <a:lstStyle/>
          <a:p>
            <a:endParaRPr lang="ru-RU"/>
          </a:p>
        </p:txBody>
      </p:sp>
      <p:sp>
        <p:nvSpPr>
          <p:cNvPr id="6" name="Slide Number Placeholder 6"/>
          <p:cNvSpPr>
            <a:spLocks noGrp="1"/>
          </p:cNvSpPr>
          <p:nvPr>
            <p:ph type="sldNum" sz="quarter" idx="12"/>
          </p:nvPr>
        </p:nvSpPr>
        <p:spPr/>
        <p:txBody>
          <a:bodyPr/>
          <a:lstStyle/>
          <a:p>
            <a:fld id="{E850E192-9219-4AFB-BD79-1E3924FC60E6}" type="slidenum">
              <a:rPr lang="ru-RU" smtClean="0"/>
              <a:t>‹#›</a:t>
            </a:fld>
            <a:endParaRPr lang="ru-RU"/>
          </a:p>
        </p:txBody>
      </p:sp>
    </p:spTree>
    <p:extLst>
      <p:ext uri="{BB962C8B-B14F-4D97-AF65-F5344CB8AC3E}">
        <p14:creationId xmlns:p14="http://schemas.microsoft.com/office/powerpoint/2010/main" val="2940257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780E43F-DABA-45E9-A3A1-D825DC324486}" type="datetimeFigureOut">
              <a:rPr lang="ru-RU" smtClean="0"/>
              <a:t>07.11.2022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850E192-9219-4AFB-BD79-1E3924FC60E6}" type="slidenum">
              <a:rPr lang="ru-RU" smtClean="0"/>
              <a:t>‹#›</a:t>
            </a:fld>
            <a:endParaRPr lang="ru-RU"/>
          </a:p>
        </p:txBody>
      </p:sp>
    </p:spTree>
    <p:extLst>
      <p:ext uri="{BB962C8B-B14F-4D97-AF65-F5344CB8AC3E}">
        <p14:creationId xmlns:p14="http://schemas.microsoft.com/office/powerpoint/2010/main" val="3645085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780E43F-DABA-45E9-A3A1-D825DC324486}" type="datetimeFigureOut">
              <a:rPr lang="ru-RU" smtClean="0"/>
              <a:t>07.11.2022</a:t>
            </a:fld>
            <a:endParaRPr lang="ru-RU"/>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ru-RU"/>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E850E192-9219-4AFB-BD79-1E3924FC60E6}" type="slidenum">
              <a:rPr lang="ru-RU" smtClean="0"/>
              <a:t>‹#›</a:t>
            </a:fld>
            <a:endParaRPr lang="ru-RU"/>
          </a:p>
        </p:txBody>
      </p:sp>
    </p:spTree>
    <p:extLst>
      <p:ext uri="{BB962C8B-B14F-4D97-AF65-F5344CB8AC3E}">
        <p14:creationId xmlns:p14="http://schemas.microsoft.com/office/powerpoint/2010/main" val="2897414548"/>
      </p:ext>
    </p:extLst>
  </p:cSld>
  <p:clrMap bg1="dk1" tx1="lt1" bg2="dk2"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ru.wikipedia.org/wiki/&#1063;&#1072;&#1081;" TargetMode="External"/><Relationship Id="rId2" Type="http://schemas.openxmlformats.org/officeDocument/2006/relationships/hyperlink" Target="https://prochayok.ru/interesnoe/chajnaya-tseremoniya.html" TargetMode="External"/><Relationship Id="rId1" Type="http://schemas.openxmlformats.org/officeDocument/2006/relationships/slideLayout" Target="../slideLayouts/slideLayout2.xml"/><Relationship Id="rId5" Type="http://schemas.openxmlformats.org/officeDocument/2006/relationships/hyperlink" Target="https://translated.turbopages.org/proxy_u/en-ru.ru.4b07643d-633828f0-e1e1709b-74722d776562/https/en.wikipedia.org/wiki/Health_effects_of_tea" TargetMode="External"/><Relationship Id="rId4" Type="http://schemas.openxmlformats.org/officeDocument/2006/relationships/hyperlink" Target="https://remontkit.ru/poleznye-sovety/kak-pravilno-khranit-chaj.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98490" y="103032"/>
            <a:ext cx="10212947" cy="2012371"/>
          </a:xfrm>
        </p:spPr>
        <p:txBody>
          <a:bodyPr/>
          <a:lstStyle/>
          <a:p>
            <a:pPr algn="ctr"/>
            <a:r>
              <a:rPr lang="ru-RU" sz="1600" dirty="0"/>
              <a:t>Муниципальное бюджетное общеобразовательное учреждение</a:t>
            </a:r>
            <a:br>
              <a:rPr lang="ru-RU" sz="1600" dirty="0"/>
            </a:br>
            <a:r>
              <a:rPr lang="ru-RU" sz="1600" dirty="0"/>
              <a:t>«Средняя общеобразовательная школа №3 </a:t>
            </a:r>
            <a:r>
              <a:rPr lang="ru-RU" sz="1600" dirty="0" err="1"/>
              <a:t>р.п</a:t>
            </a:r>
            <a:r>
              <a:rPr lang="ru-RU" sz="1600" dirty="0"/>
              <a:t>. </a:t>
            </a:r>
            <a:r>
              <a:rPr lang="ru-RU" sz="1600" dirty="0" err="1"/>
              <a:t>Линёво</a:t>
            </a:r>
            <a:r>
              <a:rPr lang="ru-RU" sz="1600" dirty="0"/>
              <a:t>»</a:t>
            </a:r>
            <a:br>
              <a:rPr lang="ru-RU" sz="1600" dirty="0"/>
            </a:br>
            <a:r>
              <a:rPr lang="ru-RU" sz="1600" dirty="0" err="1"/>
              <a:t>Искитимского</a:t>
            </a:r>
            <a:r>
              <a:rPr lang="ru-RU" sz="1600" dirty="0"/>
              <a:t> района Новосибирской области</a:t>
            </a:r>
            <a:r>
              <a:rPr lang="ru-RU" dirty="0"/>
              <a:t/>
            </a:r>
            <a:br>
              <a:rPr lang="ru-RU" dirty="0"/>
            </a:br>
            <a:endParaRPr lang="ru-RU" dirty="0"/>
          </a:p>
        </p:txBody>
      </p:sp>
      <p:sp>
        <p:nvSpPr>
          <p:cNvPr id="3" name="Подзаголовок 2"/>
          <p:cNvSpPr>
            <a:spLocks noGrp="1"/>
          </p:cNvSpPr>
          <p:nvPr>
            <p:ph type="subTitle" idx="1"/>
          </p:nvPr>
        </p:nvSpPr>
        <p:spPr>
          <a:xfrm>
            <a:off x="641445" y="1569493"/>
            <a:ext cx="10550296" cy="4972975"/>
          </a:xfrm>
        </p:spPr>
        <p:txBody>
          <a:bodyPr>
            <a:normAutofit lnSpcReduction="10000"/>
          </a:bodyPr>
          <a:lstStyle/>
          <a:p>
            <a:r>
              <a:rPr lang="ru-RU" dirty="0" smtClean="0"/>
              <a:t>                                       </a:t>
            </a:r>
          </a:p>
          <a:p>
            <a:endParaRPr lang="ru-RU" dirty="0"/>
          </a:p>
          <a:p>
            <a:r>
              <a:rPr lang="ru-RU" dirty="0" smtClean="0"/>
              <a:t>                                                      </a:t>
            </a:r>
          </a:p>
          <a:p>
            <a:r>
              <a:rPr lang="ru-RU" dirty="0"/>
              <a:t> </a:t>
            </a:r>
            <a:r>
              <a:rPr lang="ru-RU" dirty="0" smtClean="0"/>
              <a:t>                                                     производство чая </a:t>
            </a:r>
          </a:p>
          <a:p>
            <a:endParaRPr lang="ru-RU" dirty="0"/>
          </a:p>
          <a:p>
            <a:endParaRPr lang="ru-RU" dirty="0" smtClean="0"/>
          </a:p>
          <a:p>
            <a:r>
              <a:rPr lang="ru-RU" sz="1100" dirty="0"/>
              <a:t> </a:t>
            </a:r>
            <a:r>
              <a:rPr lang="ru-RU" sz="1100" dirty="0" smtClean="0"/>
              <a:t>                                                                                                                                                                                </a:t>
            </a:r>
          </a:p>
          <a:p>
            <a:r>
              <a:rPr lang="ru-RU" sz="1100" dirty="0" smtClean="0"/>
              <a:t>                                                                                                                                                                                     проект выполнила</a:t>
            </a:r>
            <a:r>
              <a:rPr lang="en-US" sz="1100" dirty="0" smtClean="0"/>
              <a:t>: </a:t>
            </a:r>
            <a:r>
              <a:rPr lang="ru-RU" sz="1100" dirty="0" err="1" smtClean="0"/>
              <a:t>тимохина</a:t>
            </a:r>
            <a:r>
              <a:rPr lang="ru-RU" sz="1100" dirty="0" smtClean="0"/>
              <a:t> </a:t>
            </a:r>
            <a:r>
              <a:rPr lang="ru-RU" sz="1100" dirty="0" err="1" smtClean="0"/>
              <a:t>алёна</a:t>
            </a:r>
            <a:r>
              <a:rPr lang="ru-RU" sz="1100" dirty="0" smtClean="0"/>
              <a:t> 9 </a:t>
            </a:r>
            <a:r>
              <a:rPr lang="en-US" sz="1100" dirty="0" smtClean="0"/>
              <a:t>&lt;&lt;</a:t>
            </a:r>
            <a:r>
              <a:rPr lang="ru-RU" sz="1100" dirty="0" smtClean="0"/>
              <a:t>а</a:t>
            </a:r>
            <a:r>
              <a:rPr lang="en-US" sz="1100" dirty="0" smtClean="0"/>
              <a:t>&gt;&gt;</a:t>
            </a:r>
            <a:endParaRPr lang="ru-RU" sz="1100" dirty="0" smtClean="0"/>
          </a:p>
          <a:p>
            <a:r>
              <a:rPr lang="ru-RU" sz="1100" dirty="0" smtClean="0"/>
              <a:t>                                                                                                                                                              Руководитель проекта</a:t>
            </a:r>
            <a:r>
              <a:rPr lang="en-US" sz="1100" dirty="0" smtClean="0"/>
              <a:t>:</a:t>
            </a:r>
            <a:r>
              <a:rPr lang="ru-RU" sz="1100" dirty="0" smtClean="0"/>
              <a:t> </a:t>
            </a:r>
            <a:r>
              <a:rPr lang="ru-RU" sz="1100" dirty="0" err="1" smtClean="0"/>
              <a:t>василицина</a:t>
            </a:r>
            <a:r>
              <a:rPr lang="ru-RU" sz="1100" dirty="0" smtClean="0"/>
              <a:t> </a:t>
            </a:r>
            <a:r>
              <a:rPr lang="ru-RU" sz="1100" dirty="0" err="1" smtClean="0"/>
              <a:t>елена</a:t>
            </a:r>
            <a:r>
              <a:rPr lang="ru-RU" sz="1100" dirty="0" smtClean="0"/>
              <a:t> </a:t>
            </a:r>
            <a:r>
              <a:rPr lang="ru-RU" sz="1100" dirty="0" err="1" smtClean="0"/>
              <a:t>григорьевна</a:t>
            </a:r>
            <a:endParaRPr lang="ru-RU" sz="1100" dirty="0" smtClean="0"/>
          </a:p>
          <a:p>
            <a:endParaRPr lang="ru-RU" sz="1100" dirty="0" smtClean="0"/>
          </a:p>
          <a:p>
            <a:endParaRPr lang="ru-RU" sz="1100" dirty="0" smtClean="0"/>
          </a:p>
          <a:p>
            <a:endParaRPr lang="ru-RU" sz="1100" dirty="0" smtClean="0"/>
          </a:p>
          <a:p>
            <a:endParaRPr lang="ru-RU" sz="1100" dirty="0"/>
          </a:p>
          <a:p>
            <a:endParaRPr lang="ru-RU" sz="1100" dirty="0" smtClean="0"/>
          </a:p>
          <a:p>
            <a:r>
              <a:rPr lang="ru-RU" sz="1100" dirty="0"/>
              <a:t> </a:t>
            </a:r>
            <a:r>
              <a:rPr lang="ru-RU" sz="1100" dirty="0" smtClean="0"/>
              <a:t>                                                                                                                                  2022г.</a:t>
            </a:r>
            <a:endParaRPr lang="en-US" sz="1100" dirty="0" smtClean="0"/>
          </a:p>
          <a:p>
            <a:endParaRPr lang="ru-RU" dirty="0" smtClean="0"/>
          </a:p>
        </p:txBody>
      </p:sp>
    </p:spTree>
    <p:extLst>
      <p:ext uri="{BB962C8B-B14F-4D97-AF65-F5344CB8AC3E}">
        <p14:creationId xmlns:p14="http://schemas.microsoft.com/office/powerpoint/2010/main" val="534364666"/>
      </p:ext>
    </p:extLst>
  </p:cSld>
  <p:clrMapOvr>
    <a:masterClrMapping/>
  </p:clrMapOvr>
  <p:transition spd="slow" advTm="3087">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8010659" y="3270163"/>
            <a:ext cx="3066243" cy="3066243"/>
          </a:xfrm>
          <a:prstGeom prst="rect">
            <a:avLst/>
          </a:prstGeom>
          <a:ln>
            <a:noFill/>
          </a:ln>
          <a:effectLst>
            <a:softEdge rad="112500"/>
          </a:effectLst>
        </p:spPr>
      </p:pic>
      <p:sp>
        <p:nvSpPr>
          <p:cNvPr id="2" name="Заголовок 1"/>
          <p:cNvSpPr>
            <a:spLocks noGrp="1"/>
          </p:cNvSpPr>
          <p:nvPr>
            <p:ph type="title"/>
          </p:nvPr>
        </p:nvSpPr>
        <p:spPr>
          <a:xfrm>
            <a:off x="646111" y="452718"/>
            <a:ext cx="1684965" cy="474561"/>
          </a:xfrm>
        </p:spPr>
        <p:txBody>
          <a:bodyPr/>
          <a:lstStyle/>
          <a:p>
            <a:r>
              <a:rPr lang="ru-RU" sz="2800" dirty="0">
                <a:solidFill>
                  <a:schemeClr val="accent1"/>
                </a:solidFill>
              </a:rPr>
              <a:t>В Корее</a:t>
            </a:r>
          </a:p>
        </p:txBody>
      </p:sp>
      <p:sp>
        <p:nvSpPr>
          <p:cNvPr id="3" name="Объект 2"/>
          <p:cNvSpPr>
            <a:spLocks noGrp="1"/>
          </p:cNvSpPr>
          <p:nvPr>
            <p:ph idx="1"/>
          </p:nvPr>
        </p:nvSpPr>
        <p:spPr>
          <a:xfrm>
            <a:off x="646112" y="1081826"/>
            <a:ext cx="9734260" cy="5447764"/>
          </a:xfrm>
        </p:spPr>
        <p:txBody>
          <a:bodyPr>
            <a:normAutofit/>
          </a:bodyPr>
          <a:lstStyle/>
          <a:p>
            <a:pPr marL="0" indent="0">
              <a:buNone/>
            </a:pPr>
            <a:r>
              <a:rPr lang="ru-RU" sz="1600" dirty="0"/>
              <a:t>Основные принципы культуры чаепития в Корее были унаследованы от Поднебесной. Сам процесс заваривания чая походит на китайский. Однако корейская чайная церемония имеет и свои отличительные особенности. Основная из них – это простота и естественность действа: ритуал имеет большую свободу, направленную на то, чтобы его участники отдыхали, </a:t>
            </a:r>
            <a:r>
              <a:rPr lang="ru-RU" sz="1600" dirty="0" smtClean="0"/>
              <a:t>наслаждаясь происходящим.</a:t>
            </a:r>
          </a:p>
          <a:p>
            <a:pPr marL="0" indent="0">
              <a:buNone/>
            </a:pPr>
            <a:r>
              <a:rPr lang="ru-RU" sz="1600" dirty="0"/>
              <a:t>Гости-участники ритуала садятся так, чтобы их взор был направлен в сторону запада. Местоположение хозяина противоположное: он смотрит на восток</a:t>
            </a:r>
            <a:r>
              <a:rPr lang="ru-RU" sz="1600" dirty="0" smtClean="0"/>
              <a:t>.</a:t>
            </a:r>
            <a:endParaRPr lang="ru-RU" sz="1600" dirty="0"/>
          </a:p>
        </p:txBody>
      </p:sp>
    </p:spTree>
    <p:extLst>
      <p:ext uri="{BB962C8B-B14F-4D97-AF65-F5344CB8AC3E}">
        <p14:creationId xmlns:p14="http://schemas.microsoft.com/office/powerpoint/2010/main" val="1051323260"/>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6111" y="452718"/>
            <a:ext cx="3488007" cy="590471"/>
          </a:xfrm>
        </p:spPr>
        <p:txBody>
          <a:bodyPr/>
          <a:lstStyle/>
          <a:p>
            <a:r>
              <a:rPr lang="ru-RU" sz="2800" dirty="0">
                <a:solidFill>
                  <a:schemeClr val="accent1"/>
                </a:solidFill>
              </a:rPr>
              <a:t>В Великобритании</a:t>
            </a:r>
          </a:p>
        </p:txBody>
      </p:sp>
      <p:sp>
        <p:nvSpPr>
          <p:cNvPr id="3" name="Объект 2"/>
          <p:cNvSpPr>
            <a:spLocks noGrp="1"/>
          </p:cNvSpPr>
          <p:nvPr>
            <p:ph idx="1"/>
          </p:nvPr>
        </p:nvSpPr>
        <p:spPr>
          <a:xfrm>
            <a:off x="646111" y="1043190"/>
            <a:ext cx="9811533" cy="5422004"/>
          </a:xfrm>
        </p:spPr>
        <p:txBody>
          <a:bodyPr>
            <a:normAutofit/>
          </a:bodyPr>
          <a:lstStyle/>
          <a:p>
            <a:pPr marL="0" indent="0">
              <a:buNone/>
            </a:pPr>
            <a:r>
              <a:rPr lang="ru-RU" sz="1600" dirty="0"/>
              <a:t>Традиции, не похожие на восточные, имеет английская чайная церемония. В ней одним из наиболее важных положений является сервировка стола. На него обязательно ставят вазу, в которой стоят живые цветы. Сам стол покрывается скатертью, одноцветной или имеющей неприметный </a:t>
            </a:r>
            <a:r>
              <a:rPr lang="ru-RU" sz="1600" dirty="0" smtClean="0"/>
              <a:t>рисунок.</a:t>
            </a:r>
          </a:p>
          <a:p>
            <a:pPr marL="0" indent="0">
              <a:buNone/>
            </a:pPr>
            <a:r>
              <a:rPr lang="ru-RU" sz="1600" dirty="0"/>
              <a:t>При чаепитии используют фарфоровый сервиз. Это набор, включающий до 30 приборов и обязательно состоящий из чайника заварочного и для вскипяченной воды, подноса, тарелочек для сладких угощений, молочника и т.д. Необходимыми элементами церемонии также являются салфетки и ситечко.</a:t>
            </a:r>
          </a:p>
        </p:txBody>
      </p:sp>
      <p:pic>
        <p:nvPicPr>
          <p:cNvPr id="4" name="Рисунок 3"/>
          <p:cNvPicPr>
            <a:picLocks noChangeAspect="1"/>
          </p:cNvPicPr>
          <p:nvPr/>
        </p:nvPicPr>
        <p:blipFill>
          <a:blip r:embed="rId2"/>
          <a:stretch>
            <a:fillRect/>
          </a:stretch>
        </p:blipFill>
        <p:spPr>
          <a:xfrm>
            <a:off x="6974544" y="3421297"/>
            <a:ext cx="4343969" cy="2895979"/>
          </a:xfrm>
          <a:prstGeom prst="rect">
            <a:avLst/>
          </a:prstGeom>
          <a:ln>
            <a:noFill/>
          </a:ln>
          <a:effectLst>
            <a:softEdge rad="112500"/>
          </a:effectLst>
        </p:spPr>
      </p:pic>
    </p:spTree>
    <p:extLst>
      <p:ext uri="{BB962C8B-B14F-4D97-AF65-F5344CB8AC3E}">
        <p14:creationId xmlns:p14="http://schemas.microsoft.com/office/powerpoint/2010/main" val="1915679254"/>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6111" y="452718"/>
            <a:ext cx="1826633" cy="577592"/>
          </a:xfrm>
        </p:spPr>
        <p:txBody>
          <a:bodyPr/>
          <a:lstStyle/>
          <a:p>
            <a:r>
              <a:rPr lang="ru-RU" sz="3200" dirty="0">
                <a:solidFill>
                  <a:schemeClr val="accent1"/>
                </a:solidFill>
              </a:rPr>
              <a:t>В Индии</a:t>
            </a:r>
          </a:p>
        </p:txBody>
      </p:sp>
      <p:sp>
        <p:nvSpPr>
          <p:cNvPr id="3" name="Объект 2"/>
          <p:cNvSpPr>
            <a:spLocks noGrp="1"/>
          </p:cNvSpPr>
          <p:nvPr>
            <p:ph idx="1"/>
          </p:nvPr>
        </p:nvSpPr>
        <p:spPr>
          <a:xfrm>
            <a:off x="646111" y="1171977"/>
            <a:ext cx="9772897" cy="5331854"/>
          </a:xfrm>
        </p:spPr>
        <p:txBody>
          <a:bodyPr>
            <a:normAutofit/>
          </a:bodyPr>
          <a:lstStyle/>
          <a:p>
            <a:pPr marL="0" indent="0">
              <a:buNone/>
            </a:pPr>
            <a:r>
              <a:rPr lang="ru-RU" sz="1600" dirty="0"/>
              <a:t>Индийцы обожают чай. Они могут пить его более продолжительное время, нежели англичане. Напиток наливают в </a:t>
            </a:r>
            <a:r>
              <a:rPr lang="ru-RU" sz="1600" dirty="0" err="1"/>
              <a:t>куллархи</a:t>
            </a:r>
            <a:r>
              <a:rPr lang="ru-RU" sz="1600" dirty="0"/>
              <a:t> – стаканы из глины, которые после одноразового использования выбрасываются. Наиболее известным и любимым видом чая в Индии является </a:t>
            </a:r>
            <a:r>
              <a:rPr lang="ru-RU" sz="1600" dirty="0" err="1"/>
              <a:t>масала</a:t>
            </a:r>
            <a:r>
              <a:rPr lang="ru-RU" sz="1600" dirty="0"/>
              <a:t>. Это напиток, сваренный на основе молока, в который также добавляют пряности (разные в зависимости от региона). Чаепитие сопровождается употреблением традиционных сладостей.</a:t>
            </a:r>
          </a:p>
        </p:txBody>
      </p:sp>
      <p:pic>
        <p:nvPicPr>
          <p:cNvPr id="4" name="Рисунок 3"/>
          <p:cNvPicPr>
            <a:picLocks noChangeAspect="1"/>
          </p:cNvPicPr>
          <p:nvPr/>
        </p:nvPicPr>
        <p:blipFill>
          <a:blip r:embed="rId2"/>
          <a:stretch>
            <a:fillRect/>
          </a:stretch>
        </p:blipFill>
        <p:spPr>
          <a:xfrm>
            <a:off x="6780189" y="3354006"/>
            <a:ext cx="4500981" cy="3008156"/>
          </a:xfrm>
          <a:prstGeom prst="rect">
            <a:avLst/>
          </a:prstGeom>
          <a:ln>
            <a:noFill/>
          </a:ln>
          <a:effectLst>
            <a:softEdge rad="112500"/>
          </a:effectLst>
        </p:spPr>
      </p:pic>
    </p:spTree>
    <p:extLst>
      <p:ext uri="{BB962C8B-B14F-4D97-AF65-F5344CB8AC3E}">
        <p14:creationId xmlns:p14="http://schemas.microsoft.com/office/powerpoint/2010/main" val="1970779104"/>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247" y="442722"/>
            <a:ext cx="4799346" cy="598160"/>
          </a:xfrm>
        </p:spPr>
        <p:txBody>
          <a:bodyPr/>
          <a:lstStyle/>
          <a:p>
            <a:r>
              <a:rPr lang="ru-RU" sz="3200" dirty="0">
                <a:solidFill>
                  <a:schemeClr val="accent1"/>
                </a:solidFill>
              </a:rPr>
              <a:t>Чай в России и </a:t>
            </a:r>
            <a:r>
              <a:rPr lang="ru-RU" sz="3200" dirty="0" smtClean="0">
                <a:solidFill>
                  <a:schemeClr val="accent1"/>
                </a:solidFill>
              </a:rPr>
              <a:t>СССР</a:t>
            </a:r>
            <a:r>
              <a:rPr lang="en-US" sz="3200" dirty="0" smtClean="0">
                <a:solidFill>
                  <a:schemeClr val="accent1"/>
                </a:solidFill>
              </a:rPr>
              <a:t>:</a:t>
            </a:r>
            <a:r>
              <a:rPr lang="ru-RU" dirty="0"/>
              <a:t/>
            </a:r>
            <a:br>
              <a:rPr lang="ru-RU" dirty="0"/>
            </a:br>
            <a:endParaRPr lang="ru-RU" dirty="0"/>
          </a:p>
        </p:txBody>
      </p:sp>
      <p:sp>
        <p:nvSpPr>
          <p:cNvPr id="3" name="Объект 2"/>
          <p:cNvSpPr>
            <a:spLocks noGrp="1"/>
          </p:cNvSpPr>
          <p:nvPr>
            <p:ph idx="1"/>
          </p:nvPr>
        </p:nvSpPr>
        <p:spPr>
          <a:xfrm>
            <a:off x="750627" y="1040882"/>
            <a:ext cx="9485193" cy="5581934"/>
          </a:xfrm>
        </p:spPr>
        <p:txBody>
          <a:bodyPr>
            <a:noAutofit/>
          </a:bodyPr>
          <a:lstStyle/>
          <a:p>
            <a:pPr marL="0" indent="0">
              <a:buNone/>
            </a:pPr>
            <a:r>
              <a:rPr lang="ru-RU" sz="1400" dirty="0" smtClean="0"/>
              <a:t>Чай </a:t>
            </a:r>
            <a:r>
              <a:rPr lang="ru-RU" sz="1400" dirty="0"/>
              <a:t>в России известен с XVI—XVII веков, впервые завезён в XVII веке из Китая. Несмотря на отсутствие собственного производства и, как следствие, дороговизну, чай за два последующих века стал в России фактически «национальным напитком», так же, как в Великобритании. В XIX веке предприняты первые, не особенно успешные попытки организации собственного производства чая. После Октябрьской революции и образования СССР задача развития собственного выращивания и производства чая была поставлена на государственном уровне. </a:t>
            </a:r>
            <a:endParaRPr lang="ru-RU" sz="1400" dirty="0" smtClean="0"/>
          </a:p>
          <a:p>
            <a:pPr marL="0" indent="0">
              <a:buNone/>
            </a:pPr>
            <a:r>
              <a:rPr lang="ru-RU" sz="1400" dirty="0"/>
              <a:t>Русское чаепитие не представляет собой церемонию, для проведения которой необходимо знать целый свод правил. Пить чай на Руси начали в 17 веке, а появление традиций употребления напитка относят к концу 18 – началу 19 столетия. Сформировали их 2 богатых в то время сословия: дворяне-аристократы и купцы</a:t>
            </a:r>
            <a:r>
              <a:rPr lang="ru-RU" sz="1200" dirty="0"/>
              <a:t>.</a:t>
            </a:r>
          </a:p>
          <a:p>
            <a:pPr marL="0" indent="0">
              <a:buNone/>
            </a:pPr>
            <a:endParaRPr lang="ru-RU" sz="1200" dirty="0"/>
          </a:p>
        </p:txBody>
      </p:sp>
      <p:pic>
        <p:nvPicPr>
          <p:cNvPr id="4" name="Рисунок 3"/>
          <p:cNvPicPr>
            <a:picLocks noChangeAspect="1"/>
          </p:cNvPicPr>
          <p:nvPr/>
        </p:nvPicPr>
        <p:blipFill>
          <a:blip r:embed="rId2"/>
          <a:stretch>
            <a:fillRect/>
          </a:stretch>
        </p:blipFill>
        <p:spPr>
          <a:xfrm>
            <a:off x="7279478" y="3329927"/>
            <a:ext cx="4072481" cy="2773920"/>
          </a:xfrm>
          <a:prstGeom prst="rect">
            <a:avLst/>
          </a:prstGeom>
        </p:spPr>
      </p:pic>
    </p:spTree>
    <p:extLst>
      <p:ext uri="{BB962C8B-B14F-4D97-AF65-F5344CB8AC3E}">
        <p14:creationId xmlns:p14="http://schemas.microsoft.com/office/powerpoint/2010/main" val="924379708"/>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8991" y="349687"/>
            <a:ext cx="2560728" cy="590471"/>
          </a:xfrm>
        </p:spPr>
        <p:txBody>
          <a:bodyPr/>
          <a:lstStyle/>
          <a:p>
            <a:r>
              <a:rPr lang="ru-RU" sz="3200" dirty="0">
                <a:solidFill>
                  <a:schemeClr val="accent1"/>
                </a:solidFill>
              </a:rPr>
              <a:t>По </a:t>
            </a:r>
            <a:r>
              <a:rPr lang="ru-RU" sz="3200" dirty="0" smtClean="0">
                <a:solidFill>
                  <a:schemeClr val="accent1"/>
                </a:solidFill>
              </a:rPr>
              <a:t>форме</a:t>
            </a:r>
            <a:r>
              <a:rPr lang="en-US" sz="3200" dirty="0" smtClean="0">
                <a:solidFill>
                  <a:schemeClr val="accent1"/>
                </a:solidFill>
              </a:rPr>
              <a:t>:</a:t>
            </a:r>
            <a:endParaRPr lang="ru-RU" sz="3200" dirty="0">
              <a:solidFill>
                <a:schemeClr val="accent1"/>
              </a:solidFill>
            </a:endParaRPr>
          </a:p>
        </p:txBody>
      </p:sp>
      <p:sp>
        <p:nvSpPr>
          <p:cNvPr id="3" name="Объект 2"/>
          <p:cNvSpPr>
            <a:spLocks noGrp="1"/>
          </p:cNvSpPr>
          <p:nvPr>
            <p:ph idx="1"/>
          </p:nvPr>
        </p:nvSpPr>
        <p:spPr>
          <a:xfrm>
            <a:off x="884372" y="1087001"/>
            <a:ext cx="10912676" cy="5275161"/>
          </a:xfrm>
        </p:spPr>
        <p:txBody>
          <a:bodyPr/>
          <a:lstStyle/>
          <a:p>
            <a:pPr marL="0" indent="0">
              <a:buNone/>
            </a:pPr>
            <a:r>
              <a:rPr lang="ru-RU" sz="1400" dirty="0"/>
              <a:t>По типу механической обработки чаи делятся на три основные группы:</a:t>
            </a:r>
          </a:p>
          <a:p>
            <a:pPr marL="0" indent="0">
              <a:buNone/>
            </a:pPr>
            <a:r>
              <a:rPr lang="en-US" sz="1400" dirty="0" smtClean="0"/>
              <a:t>     </a:t>
            </a:r>
            <a:r>
              <a:rPr lang="ru-RU" sz="1400" dirty="0" smtClean="0">
                <a:solidFill>
                  <a:schemeClr val="accent1"/>
                </a:solidFill>
              </a:rPr>
              <a:t>.</a:t>
            </a:r>
            <a:r>
              <a:rPr lang="ru-RU" sz="1400" dirty="0" smtClean="0"/>
              <a:t> Байховые </a:t>
            </a:r>
            <a:r>
              <a:rPr lang="ru-RU" sz="1400" dirty="0"/>
              <a:t>(рассыпные).</a:t>
            </a:r>
          </a:p>
          <a:p>
            <a:pPr marL="0" indent="0">
              <a:buNone/>
            </a:pPr>
            <a:r>
              <a:rPr lang="en-US" sz="1400" dirty="0" smtClean="0"/>
              <a:t>    </a:t>
            </a:r>
            <a:r>
              <a:rPr lang="en-US" sz="1400" dirty="0" smtClean="0">
                <a:solidFill>
                  <a:schemeClr val="accent1"/>
                </a:solidFill>
              </a:rPr>
              <a:t> </a:t>
            </a:r>
            <a:r>
              <a:rPr lang="ru-RU" sz="1400" dirty="0" smtClean="0">
                <a:solidFill>
                  <a:schemeClr val="accent1"/>
                </a:solidFill>
              </a:rPr>
              <a:t>. </a:t>
            </a:r>
            <a:r>
              <a:rPr lang="ru-RU" sz="1400" dirty="0" smtClean="0"/>
              <a:t>Прессованные</a:t>
            </a:r>
            <a:r>
              <a:rPr lang="ru-RU" sz="1400" dirty="0"/>
              <a:t>: кирпичные, плиточные и </a:t>
            </a:r>
            <a:r>
              <a:rPr lang="ru-RU" sz="1400" dirty="0" err="1" smtClean="0"/>
              <a:t>таблетированные</a:t>
            </a:r>
            <a:r>
              <a:rPr lang="ru-RU" sz="1400" dirty="0" smtClean="0"/>
              <a:t>.</a:t>
            </a:r>
            <a:endParaRPr lang="ru-RU" sz="1400" dirty="0"/>
          </a:p>
          <a:p>
            <a:pPr marL="0" indent="0">
              <a:buNone/>
            </a:pPr>
            <a:r>
              <a:rPr lang="en-US" sz="1400" dirty="0" smtClean="0"/>
              <a:t>    </a:t>
            </a:r>
            <a:r>
              <a:rPr lang="en-US" sz="1400" dirty="0" smtClean="0">
                <a:solidFill>
                  <a:schemeClr val="accent1"/>
                </a:solidFill>
              </a:rPr>
              <a:t> </a:t>
            </a:r>
            <a:r>
              <a:rPr lang="ru-RU" sz="1400" dirty="0" smtClean="0">
                <a:solidFill>
                  <a:schemeClr val="accent1"/>
                </a:solidFill>
              </a:rPr>
              <a:t>. </a:t>
            </a:r>
            <a:r>
              <a:rPr lang="ru-RU" sz="1400" dirty="0" smtClean="0"/>
              <a:t>Экстрагированные </a:t>
            </a:r>
            <a:r>
              <a:rPr lang="ru-RU" sz="1400" dirty="0"/>
              <a:t>(растворимые).</a:t>
            </a:r>
          </a:p>
          <a:p>
            <a:pPr marL="0" indent="0" algn="ctr">
              <a:buNone/>
            </a:pPr>
            <a:endParaRPr lang="ru-RU" sz="1200" dirty="0" smtClean="0"/>
          </a:p>
          <a:p>
            <a:pPr marL="0" indent="0" algn="ctr">
              <a:buNone/>
            </a:pPr>
            <a:endParaRPr lang="ru-RU" sz="1200" dirty="0"/>
          </a:p>
          <a:p>
            <a:pPr marL="0" indent="0" algn="ctr">
              <a:buNone/>
            </a:pPr>
            <a:endParaRPr lang="ru-RU" sz="1200" dirty="0" smtClean="0"/>
          </a:p>
          <a:p>
            <a:pPr marL="0" indent="0" algn="ctr">
              <a:buNone/>
            </a:pPr>
            <a:endParaRPr lang="ru-RU" sz="1200" dirty="0"/>
          </a:p>
          <a:p>
            <a:pPr marL="0" indent="0" algn="ctr">
              <a:buNone/>
            </a:pPr>
            <a:endParaRPr lang="ru-RU" sz="1200" dirty="0" smtClean="0"/>
          </a:p>
          <a:p>
            <a:pPr marL="0" indent="0" algn="ctr">
              <a:buNone/>
            </a:pPr>
            <a:endParaRPr lang="ru-RU" sz="1200" dirty="0"/>
          </a:p>
          <a:p>
            <a:pPr marL="0" indent="0" algn="ctr">
              <a:buNone/>
            </a:pPr>
            <a:endParaRPr lang="ru-RU" sz="1200" dirty="0" smtClean="0"/>
          </a:p>
          <a:p>
            <a:pPr marL="0" indent="0" algn="just">
              <a:buNone/>
            </a:pPr>
            <a:r>
              <a:rPr lang="ru-RU" sz="1200" dirty="0" smtClean="0"/>
              <a:t>             Сорт </a:t>
            </a:r>
            <a:r>
              <a:rPr lang="ru-RU" sz="1200" dirty="0" err="1"/>
              <a:t>Gunpowder</a:t>
            </a:r>
            <a:r>
              <a:rPr lang="ru-RU" sz="1200" dirty="0"/>
              <a:t> (порох) </a:t>
            </a:r>
            <a:r>
              <a:rPr lang="ru-RU" sz="1200" dirty="0" smtClean="0"/>
              <a:t>                             Китайский </a:t>
            </a:r>
            <a:r>
              <a:rPr lang="ru-RU" sz="1200" dirty="0"/>
              <a:t>зелёный чай </a:t>
            </a:r>
            <a:r>
              <a:rPr lang="ru-RU" sz="1200" dirty="0" smtClean="0"/>
              <a:t>сорта                           Чёрный </a:t>
            </a:r>
            <a:r>
              <a:rPr lang="ru-RU" sz="1200" dirty="0"/>
              <a:t>чай «</a:t>
            </a:r>
            <a:r>
              <a:rPr lang="en-US" sz="1200" dirty="0"/>
              <a:t>Lipton </a:t>
            </a:r>
            <a:r>
              <a:rPr lang="en-US" sz="1200" dirty="0" smtClean="0"/>
              <a:t>Finest</a:t>
            </a:r>
            <a:endParaRPr lang="ru-RU" sz="1200" dirty="0" smtClean="0"/>
          </a:p>
          <a:p>
            <a:pPr marL="0" indent="0" algn="just">
              <a:buNone/>
            </a:pPr>
            <a:r>
              <a:rPr lang="ru-RU" sz="1200" dirty="0" smtClean="0"/>
              <a:t>             китайского </a:t>
            </a:r>
            <a:r>
              <a:rPr lang="ru-RU" sz="1200" dirty="0"/>
              <a:t>зелёного </a:t>
            </a:r>
            <a:r>
              <a:rPr lang="ru-RU" sz="1200" dirty="0" smtClean="0"/>
              <a:t>чая                                              </a:t>
            </a:r>
            <a:r>
              <a:rPr lang="en-US" sz="1200" dirty="0" smtClean="0"/>
              <a:t>Gunpowder</a:t>
            </a:r>
            <a:r>
              <a:rPr lang="ru-RU" sz="1200" dirty="0" smtClean="0"/>
              <a:t>                                                         </a:t>
            </a:r>
            <a:r>
              <a:rPr lang="en-US" sz="1200" dirty="0" smtClean="0"/>
              <a:t>Earl </a:t>
            </a:r>
            <a:r>
              <a:rPr lang="en-US" sz="1200" dirty="0"/>
              <a:t>Grey»</a:t>
            </a:r>
            <a:endParaRPr lang="ru-RU" sz="1200" dirty="0"/>
          </a:p>
        </p:txBody>
      </p:sp>
      <p:pic>
        <p:nvPicPr>
          <p:cNvPr id="4" name="Рисунок 3"/>
          <p:cNvPicPr>
            <a:picLocks noChangeAspect="1"/>
          </p:cNvPicPr>
          <p:nvPr/>
        </p:nvPicPr>
        <p:blipFill>
          <a:blip r:embed="rId2"/>
          <a:stretch>
            <a:fillRect/>
          </a:stretch>
        </p:blipFill>
        <p:spPr>
          <a:xfrm>
            <a:off x="1337458" y="2949232"/>
            <a:ext cx="2326046" cy="1550697"/>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3"/>
          <a:stretch>
            <a:fillRect/>
          </a:stretch>
        </p:blipFill>
        <p:spPr>
          <a:xfrm>
            <a:off x="4644175" y="2949232"/>
            <a:ext cx="2555115" cy="1578159"/>
          </a:xfrm>
          <a:prstGeom prst="rect">
            <a:avLst/>
          </a:prstGeom>
        </p:spPr>
      </p:pic>
      <p:pic>
        <p:nvPicPr>
          <p:cNvPr id="7" name="Рисунок 6"/>
          <p:cNvPicPr>
            <a:picLocks noChangeAspect="1"/>
          </p:cNvPicPr>
          <p:nvPr/>
        </p:nvPicPr>
        <p:blipFill>
          <a:blip r:embed="rId4"/>
          <a:stretch>
            <a:fillRect/>
          </a:stretch>
        </p:blipFill>
        <p:spPr>
          <a:xfrm>
            <a:off x="8179961" y="2949232"/>
            <a:ext cx="1970669" cy="1585596"/>
          </a:xfrm>
          <a:prstGeom prst="rect">
            <a:avLst/>
          </a:prstGeom>
        </p:spPr>
      </p:pic>
    </p:spTree>
    <p:extLst>
      <p:ext uri="{BB962C8B-B14F-4D97-AF65-F5344CB8AC3E}">
        <p14:creationId xmlns:p14="http://schemas.microsoft.com/office/powerpoint/2010/main" val="2669035452"/>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7237926" y="3811335"/>
            <a:ext cx="4108360" cy="2740276"/>
          </a:xfrm>
          <a:prstGeom prst="rect">
            <a:avLst/>
          </a:prstGeom>
          <a:ln>
            <a:noFill/>
          </a:ln>
          <a:effectLst>
            <a:softEdge rad="112500"/>
          </a:effectLst>
        </p:spPr>
      </p:pic>
      <p:sp>
        <p:nvSpPr>
          <p:cNvPr id="2" name="Заголовок 1"/>
          <p:cNvSpPr>
            <a:spLocks noGrp="1"/>
          </p:cNvSpPr>
          <p:nvPr>
            <p:ph type="title"/>
          </p:nvPr>
        </p:nvSpPr>
        <p:spPr>
          <a:xfrm>
            <a:off x="646112" y="452718"/>
            <a:ext cx="5149382" cy="616228"/>
          </a:xfrm>
        </p:spPr>
        <p:txBody>
          <a:bodyPr/>
          <a:lstStyle/>
          <a:p>
            <a:r>
              <a:rPr lang="ru-RU" sz="2800" dirty="0">
                <a:solidFill>
                  <a:schemeClr val="accent1"/>
                </a:solidFill>
              </a:rPr>
              <a:t>Влияние чая на </a:t>
            </a:r>
            <a:r>
              <a:rPr lang="ru-RU" sz="2800" dirty="0" smtClean="0">
                <a:solidFill>
                  <a:schemeClr val="accent1"/>
                </a:solidFill>
              </a:rPr>
              <a:t>здоровье</a:t>
            </a:r>
            <a:r>
              <a:rPr lang="en-US" sz="2800" dirty="0" smtClean="0">
                <a:solidFill>
                  <a:schemeClr val="accent1"/>
                </a:solidFill>
              </a:rPr>
              <a:t>:</a:t>
            </a:r>
            <a:endParaRPr lang="ru-RU" sz="2800" dirty="0">
              <a:solidFill>
                <a:schemeClr val="accent1"/>
              </a:solidFill>
            </a:endParaRPr>
          </a:p>
        </p:txBody>
      </p:sp>
      <p:sp>
        <p:nvSpPr>
          <p:cNvPr id="3" name="Объект 2"/>
          <p:cNvSpPr>
            <a:spLocks noGrp="1"/>
          </p:cNvSpPr>
          <p:nvPr>
            <p:ph idx="1"/>
          </p:nvPr>
        </p:nvSpPr>
        <p:spPr>
          <a:xfrm>
            <a:off x="1013160" y="1241549"/>
            <a:ext cx="8946541" cy="4195481"/>
          </a:xfrm>
        </p:spPr>
        <p:txBody>
          <a:bodyPr>
            <a:noAutofit/>
          </a:bodyPr>
          <a:lstStyle/>
          <a:p>
            <a:pPr marL="0" indent="0">
              <a:buNone/>
            </a:pPr>
            <a:r>
              <a:rPr lang="ru-RU" sz="1600" dirty="0"/>
              <a:t>Хотя на протяжении всей истории использования </a:t>
            </a:r>
            <a:r>
              <a:rPr lang="ru-RU" sz="1600" dirty="0" err="1"/>
              <a:t>Camellia</a:t>
            </a:r>
            <a:r>
              <a:rPr lang="ru-RU" sz="1600" dirty="0"/>
              <a:t> </a:t>
            </a:r>
            <a:r>
              <a:rPr lang="ru-RU" sz="1600" dirty="0" err="1"/>
              <a:t>sinensis</a:t>
            </a:r>
            <a:r>
              <a:rPr lang="ru-RU" sz="1600" dirty="0"/>
              <a:t> в качестве обычного напитка предполагалась польза для здоровья, нет качественных доказательств того, что употребление чая дает значительные преимущества, кроме возможного повышения бдительности, эффекта, вызванного кофеином в чайных листьях</a:t>
            </a:r>
            <a:r>
              <a:rPr lang="ru-RU" sz="1600" dirty="0" smtClean="0"/>
              <a:t>. </a:t>
            </a:r>
            <a:r>
              <a:rPr lang="ru-RU" sz="1600" dirty="0"/>
              <a:t>В клинических исследованиях, проведенных в начале 21 века, чай широко изучался на предмет его способности снижать риск заболеваний человека, но нет убедительных научных доказательств того, что употребление чая влияет на какое-либо заболевание или улучшает здоровье</a:t>
            </a:r>
            <a:r>
              <a:rPr lang="ru-RU" sz="1600" dirty="0" smtClean="0"/>
              <a:t>.</a:t>
            </a:r>
          </a:p>
          <a:p>
            <a:pPr marL="0" indent="0">
              <a:buNone/>
            </a:pPr>
            <a:r>
              <a:rPr lang="ru-RU" sz="1600" dirty="0" smtClean="0"/>
              <a:t>В </a:t>
            </a:r>
            <a:r>
              <a:rPr lang="ru-RU" sz="1600" dirty="0"/>
              <a:t>регионах, не имеющих доступа к безопасной питьевой воде, кипячение воды для приготовления чая эффективно для снижения заболеваний, передаваемых через воду, путем уничтожения патогенных микроорганизмов.</a:t>
            </a:r>
          </a:p>
        </p:txBody>
      </p:sp>
    </p:spTree>
    <p:extLst>
      <p:ext uri="{BB962C8B-B14F-4D97-AF65-F5344CB8AC3E}">
        <p14:creationId xmlns:p14="http://schemas.microsoft.com/office/powerpoint/2010/main" val="2707466576"/>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7688686" y="4264553"/>
            <a:ext cx="3626007" cy="2408111"/>
          </a:xfrm>
          <a:prstGeom prst="rect">
            <a:avLst/>
          </a:prstGeom>
          <a:ln>
            <a:noFill/>
          </a:ln>
          <a:effectLst>
            <a:softEdge rad="112500"/>
          </a:effectLst>
        </p:spPr>
      </p:pic>
      <p:sp>
        <p:nvSpPr>
          <p:cNvPr id="2" name="Заголовок 1"/>
          <p:cNvSpPr>
            <a:spLocks noGrp="1"/>
          </p:cNvSpPr>
          <p:nvPr>
            <p:ph type="title"/>
          </p:nvPr>
        </p:nvSpPr>
        <p:spPr>
          <a:xfrm>
            <a:off x="530201" y="311051"/>
            <a:ext cx="5754689" cy="680623"/>
          </a:xfrm>
        </p:spPr>
        <p:txBody>
          <a:bodyPr/>
          <a:lstStyle/>
          <a:p>
            <a:r>
              <a:rPr lang="ru-RU" sz="2800" dirty="0" smtClean="0">
                <a:solidFill>
                  <a:schemeClr val="accent1"/>
                </a:solidFill>
              </a:rPr>
              <a:t>Как правильно </a:t>
            </a:r>
            <a:r>
              <a:rPr lang="ru-RU" sz="2800" dirty="0" err="1" smtClean="0">
                <a:solidFill>
                  <a:schemeClr val="accent1"/>
                </a:solidFill>
              </a:rPr>
              <a:t>зоваривать</a:t>
            </a:r>
            <a:r>
              <a:rPr lang="ru-RU" sz="2800" dirty="0" smtClean="0">
                <a:solidFill>
                  <a:schemeClr val="accent1"/>
                </a:solidFill>
              </a:rPr>
              <a:t> чай</a:t>
            </a:r>
            <a:r>
              <a:rPr lang="en-US" sz="2800" dirty="0" smtClean="0">
                <a:solidFill>
                  <a:schemeClr val="accent1"/>
                </a:solidFill>
              </a:rPr>
              <a:t>:</a:t>
            </a:r>
            <a:endParaRPr lang="ru-RU" sz="2800" dirty="0">
              <a:solidFill>
                <a:schemeClr val="accent1"/>
              </a:solidFill>
            </a:endParaRPr>
          </a:p>
        </p:txBody>
      </p:sp>
      <p:sp>
        <p:nvSpPr>
          <p:cNvPr id="3" name="Объект 2"/>
          <p:cNvSpPr>
            <a:spLocks noGrp="1"/>
          </p:cNvSpPr>
          <p:nvPr>
            <p:ph idx="1"/>
          </p:nvPr>
        </p:nvSpPr>
        <p:spPr>
          <a:xfrm>
            <a:off x="774901" y="991674"/>
            <a:ext cx="9519652" cy="5256725"/>
          </a:xfrm>
        </p:spPr>
        <p:txBody>
          <a:bodyPr>
            <a:normAutofit/>
          </a:bodyPr>
          <a:lstStyle/>
          <a:p>
            <a:pPr marL="0" indent="0">
              <a:buNone/>
            </a:pPr>
            <a:r>
              <a:rPr lang="ru-RU" sz="1600" dirty="0" smtClean="0"/>
              <a:t>Чай независимо от его сорта, категории и виды, заваривается по довольно простым, но крайне важный правилам. Независимо от способа заваривания, чай должен быть свежий и употреблять его необходимо желательно сразу после приготовления по мере остывания. Главное правило любого чаепития, употреблять чай не позже чем через 30-40 минут после окончательного </a:t>
            </a:r>
            <a:r>
              <a:rPr lang="ru-RU" sz="1600" dirty="0" err="1" smtClean="0"/>
              <a:t>заваривния</a:t>
            </a:r>
            <a:r>
              <a:rPr lang="ru-RU" sz="1600" dirty="0" smtClean="0"/>
              <a:t>, так как после этого срока, напиток начинает ускоренно терять свои полезные свойства. Самое главное не пить </a:t>
            </a:r>
            <a:r>
              <a:rPr lang="ru-RU" sz="1600" dirty="0" smtClean="0">
                <a:solidFill>
                  <a:schemeClr val="accent1">
                    <a:lumMod val="50000"/>
                  </a:schemeClr>
                </a:solidFill>
              </a:rPr>
              <a:t>вчерашний</a:t>
            </a:r>
            <a:r>
              <a:rPr lang="ru-RU" sz="1600" dirty="0" smtClean="0"/>
              <a:t> или </a:t>
            </a:r>
            <a:r>
              <a:rPr lang="ru-RU" sz="1600" dirty="0" smtClean="0">
                <a:solidFill>
                  <a:schemeClr val="accent1">
                    <a:lumMod val="50000"/>
                  </a:schemeClr>
                </a:solidFill>
              </a:rPr>
              <a:t>суточный чай</a:t>
            </a:r>
            <a:r>
              <a:rPr lang="ru-RU" sz="1600" dirty="0" smtClean="0"/>
              <a:t>, так как он способен вызывать эрозию пищеварительной системы, вплоть до язв и кишечных расстройств. Для заваривания чая желательно использовать специальную, заранее </a:t>
            </a:r>
            <a:r>
              <a:rPr lang="ru-RU" sz="1600" dirty="0" err="1" smtClean="0"/>
              <a:t>прогретук</a:t>
            </a:r>
            <a:r>
              <a:rPr lang="ru-RU" sz="1600" dirty="0" smtClean="0"/>
              <a:t> Чая в </a:t>
            </a:r>
            <a:r>
              <a:rPr lang="ru-RU" sz="1600" dirty="0" err="1" smtClean="0"/>
              <a:t>заварник</a:t>
            </a:r>
            <a:r>
              <a:rPr lang="ru-RU" sz="1600" dirty="0" smtClean="0"/>
              <a:t> или </a:t>
            </a:r>
            <a:r>
              <a:rPr lang="ru-RU" sz="1600" dirty="0" err="1" smtClean="0"/>
              <a:t>инут</a:t>
            </a:r>
            <a:r>
              <a:rPr lang="ru-RU" sz="1600" dirty="0" smtClean="0"/>
              <a:t> емкость для приготовления кладется побольше или из на количество гостей. Заваривание происходит недолго, </a:t>
            </a:r>
            <a:r>
              <a:rPr lang="ru-RU" sz="1600" dirty="0" err="1" smtClean="0"/>
              <a:t>зливание</a:t>
            </a:r>
            <a:r>
              <a:rPr lang="ru-RU" sz="1600" dirty="0" smtClean="0"/>
              <a:t> чая при крутым кипятком или сильно теплой водой. Заварку водой разбавлять не рекомендую Сахар желательно не добавлять, а также нельзя чай оставлять на </a:t>
            </a:r>
            <a:r>
              <a:rPr lang="ru-RU" sz="1600" dirty="0" err="1" smtClean="0"/>
              <a:t>перезава</a:t>
            </a:r>
            <a:r>
              <a:rPr lang="ru-RU" sz="1600" dirty="0" smtClean="0"/>
              <a:t> потому что полезные </a:t>
            </a:r>
            <a:r>
              <a:rPr lang="ru-RU" sz="1600" dirty="0" err="1" smtClean="0"/>
              <a:t>своцства</a:t>
            </a:r>
            <a:r>
              <a:rPr lang="ru-RU" sz="1600" dirty="0" smtClean="0"/>
              <a:t> напиток быстро теряет и приходит в негодность. Фото мы можем видеть на следующем слайде наглядно, как правильно заваривать тот или иной вид чая, в зависимости от его </a:t>
            </a:r>
            <a:r>
              <a:rPr lang="ru-RU" sz="1600" dirty="0" err="1" smtClean="0"/>
              <a:t>цвето</a:t>
            </a:r>
            <a:r>
              <a:rPr lang="ru-RU" sz="1600" dirty="0" smtClean="0"/>
              <a:t>.  </a:t>
            </a:r>
          </a:p>
        </p:txBody>
      </p:sp>
    </p:spTree>
    <p:extLst>
      <p:ext uri="{BB962C8B-B14F-4D97-AF65-F5344CB8AC3E}">
        <p14:creationId xmlns:p14="http://schemas.microsoft.com/office/powerpoint/2010/main" val="3007023375"/>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39178"/>
          </a:xfrm>
          <a:prstGeom prst="rect">
            <a:avLst/>
          </a:prstGeom>
        </p:spPr>
      </p:pic>
    </p:spTree>
    <p:extLst>
      <p:ext uri="{BB962C8B-B14F-4D97-AF65-F5344CB8AC3E}">
        <p14:creationId xmlns:p14="http://schemas.microsoft.com/office/powerpoint/2010/main" val="4059483819"/>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6112" y="452718"/>
            <a:ext cx="5497111" cy="912443"/>
          </a:xfrm>
        </p:spPr>
        <p:txBody>
          <a:bodyPr/>
          <a:lstStyle/>
          <a:p>
            <a:r>
              <a:rPr lang="ru-RU" sz="2800" dirty="0" smtClean="0">
                <a:solidFill>
                  <a:schemeClr val="accent1"/>
                </a:solidFill>
              </a:rPr>
              <a:t>Несколько </a:t>
            </a:r>
            <a:r>
              <a:rPr lang="ru-RU" sz="2800" dirty="0">
                <a:solidFill>
                  <a:schemeClr val="accent1"/>
                </a:solidFill>
              </a:rPr>
              <a:t>правил хранения</a:t>
            </a:r>
            <a:r>
              <a:rPr lang="ru-RU" sz="2800" dirty="0"/>
              <a:t/>
            </a:r>
            <a:br>
              <a:rPr lang="ru-RU" sz="2800" dirty="0"/>
            </a:br>
            <a:r>
              <a:rPr lang="ru-RU" sz="2800" dirty="0"/>
              <a:t> </a:t>
            </a:r>
            <a:r>
              <a:rPr lang="ru-RU" sz="2800" dirty="0" smtClean="0"/>
              <a:t> </a:t>
            </a:r>
            <a:r>
              <a:rPr lang="ru-RU" sz="2800" dirty="0" smtClean="0">
                <a:solidFill>
                  <a:schemeClr val="accent1">
                    <a:lumMod val="60000"/>
                    <a:lumOff val="40000"/>
                  </a:schemeClr>
                </a:solidFill>
              </a:rPr>
              <a:t> </a:t>
            </a:r>
            <a:r>
              <a:rPr lang="ru-RU" sz="1600" dirty="0" smtClean="0">
                <a:solidFill>
                  <a:schemeClr val="accent1">
                    <a:lumMod val="60000"/>
                    <a:lumOff val="40000"/>
                  </a:schemeClr>
                </a:solidFill>
              </a:rPr>
              <a:t>Правило </a:t>
            </a:r>
            <a:r>
              <a:rPr lang="ru-RU" sz="1600" dirty="0">
                <a:solidFill>
                  <a:schemeClr val="accent1">
                    <a:lumMod val="60000"/>
                    <a:lumOff val="40000"/>
                  </a:schemeClr>
                </a:solidFill>
              </a:rPr>
              <a:t>1. Не трогать чай руками.</a:t>
            </a:r>
          </a:p>
        </p:txBody>
      </p:sp>
      <p:sp>
        <p:nvSpPr>
          <p:cNvPr id="3" name="Объект 2"/>
          <p:cNvSpPr>
            <a:spLocks noGrp="1"/>
          </p:cNvSpPr>
          <p:nvPr>
            <p:ph idx="1"/>
          </p:nvPr>
        </p:nvSpPr>
        <p:spPr>
          <a:xfrm>
            <a:off x="785612" y="1365162"/>
            <a:ext cx="9620518" cy="4883238"/>
          </a:xfrm>
        </p:spPr>
        <p:txBody>
          <a:bodyPr>
            <a:normAutofit/>
          </a:bodyPr>
          <a:lstStyle/>
          <a:p>
            <a:pPr marL="0" indent="0">
              <a:buNone/>
            </a:pPr>
            <a:r>
              <a:rPr lang="ru-RU" sz="1600" dirty="0"/>
              <a:t>Надо признать, что чаще всего руки на кухне пахнут другими продуктами, поэтому прямого контакта с чаем лучше избегать, чтобы тот не абсорбировал аромат.  И даже если контакта с другими продуктами не было, то на руках могут быть следы жира или пота, которые тоже могут легко перейти на чаинки. Для перекладывания лучше использовать чистую ложку, лопатку или просто делать это на весу</a:t>
            </a:r>
            <a:r>
              <a:rPr lang="ru-RU" sz="1600" dirty="0" smtClean="0"/>
              <a:t>.</a:t>
            </a:r>
          </a:p>
          <a:p>
            <a:pPr marL="0" indent="0">
              <a:buNone/>
            </a:pPr>
            <a:r>
              <a:rPr lang="ru-RU" sz="1600" dirty="0" smtClean="0"/>
              <a:t>   </a:t>
            </a:r>
            <a:r>
              <a:rPr lang="ru-RU" sz="1600" dirty="0" smtClean="0">
                <a:solidFill>
                  <a:schemeClr val="accent1">
                    <a:lumMod val="60000"/>
                    <a:lumOff val="40000"/>
                  </a:schemeClr>
                </a:solidFill>
              </a:rPr>
              <a:t>Правило </a:t>
            </a:r>
            <a:r>
              <a:rPr lang="ru-RU" sz="1600" dirty="0">
                <a:solidFill>
                  <a:schemeClr val="accent1">
                    <a:lumMod val="60000"/>
                    <a:lumOff val="40000"/>
                  </a:schemeClr>
                </a:solidFill>
              </a:rPr>
              <a:t>2. Не </a:t>
            </a:r>
            <a:r>
              <a:rPr lang="ru-RU" sz="1600" dirty="0" smtClean="0">
                <a:solidFill>
                  <a:schemeClr val="accent1">
                    <a:lumMod val="60000"/>
                    <a:lumOff val="40000"/>
                  </a:schemeClr>
                </a:solidFill>
              </a:rPr>
              <a:t>утрамбовывать </a:t>
            </a:r>
            <a:r>
              <a:rPr lang="ru-RU" sz="1600" dirty="0">
                <a:solidFill>
                  <a:schemeClr val="accent1">
                    <a:lumMod val="60000"/>
                    <a:lumOff val="40000"/>
                  </a:schemeClr>
                </a:solidFill>
              </a:rPr>
              <a:t>чай</a:t>
            </a:r>
            <a:r>
              <a:rPr lang="ru-RU" sz="1600" dirty="0" smtClean="0">
                <a:solidFill>
                  <a:schemeClr val="accent1">
                    <a:lumMod val="60000"/>
                    <a:lumOff val="40000"/>
                  </a:schemeClr>
                </a:solidFill>
              </a:rPr>
              <a:t>.</a:t>
            </a:r>
          </a:p>
          <a:p>
            <a:pPr marL="0" indent="0">
              <a:buNone/>
            </a:pPr>
            <a:r>
              <a:rPr lang="ru-RU" sz="1600" dirty="0"/>
              <a:t>При давлении листочки могут повредиться — это приведет к более быстрому выветриванию чая из-за своевременного высвобождения ферментов и аромата. Вкус изменится, и далеко не в лучшую </a:t>
            </a:r>
            <a:r>
              <a:rPr lang="ru-RU" sz="1600" dirty="0" smtClean="0"/>
              <a:t>сторону.</a:t>
            </a:r>
          </a:p>
          <a:p>
            <a:pPr marL="0" indent="0">
              <a:buNone/>
            </a:pPr>
            <a:r>
              <a:rPr lang="ru-RU" sz="1600" dirty="0" smtClean="0"/>
              <a:t>Чай </a:t>
            </a:r>
            <a:r>
              <a:rPr lang="ru-RU" sz="1600" dirty="0"/>
              <a:t>в </a:t>
            </a:r>
            <a:r>
              <a:rPr lang="ru-RU" sz="1600" dirty="0" smtClean="0"/>
              <a:t>пакетиках </a:t>
            </a:r>
            <a:r>
              <a:rPr lang="ru-RU" sz="1600" dirty="0"/>
              <a:t>тоже требует специальной коробки для хранения</a:t>
            </a:r>
            <a:r>
              <a:rPr lang="ru-RU" sz="1600" dirty="0" smtClean="0"/>
              <a:t>.</a:t>
            </a:r>
          </a:p>
          <a:p>
            <a:pPr marL="0" indent="0">
              <a:buNone/>
            </a:pPr>
            <a:r>
              <a:rPr lang="ru-RU" sz="1600" dirty="0">
                <a:solidFill>
                  <a:schemeClr val="accent1">
                    <a:lumMod val="60000"/>
                    <a:lumOff val="40000"/>
                  </a:schemeClr>
                </a:solidFill>
              </a:rPr>
              <a:t>Правило 3. Лучше всего будет храниться свежий чай</a:t>
            </a:r>
            <a:r>
              <a:rPr lang="ru-RU" sz="1600" dirty="0" smtClean="0">
                <a:solidFill>
                  <a:schemeClr val="accent1">
                    <a:lumMod val="60000"/>
                    <a:lumOff val="40000"/>
                  </a:schemeClr>
                </a:solidFill>
              </a:rPr>
              <a:t>.</a:t>
            </a:r>
          </a:p>
          <a:p>
            <a:pPr marL="0" indent="0">
              <a:buNone/>
            </a:pPr>
            <a:r>
              <a:rPr lang="ru-RU" sz="1600" dirty="0"/>
              <a:t>Поэтому еще при покупке надо обратить внимание на дату сборки листьев. Тут надо быть внимательным: не расфасовки, упаковки, а именно сбора! Нередки случаи, когда между сбором и упаковкой проходит несколько месяцев: такой чай, конечно, имеет менее насыщенный вкус.</a:t>
            </a:r>
          </a:p>
        </p:txBody>
      </p:sp>
    </p:spTree>
    <p:extLst>
      <p:ext uri="{BB962C8B-B14F-4D97-AF65-F5344CB8AC3E}">
        <p14:creationId xmlns:p14="http://schemas.microsoft.com/office/powerpoint/2010/main" val="3831638889"/>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7569021" y="4159579"/>
            <a:ext cx="3828782" cy="2256247"/>
          </a:xfrm>
          <a:prstGeom prst="rect">
            <a:avLst/>
          </a:prstGeom>
          <a:ln>
            <a:noFill/>
          </a:ln>
          <a:effectLst>
            <a:softEdge rad="112500"/>
          </a:effectLst>
        </p:spPr>
      </p:pic>
      <p:sp>
        <p:nvSpPr>
          <p:cNvPr id="2" name="Заголовок 1"/>
          <p:cNvSpPr>
            <a:spLocks noGrp="1"/>
          </p:cNvSpPr>
          <p:nvPr>
            <p:ph type="title"/>
          </p:nvPr>
        </p:nvSpPr>
        <p:spPr>
          <a:xfrm>
            <a:off x="837125" y="478476"/>
            <a:ext cx="4649274" cy="345772"/>
          </a:xfrm>
        </p:spPr>
        <p:txBody>
          <a:bodyPr/>
          <a:lstStyle/>
          <a:p>
            <a:r>
              <a:rPr lang="ru-RU" sz="1600" dirty="0">
                <a:solidFill>
                  <a:schemeClr val="accent1">
                    <a:lumMod val="40000"/>
                    <a:lumOff val="60000"/>
                  </a:schemeClr>
                </a:solidFill>
              </a:rPr>
              <a:t>Правило 4.Каждому сорту свою емкость.</a:t>
            </a:r>
          </a:p>
        </p:txBody>
      </p:sp>
      <p:sp>
        <p:nvSpPr>
          <p:cNvPr id="3" name="Объект 2"/>
          <p:cNvSpPr>
            <a:spLocks noGrp="1"/>
          </p:cNvSpPr>
          <p:nvPr>
            <p:ph idx="1"/>
          </p:nvPr>
        </p:nvSpPr>
        <p:spPr>
          <a:xfrm>
            <a:off x="837126" y="991674"/>
            <a:ext cx="9212728" cy="5256726"/>
          </a:xfrm>
        </p:spPr>
        <p:txBody>
          <a:bodyPr>
            <a:normAutofit/>
          </a:bodyPr>
          <a:lstStyle/>
          <a:p>
            <a:pPr marL="0" indent="0">
              <a:buNone/>
            </a:pPr>
            <a:r>
              <a:rPr lang="ru-RU" sz="1600" dirty="0"/>
              <a:t>Если один чай закончился, то велик соблазн насыпать туда другой сорт. Так делать нежелательно из-за смешения ароматов, из-за которого напиток будет невозможно пить</a:t>
            </a:r>
            <a:r>
              <a:rPr lang="ru-RU" sz="1600" dirty="0" smtClean="0"/>
              <a:t>.</a:t>
            </a:r>
          </a:p>
          <a:p>
            <a:pPr marL="0" indent="0">
              <a:buNone/>
            </a:pPr>
            <a:r>
              <a:rPr lang="ru-RU" sz="1600" dirty="0" smtClean="0">
                <a:solidFill>
                  <a:schemeClr val="accent1">
                    <a:lumMod val="40000"/>
                    <a:lumOff val="60000"/>
                  </a:schemeClr>
                </a:solidFill>
              </a:rPr>
              <a:t>   Правило </a:t>
            </a:r>
            <a:r>
              <a:rPr lang="ru-RU" sz="1600" dirty="0">
                <a:solidFill>
                  <a:schemeClr val="accent1">
                    <a:lumMod val="40000"/>
                    <a:lumOff val="60000"/>
                  </a:schemeClr>
                </a:solidFill>
              </a:rPr>
              <a:t>5. Хлебница не для хлеба</a:t>
            </a:r>
            <a:r>
              <a:rPr lang="ru-RU" sz="1600" dirty="0" smtClean="0">
                <a:solidFill>
                  <a:schemeClr val="accent1">
                    <a:lumMod val="40000"/>
                    <a:lumOff val="60000"/>
                  </a:schemeClr>
                </a:solidFill>
              </a:rPr>
              <a:t>.</a:t>
            </a:r>
          </a:p>
          <a:p>
            <a:pPr marL="0" indent="0">
              <a:buNone/>
            </a:pPr>
            <a:r>
              <a:rPr lang="ru-RU" sz="1600" dirty="0"/>
              <a:t>Интернет пестрит сообщениями о том, что чай очень удобно хранить в обычной деревянной хлебнице — там создается особая атмосфера, а продукт дольше сохранится свежим. Конечно, не стоит раскладывать чай россыпью — можно сложить </a:t>
            </a:r>
            <a:r>
              <a:rPr lang="ru-RU" sz="1600" dirty="0" smtClean="0"/>
              <a:t>коробки </a:t>
            </a:r>
            <a:r>
              <a:rPr lang="ru-RU" sz="1600" dirty="0"/>
              <a:t>и баночки для хранения</a:t>
            </a:r>
            <a:r>
              <a:rPr lang="ru-RU" sz="1600" dirty="0" smtClean="0"/>
              <a:t>.</a:t>
            </a:r>
          </a:p>
          <a:p>
            <a:pPr marL="0" indent="0">
              <a:buNone/>
            </a:pPr>
            <a:r>
              <a:rPr lang="ru-RU" sz="1600" dirty="0">
                <a:solidFill>
                  <a:schemeClr val="accent1">
                    <a:lumMod val="40000"/>
                    <a:lumOff val="60000"/>
                  </a:schemeClr>
                </a:solidFill>
              </a:rPr>
              <a:t>   Правило 6. </a:t>
            </a:r>
            <a:r>
              <a:rPr lang="ru-RU" sz="1600" dirty="0" smtClean="0">
                <a:solidFill>
                  <a:schemeClr val="accent1">
                    <a:lumMod val="40000"/>
                    <a:lumOff val="60000"/>
                  </a:schemeClr>
                </a:solidFill>
              </a:rPr>
              <a:t>Зеленый </a:t>
            </a:r>
            <a:r>
              <a:rPr lang="ru-RU" sz="1600" dirty="0">
                <a:solidFill>
                  <a:schemeClr val="accent1">
                    <a:lumMod val="40000"/>
                    <a:lumOff val="60000"/>
                  </a:schemeClr>
                </a:solidFill>
              </a:rPr>
              <a:t>чай требует строгой герметичности</a:t>
            </a:r>
            <a:r>
              <a:rPr lang="ru-RU" sz="1600" dirty="0" smtClean="0">
                <a:solidFill>
                  <a:schemeClr val="accent1">
                    <a:lumMod val="40000"/>
                    <a:lumOff val="60000"/>
                  </a:schemeClr>
                </a:solidFill>
              </a:rPr>
              <a:t>.</a:t>
            </a:r>
          </a:p>
          <a:p>
            <a:pPr marL="0" indent="0">
              <a:buNone/>
            </a:pPr>
            <a:r>
              <a:rPr lang="ru-RU" sz="1600" dirty="0"/>
              <a:t>Можно попробовать поиграть в волшебника и из вкусного зеленого чая сделать достаточно посредственный красный. Но лучше до подобного процесса листья не доводить, а для этого просто необходимо хранить чай в герметичной упаковке.</a:t>
            </a:r>
          </a:p>
        </p:txBody>
      </p:sp>
    </p:spTree>
    <p:extLst>
      <p:ext uri="{BB962C8B-B14F-4D97-AF65-F5344CB8AC3E}">
        <p14:creationId xmlns:p14="http://schemas.microsoft.com/office/powerpoint/2010/main" val="1379486682"/>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4153" y="1018410"/>
            <a:ext cx="8584850" cy="527056"/>
          </a:xfrm>
        </p:spPr>
        <p:txBody>
          <a:bodyPr/>
          <a:lstStyle/>
          <a:p>
            <a:r>
              <a:rPr lang="ru-RU" sz="3200" b="1" dirty="0" smtClean="0">
                <a:solidFill>
                  <a:schemeClr val="accent1"/>
                </a:solidFill>
              </a:rPr>
              <a:t>Цель</a:t>
            </a:r>
            <a:r>
              <a:rPr lang="en-US" sz="3200" b="1" dirty="0">
                <a:solidFill>
                  <a:schemeClr val="accent1"/>
                </a:solidFill>
              </a:rPr>
              <a:t>:</a:t>
            </a:r>
            <a:r>
              <a:rPr lang="en-US" sz="2400" b="1" dirty="0">
                <a:solidFill>
                  <a:schemeClr val="tx1"/>
                </a:solidFill>
              </a:rPr>
              <a:t>«</a:t>
            </a:r>
            <a:r>
              <a:rPr lang="ru-RU" sz="2000" b="1" dirty="0" smtClean="0">
                <a:solidFill>
                  <a:schemeClr val="tx1"/>
                </a:solidFill>
              </a:rPr>
              <a:t>изучить историю возникновения чая и </a:t>
            </a:r>
            <a:r>
              <a:rPr lang="ru-RU" sz="2000" b="1" dirty="0" err="1" smtClean="0">
                <a:solidFill>
                  <a:schemeClr val="tx1"/>
                </a:solidFill>
              </a:rPr>
              <a:t>создани</a:t>
            </a:r>
            <a:r>
              <a:rPr lang="ru-RU" sz="2400" b="1" dirty="0" smtClean="0">
                <a:solidFill>
                  <a:schemeClr val="tx1"/>
                </a:solidFill>
              </a:rPr>
              <a:t>»</a:t>
            </a:r>
            <a:endParaRPr lang="ru-RU" sz="2400" b="1" dirty="0">
              <a:solidFill>
                <a:schemeClr val="tx1"/>
              </a:solidFill>
            </a:endParaRPr>
          </a:p>
        </p:txBody>
      </p:sp>
      <p:sp>
        <p:nvSpPr>
          <p:cNvPr id="3" name="Объект 2"/>
          <p:cNvSpPr>
            <a:spLocks noGrp="1"/>
          </p:cNvSpPr>
          <p:nvPr>
            <p:ph idx="1"/>
          </p:nvPr>
        </p:nvSpPr>
        <p:spPr>
          <a:xfrm>
            <a:off x="984153" y="1764406"/>
            <a:ext cx="9403741" cy="4896117"/>
          </a:xfrm>
        </p:spPr>
        <p:txBody>
          <a:bodyPr>
            <a:normAutofit/>
          </a:bodyPr>
          <a:lstStyle/>
          <a:p>
            <a:pPr marL="0" indent="0">
              <a:buNone/>
            </a:pPr>
            <a:r>
              <a:rPr lang="ru-RU" sz="3200" b="1" dirty="0" smtClean="0">
                <a:solidFill>
                  <a:schemeClr val="accent1"/>
                </a:solidFill>
              </a:rPr>
              <a:t>Задачи</a:t>
            </a:r>
            <a:r>
              <a:rPr lang="en-US" sz="3200" b="1" dirty="0" smtClean="0">
                <a:solidFill>
                  <a:schemeClr val="accent1"/>
                </a:solidFill>
              </a:rPr>
              <a:t>:</a:t>
            </a:r>
            <a:endParaRPr lang="ru-RU" sz="3200" b="1" dirty="0">
              <a:solidFill>
                <a:schemeClr val="accent1"/>
              </a:solidFill>
            </a:endParaRPr>
          </a:p>
          <a:p>
            <a:pPr marL="0" indent="0">
              <a:buNone/>
            </a:pPr>
            <a:r>
              <a:rPr lang="ru-RU" b="1" dirty="0" smtClean="0">
                <a:solidFill>
                  <a:schemeClr val="accent1"/>
                </a:solidFill>
              </a:rPr>
              <a:t>. </a:t>
            </a:r>
            <a:r>
              <a:rPr lang="ru-RU" b="1" dirty="0" smtClean="0"/>
              <a:t>История </a:t>
            </a:r>
            <a:r>
              <a:rPr lang="ru-RU" b="1" dirty="0"/>
              <a:t>возникновения чая</a:t>
            </a:r>
          </a:p>
          <a:p>
            <a:pPr marL="0" indent="0">
              <a:buNone/>
            </a:pPr>
            <a:r>
              <a:rPr lang="ru-RU" b="1" dirty="0" smtClean="0">
                <a:solidFill>
                  <a:schemeClr val="accent1"/>
                </a:solidFill>
              </a:rPr>
              <a:t>. </a:t>
            </a:r>
            <a:r>
              <a:rPr lang="ru-RU" b="1" dirty="0" smtClean="0"/>
              <a:t>Влияние </a:t>
            </a:r>
            <a:r>
              <a:rPr lang="ru-RU" b="1" dirty="0"/>
              <a:t>чая на организм человека</a:t>
            </a:r>
          </a:p>
          <a:p>
            <a:pPr marL="0" indent="0">
              <a:buNone/>
            </a:pPr>
            <a:r>
              <a:rPr lang="ru-RU" b="1" dirty="0" smtClean="0">
                <a:solidFill>
                  <a:schemeClr val="accent1"/>
                </a:solidFill>
              </a:rPr>
              <a:t>. </a:t>
            </a:r>
            <a:r>
              <a:rPr lang="ru-RU" b="1" dirty="0" smtClean="0"/>
              <a:t>Правила </a:t>
            </a:r>
            <a:r>
              <a:rPr lang="ru-RU" b="1" dirty="0"/>
              <a:t>заваривания и хранение чая</a:t>
            </a:r>
          </a:p>
          <a:p>
            <a:pPr marL="0" indent="0">
              <a:buNone/>
            </a:pPr>
            <a:r>
              <a:rPr lang="ru-RU" b="1" dirty="0" smtClean="0">
                <a:solidFill>
                  <a:schemeClr val="accent1"/>
                </a:solidFill>
              </a:rPr>
              <a:t>.</a:t>
            </a:r>
            <a:r>
              <a:rPr lang="en-US" b="1" dirty="0" smtClean="0">
                <a:solidFill>
                  <a:schemeClr val="accent1"/>
                </a:solidFill>
              </a:rPr>
              <a:t> </a:t>
            </a:r>
            <a:r>
              <a:rPr lang="ru-RU" b="1" dirty="0" smtClean="0"/>
              <a:t>изучить информацию о целебных свойствах чая</a:t>
            </a:r>
          </a:p>
          <a:p>
            <a:pPr marL="0" indent="0">
              <a:buNone/>
            </a:pPr>
            <a:r>
              <a:rPr lang="ru-RU" b="1" dirty="0" smtClean="0">
                <a:solidFill>
                  <a:schemeClr val="accent1"/>
                </a:solidFill>
              </a:rPr>
              <a:t>. </a:t>
            </a:r>
            <a:r>
              <a:rPr lang="ru-RU" b="1" dirty="0" smtClean="0"/>
              <a:t>Научиться правильно заваривать чай</a:t>
            </a:r>
          </a:p>
          <a:p>
            <a:pPr marL="0" indent="0">
              <a:buNone/>
            </a:pPr>
            <a:r>
              <a:rPr lang="ru-RU" b="1" dirty="0" smtClean="0">
                <a:solidFill>
                  <a:schemeClr val="accent1"/>
                </a:solidFill>
              </a:rPr>
              <a:t>. </a:t>
            </a:r>
            <a:r>
              <a:rPr lang="ru-RU" b="1" dirty="0"/>
              <a:t>Н</a:t>
            </a:r>
            <a:r>
              <a:rPr lang="ru-RU" b="1" dirty="0" smtClean="0"/>
              <a:t>аучиться культуре чаепития</a:t>
            </a:r>
          </a:p>
          <a:p>
            <a:pPr marL="0" indent="0">
              <a:buNone/>
            </a:pPr>
            <a:endParaRPr lang="ru-RU" dirty="0" smtClean="0"/>
          </a:p>
          <a:p>
            <a:pPr marL="0" indent="0">
              <a:buNone/>
            </a:pPr>
            <a:endParaRPr lang="ru-RU" dirty="0" smtClean="0"/>
          </a:p>
        </p:txBody>
      </p:sp>
    </p:spTree>
    <p:extLst>
      <p:ext uri="{BB962C8B-B14F-4D97-AF65-F5344CB8AC3E}">
        <p14:creationId xmlns:p14="http://schemas.microsoft.com/office/powerpoint/2010/main" val="2858266669"/>
      </p:ext>
    </p:extLst>
  </p:cSld>
  <p:clrMapOvr>
    <a:masterClrMapping/>
  </p:clrMapOvr>
  <p:transition spd="slow" advTm="4751">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5991" y="0"/>
            <a:ext cx="12197991" cy="6858000"/>
          </a:xfrm>
          <a:prstGeom prst="rect">
            <a:avLst/>
          </a:prstGeom>
        </p:spPr>
      </p:pic>
    </p:spTree>
    <p:extLst>
      <p:ext uri="{BB962C8B-B14F-4D97-AF65-F5344CB8AC3E}">
        <p14:creationId xmlns:p14="http://schemas.microsoft.com/office/powerpoint/2010/main" val="2013872115"/>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6112" y="452718"/>
            <a:ext cx="2045574" cy="435924"/>
          </a:xfrm>
        </p:spPr>
        <p:txBody>
          <a:bodyPr/>
          <a:lstStyle/>
          <a:p>
            <a:r>
              <a:rPr lang="ru-RU" sz="2800" dirty="0" smtClean="0">
                <a:solidFill>
                  <a:schemeClr val="accent1"/>
                </a:solidFill>
              </a:rPr>
              <a:t>источники</a:t>
            </a:r>
            <a:endParaRPr lang="ru-RU" sz="2800" dirty="0">
              <a:solidFill>
                <a:schemeClr val="accent1"/>
              </a:solidFill>
            </a:endParaRPr>
          </a:p>
        </p:txBody>
      </p:sp>
      <p:sp>
        <p:nvSpPr>
          <p:cNvPr id="3" name="Объект 2"/>
          <p:cNvSpPr>
            <a:spLocks noGrp="1"/>
          </p:cNvSpPr>
          <p:nvPr>
            <p:ph idx="1"/>
          </p:nvPr>
        </p:nvSpPr>
        <p:spPr>
          <a:xfrm>
            <a:off x="646112" y="1017432"/>
            <a:ext cx="9403741" cy="5230968"/>
          </a:xfrm>
        </p:spPr>
        <p:txBody>
          <a:bodyPr/>
          <a:lstStyle/>
          <a:p>
            <a:r>
              <a:rPr lang="en-US" dirty="0">
                <a:hlinkClick r:id="rId2"/>
              </a:rPr>
              <a:t>https://</a:t>
            </a:r>
            <a:r>
              <a:rPr lang="en-US" dirty="0" smtClean="0">
                <a:hlinkClick r:id="rId2"/>
              </a:rPr>
              <a:t>prochayok.ru/interesnoe/chajnaya-tseremoniya.html</a:t>
            </a:r>
            <a:endParaRPr lang="ru-RU" dirty="0" smtClean="0"/>
          </a:p>
          <a:p>
            <a:r>
              <a:rPr lang="en-US" dirty="0">
                <a:hlinkClick r:id="rId3"/>
              </a:rPr>
              <a:t>https://ru.wikipedia.org/wiki/</a:t>
            </a:r>
            <a:r>
              <a:rPr lang="ru-RU" dirty="0" smtClean="0">
                <a:hlinkClick r:id="rId3"/>
              </a:rPr>
              <a:t>Чай</a:t>
            </a:r>
            <a:endParaRPr lang="ru-RU" dirty="0" smtClean="0"/>
          </a:p>
          <a:p>
            <a:r>
              <a:rPr lang="en-US" dirty="0">
                <a:hlinkClick r:id="rId4"/>
              </a:rPr>
              <a:t>https://</a:t>
            </a:r>
            <a:r>
              <a:rPr lang="en-US" dirty="0" smtClean="0">
                <a:hlinkClick r:id="rId4"/>
              </a:rPr>
              <a:t>remontkit.ru/poleznye-sovety/kak-pravilno-khranit-chaj.html</a:t>
            </a:r>
            <a:endParaRPr lang="ru-RU" dirty="0" smtClean="0"/>
          </a:p>
          <a:p>
            <a:r>
              <a:rPr lang="en-US" dirty="0">
                <a:hlinkClick r:id="rId5"/>
              </a:rPr>
              <a:t>https://</a:t>
            </a:r>
            <a:r>
              <a:rPr lang="en-US" dirty="0" smtClean="0">
                <a:hlinkClick r:id="rId5"/>
              </a:rPr>
              <a:t>translated.turbopages.org/proxy_u/en-ru.ru.4b07643d-633828f0-e1e1709b-74722d776562/https/en.wikipedia.org/wiki/Health_effects_of_tea</a:t>
            </a:r>
            <a:endParaRPr lang="ru-RU" dirty="0" smtClean="0"/>
          </a:p>
          <a:p>
            <a:endParaRPr lang="ru-RU" dirty="0" smtClean="0"/>
          </a:p>
        </p:txBody>
      </p:sp>
    </p:spTree>
    <p:extLst>
      <p:ext uri="{BB962C8B-B14F-4D97-AF65-F5344CB8AC3E}">
        <p14:creationId xmlns:p14="http://schemas.microsoft.com/office/powerpoint/2010/main" val="479686109"/>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482573" y="1428702"/>
            <a:ext cx="2212541" cy="1382838"/>
          </a:xfrm>
          <a:prstGeom prst="rect">
            <a:avLst/>
          </a:prstGeom>
        </p:spPr>
      </p:pic>
      <p:sp>
        <p:nvSpPr>
          <p:cNvPr id="2" name="Заголовок 1"/>
          <p:cNvSpPr>
            <a:spLocks noGrp="1"/>
          </p:cNvSpPr>
          <p:nvPr>
            <p:ph type="title"/>
          </p:nvPr>
        </p:nvSpPr>
        <p:spPr>
          <a:xfrm>
            <a:off x="734096" y="927279"/>
            <a:ext cx="11099315" cy="5486967"/>
          </a:xfrm>
        </p:spPr>
        <p:txBody>
          <a:bodyPr/>
          <a:lstStyle/>
          <a:p>
            <a:r>
              <a:rPr lang="ru-RU" dirty="0" smtClean="0"/>
              <a:t/>
            </a:r>
            <a:br>
              <a:rPr lang="ru-RU" dirty="0" smtClean="0"/>
            </a:br>
            <a:r>
              <a:rPr lang="ru-RU" dirty="0"/>
              <a:t/>
            </a:r>
            <a:br>
              <a:rPr lang="ru-RU" dirty="0"/>
            </a:br>
            <a:r>
              <a:rPr lang="ru-RU" dirty="0"/>
              <a:t/>
            </a:r>
            <a:br>
              <a:rPr lang="ru-RU" dirty="0"/>
            </a:br>
            <a:r>
              <a:rPr lang="ru-RU" sz="1600" dirty="0" smtClean="0">
                <a:solidFill>
                  <a:schemeClr val="tx1"/>
                </a:solidFill>
              </a:rPr>
              <a:t>верхушка </a:t>
            </a:r>
            <a:r>
              <a:rPr lang="ru-RU" sz="1600" dirty="0">
                <a:solidFill>
                  <a:schemeClr val="tx1"/>
                </a:solidFill>
              </a:rPr>
              <a:t>чайного куста </a:t>
            </a:r>
            <a:r>
              <a:rPr lang="ru-RU" sz="1600" dirty="0" err="1" smtClean="0">
                <a:solidFill>
                  <a:schemeClr val="tx1"/>
                </a:solidFill>
              </a:rPr>
              <a:t>флеш</a:t>
            </a:r>
            <a:r>
              <a:rPr lang="ru-RU" sz="1600" dirty="0" smtClean="0">
                <a:solidFill>
                  <a:schemeClr val="tx1"/>
                </a:solidFill>
              </a:rPr>
              <a:t>                     </a:t>
            </a:r>
            <a:r>
              <a:rPr lang="ru-RU" sz="1600" dirty="0" err="1" smtClean="0">
                <a:solidFill>
                  <a:schemeClr val="tx1"/>
                </a:solidFill>
              </a:rPr>
              <a:t>завяливания</a:t>
            </a:r>
            <a:r>
              <a:rPr lang="ru-RU" sz="1600" dirty="0" smtClean="0">
                <a:solidFill>
                  <a:schemeClr val="tx1"/>
                </a:solidFill>
              </a:rPr>
              <a:t>                                     скручивание </a:t>
            </a:r>
            <a:br>
              <a:rPr lang="ru-RU" sz="1600" dirty="0" smtClean="0">
                <a:solidFill>
                  <a:schemeClr val="tx1"/>
                </a:solidFill>
              </a:rPr>
            </a:br>
            <a:r>
              <a:rPr lang="ru-RU" sz="1600" dirty="0">
                <a:solidFill>
                  <a:schemeClr val="tx1"/>
                </a:solidFill>
              </a:rPr>
              <a:t> </a:t>
            </a:r>
            <a:r>
              <a:rPr lang="ru-RU" sz="1600" dirty="0" smtClean="0">
                <a:solidFill>
                  <a:schemeClr val="tx1"/>
                </a:solidFill>
              </a:rPr>
              <a:t>        </a:t>
            </a:r>
            <a:br>
              <a:rPr lang="ru-RU" sz="1600" dirty="0" smtClean="0">
                <a:solidFill>
                  <a:schemeClr val="tx1"/>
                </a:solidFill>
              </a:rPr>
            </a:br>
            <a:r>
              <a:rPr lang="ru-RU" sz="1600" dirty="0">
                <a:solidFill>
                  <a:schemeClr val="tx1"/>
                </a:solidFill>
              </a:rPr>
              <a:t/>
            </a:r>
            <a:br>
              <a:rPr lang="ru-RU" sz="1600" dirty="0">
                <a:solidFill>
                  <a:schemeClr val="tx1"/>
                </a:solidFill>
              </a:rPr>
            </a:br>
            <a:r>
              <a:rPr lang="ru-RU" sz="1600" dirty="0" smtClean="0">
                <a:solidFill>
                  <a:schemeClr val="tx1"/>
                </a:solidFill>
              </a:rPr>
              <a:t/>
            </a:r>
            <a:br>
              <a:rPr lang="ru-RU" sz="1600" dirty="0" smtClean="0">
                <a:solidFill>
                  <a:schemeClr val="tx1"/>
                </a:solidFill>
              </a:rPr>
            </a:br>
            <a:r>
              <a:rPr lang="ru-RU" sz="1600" dirty="0" smtClean="0">
                <a:solidFill>
                  <a:schemeClr val="tx1"/>
                </a:solidFill>
              </a:rPr>
              <a:t/>
            </a:r>
            <a:br>
              <a:rPr lang="ru-RU" sz="1600" dirty="0" smtClean="0">
                <a:solidFill>
                  <a:schemeClr val="tx1"/>
                </a:solidFill>
              </a:rPr>
            </a:br>
            <a:r>
              <a:rPr lang="ru-RU" sz="1600" dirty="0">
                <a:solidFill>
                  <a:schemeClr val="tx1"/>
                </a:solidFill>
              </a:rPr>
              <a:t/>
            </a:r>
            <a:br>
              <a:rPr lang="ru-RU" sz="1600" dirty="0">
                <a:solidFill>
                  <a:schemeClr val="tx1"/>
                </a:solidFill>
              </a:rPr>
            </a:br>
            <a:r>
              <a:rPr lang="ru-RU" sz="1600" dirty="0" smtClean="0">
                <a:solidFill>
                  <a:schemeClr val="tx1"/>
                </a:solidFill>
              </a:rPr>
              <a:t/>
            </a:r>
            <a:br>
              <a:rPr lang="ru-RU" sz="1600" dirty="0" smtClean="0">
                <a:solidFill>
                  <a:schemeClr val="tx1"/>
                </a:solidFill>
              </a:rPr>
            </a:br>
            <a:r>
              <a:rPr lang="ru-RU" sz="1600" dirty="0">
                <a:solidFill>
                  <a:schemeClr val="tx1"/>
                </a:solidFill>
              </a:rPr>
              <a:t/>
            </a:r>
            <a:br>
              <a:rPr lang="ru-RU" sz="1600" dirty="0">
                <a:solidFill>
                  <a:schemeClr val="tx1"/>
                </a:solidFill>
              </a:rPr>
            </a:br>
            <a:r>
              <a:rPr lang="ru-RU" sz="1600" dirty="0" smtClean="0">
                <a:solidFill>
                  <a:schemeClr val="tx1"/>
                </a:solidFill>
              </a:rPr>
              <a:t/>
            </a:r>
            <a:br>
              <a:rPr lang="ru-RU" sz="1600" dirty="0" smtClean="0">
                <a:solidFill>
                  <a:schemeClr val="tx1"/>
                </a:solidFill>
              </a:rPr>
            </a:br>
            <a:r>
              <a:rPr lang="ru-RU" sz="1600" dirty="0">
                <a:solidFill>
                  <a:schemeClr val="tx1"/>
                </a:solidFill>
              </a:rPr>
              <a:t/>
            </a:r>
            <a:br>
              <a:rPr lang="ru-RU" sz="1600" dirty="0">
                <a:solidFill>
                  <a:schemeClr val="tx1"/>
                </a:solidFill>
              </a:rPr>
            </a:br>
            <a:r>
              <a:rPr lang="ru-RU" sz="1600" dirty="0" smtClean="0">
                <a:solidFill>
                  <a:schemeClr val="tx1"/>
                </a:solidFill>
              </a:rPr>
              <a:t>                    ферментация                                   сушка</a:t>
            </a:r>
            <a:r>
              <a:rPr lang="ru-RU" sz="1600" dirty="0">
                <a:solidFill>
                  <a:schemeClr val="tx1"/>
                </a:solidFill>
              </a:rPr>
              <a:t/>
            </a:r>
            <a:br>
              <a:rPr lang="ru-RU" sz="1600" dirty="0">
                <a:solidFill>
                  <a:schemeClr val="tx1"/>
                </a:solidFill>
              </a:rPr>
            </a:br>
            <a:r>
              <a:rPr lang="ru-RU" sz="1600" dirty="0" smtClean="0">
                <a:solidFill>
                  <a:schemeClr val="tx1"/>
                </a:solidFill>
              </a:rPr>
              <a:t/>
            </a:r>
            <a:br>
              <a:rPr lang="ru-RU" sz="1600" dirty="0" smtClean="0">
                <a:solidFill>
                  <a:schemeClr val="tx1"/>
                </a:solidFill>
              </a:rPr>
            </a:br>
            <a:r>
              <a:rPr lang="ru-RU" sz="1600" dirty="0">
                <a:solidFill>
                  <a:schemeClr val="tx1"/>
                </a:solidFill>
              </a:rPr>
              <a:t/>
            </a:r>
            <a:br>
              <a:rPr lang="ru-RU" sz="1600" dirty="0">
                <a:solidFill>
                  <a:schemeClr val="tx1"/>
                </a:solidFill>
              </a:rPr>
            </a:br>
            <a:r>
              <a:rPr lang="ru-RU" sz="1600" dirty="0" smtClean="0">
                <a:solidFill>
                  <a:schemeClr val="tx1"/>
                </a:solidFill>
              </a:rPr>
              <a:t/>
            </a:r>
            <a:br>
              <a:rPr lang="ru-RU" sz="1600" dirty="0" smtClean="0">
                <a:solidFill>
                  <a:schemeClr val="tx1"/>
                </a:solidFill>
              </a:rPr>
            </a:br>
            <a:r>
              <a:rPr lang="ru-RU" sz="1600" dirty="0">
                <a:solidFill>
                  <a:schemeClr val="tx1"/>
                </a:solidFill>
              </a:rPr>
              <a:t/>
            </a:r>
            <a:br>
              <a:rPr lang="ru-RU" sz="1600" dirty="0">
                <a:solidFill>
                  <a:schemeClr val="tx1"/>
                </a:solidFill>
              </a:rPr>
            </a:br>
            <a:r>
              <a:rPr lang="ru-RU" sz="1600" dirty="0" smtClean="0">
                <a:solidFill>
                  <a:schemeClr val="tx1"/>
                </a:solidFill>
              </a:rPr>
              <a:t>                    </a:t>
            </a:r>
            <a:endParaRPr lang="ru-RU" dirty="0">
              <a:solidFill>
                <a:schemeClr val="tx1"/>
              </a:solidFill>
            </a:endParaRPr>
          </a:p>
        </p:txBody>
      </p:sp>
      <p:pic>
        <p:nvPicPr>
          <p:cNvPr id="4" name="Рисунок 3"/>
          <p:cNvPicPr>
            <a:picLocks noChangeAspect="1"/>
          </p:cNvPicPr>
          <p:nvPr/>
        </p:nvPicPr>
        <p:blipFill>
          <a:blip r:embed="rId3"/>
          <a:stretch>
            <a:fillRect/>
          </a:stretch>
        </p:blipFill>
        <p:spPr>
          <a:xfrm>
            <a:off x="4518212" y="1321126"/>
            <a:ext cx="2475457" cy="1490414"/>
          </a:xfrm>
          <a:prstGeom prst="rect">
            <a:avLst/>
          </a:prstGeom>
        </p:spPr>
      </p:pic>
      <p:pic>
        <p:nvPicPr>
          <p:cNvPr id="5" name="Рисунок 4"/>
          <p:cNvPicPr>
            <a:picLocks noChangeAspect="1"/>
          </p:cNvPicPr>
          <p:nvPr/>
        </p:nvPicPr>
        <p:blipFill>
          <a:blip r:embed="rId4"/>
          <a:stretch>
            <a:fillRect/>
          </a:stretch>
        </p:blipFill>
        <p:spPr>
          <a:xfrm>
            <a:off x="7816767" y="1321127"/>
            <a:ext cx="2455841" cy="1490414"/>
          </a:xfrm>
          <a:prstGeom prst="rect">
            <a:avLst/>
          </a:prstGeom>
        </p:spPr>
      </p:pic>
      <p:pic>
        <p:nvPicPr>
          <p:cNvPr id="6" name="Рисунок 5"/>
          <p:cNvPicPr>
            <a:picLocks noChangeAspect="1"/>
          </p:cNvPicPr>
          <p:nvPr/>
        </p:nvPicPr>
        <p:blipFill>
          <a:blip r:embed="rId5"/>
          <a:stretch>
            <a:fillRect/>
          </a:stretch>
        </p:blipFill>
        <p:spPr>
          <a:xfrm>
            <a:off x="1560319" y="3901739"/>
            <a:ext cx="2134795" cy="1422307"/>
          </a:xfrm>
          <a:prstGeom prst="rect">
            <a:avLst/>
          </a:prstGeom>
        </p:spPr>
      </p:pic>
      <p:pic>
        <p:nvPicPr>
          <p:cNvPr id="7" name="Рисунок 6"/>
          <p:cNvPicPr>
            <a:picLocks noChangeAspect="1"/>
          </p:cNvPicPr>
          <p:nvPr/>
        </p:nvPicPr>
        <p:blipFill>
          <a:blip r:embed="rId6"/>
          <a:stretch>
            <a:fillRect/>
          </a:stretch>
        </p:blipFill>
        <p:spPr>
          <a:xfrm>
            <a:off x="4518212" y="3866844"/>
            <a:ext cx="2595018" cy="1457202"/>
          </a:xfrm>
          <a:prstGeom prst="rect">
            <a:avLst/>
          </a:prstGeom>
        </p:spPr>
      </p:pic>
    </p:spTree>
    <p:extLst>
      <p:ext uri="{BB962C8B-B14F-4D97-AF65-F5344CB8AC3E}">
        <p14:creationId xmlns:p14="http://schemas.microsoft.com/office/powerpoint/2010/main" val="784519501"/>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6111" y="452718"/>
            <a:ext cx="1736481" cy="822290"/>
          </a:xfrm>
        </p:spPr>
        <p:txBody>
          <a:bodyPr/>
          <a:lstStyle/>
          <a:p>
            <a:r>
              <a:rPr lang="ru-RU" sz="3600" dirty="0">
                <a:solidFill>
                  <a:schemeClr val="accent1"/>
                </a:solidFill>
              </a:rPr>
              <a:t>В</a:t>
            </a:r>
            <a:r>
              <a:rPr lang="ru-RU" sz="3600" dirty="0" smtClean="0">
                <a:solidFill>
                  <a:schemeClr val="accent1"/>
                </a:solidFill>
              </a:rPr>
              <a:t>ывод</a:t>
            </a:r>
            <a:endParaRPr lang="ru-RU" sz="3600" dirty="0">
              <a:solidFill>
                <a:schemeClr val="accent1"/>
              </a:solidFill>
            </a:endParaRPr>
          </a:p>
        </p:txBody>
      </p:sp>
      <p:sp>
        <p:nvSpPr>
          <p:cNvPr id="3" name="Объект 2"/>
          <p:cNvSpPr>
            <a:spLocks noGrp="1"/>
          </p:cNvSpPr>
          <p:nvPr>
            <p:ph idx="1"/>
          </p:nvPr>
        </p:nvSpPr>
        <p:spPr>
          <a:xfrm>
            <a:off x="646112" y="1094704"/>
            <a:ext cx="9760018" cy="5153695"/>
          </a:xfrm>
        </p:spPr>
        <p:txBody>
          <a:bodyPr/>
          <a:lstStyle/>
          <a:p>
            <a:r>
              <a:rPr lang="ru-RU" dirty="0" smtClean="0"/>
              <a:t>Чай полезен для здоровья человека, в нём много витаминов и полезных веществ.</a:t>
            </a:r>
          </a:p>
          <a:p>
            <a:r>
              <a:rPr lang="ru-RU" dirty="0" smtClean="0"/>
              <a:t>Чай защищает организм человека от некоторых болезней, согревает в холода и утоляет жажду в жару.</a:t>
            </a:r>
          </a:p>
          <a:p>
            <a:r>
              <a:rPr lang="ru-RU" dirty="0" smtClean="0"/>
              <a:t>Этот давно привычный для русского человека напиток сопровождает нас и в будни, и в праздники. </a:t>
            </a:r>
            <a:endParaRPr lang="ru-RU" dirty="0"/>
          </a:p>
        </p:txBody>
      </p:sp>
    </p:spTree>
    <p:extLst>
      <p:ext uri="{BB962C8B-B14F-4D97-AF65-F5344CB8AC3E}">
        <p14:creationId xmlns:p14="http://schemas.microsoft.com/office/powerpoint/2010/main" val="1541583167"/>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3407" y="1078173"/>
            <a:ext cx="9617005" cy="1050878"/>
          </a:xfrm>
        </p:spPr>
        <p:txBody>
          <a:bodyPr/>
          <a:lstStyle/>
          <a:p>
            <a:r>
              <a:rPr lang="ru-RU" sz="2400" b="1" dirty="0">
                <a:solidFill>
                  <a:schemeClr val="accent1"/>
                </a:solidFill>
                <a:latin typeface="Arial" panose="020B0604020202020204" pitchFamily="34" charset="0"/>
              </a:rPr>
              <a:t>Чай</a:t>
            </a:r>
            <a:r>
              <a:rPr lang="ru-RU" sz="2400" dirty="0">
                <a:solidFill>
                  <a:schemeClr val="accent1"/>
                </a:solidFill>
                <a:latin typeface="Arial" panose="020B0604020202020204" pitchFamily="34" charset="0"/>
              </a:rPr>
              <a:t> —</a:t>
            </a:r>
            <a:r>
              <a:rPr lang="ru-RU" sz="2400" dirty="0">
                <a:solidFill>
                  <a:srgbClr val="202122"/>
                </a:solidFill>
                <a:latin typeface="Arial" panose="020B0604020202020204" pitchFamily="34" charset="0"/>
              </a:rPr>
              <a:t> </a:t>
            </a:r>
            <a:r>
              <a:rPr lang="ru-RU" sz="1800" dirty="0">
                <a:solidFill>
                  <a:schemeClr val="tx1"/>
                </a:solidFill>
                <a:latin typeface="Arial" panose="020B0604020202020204" pitchFamily="34" charset="0"/>
              </a:rPr>
              <a:t>напиток, получаемый варкой, завариванием и/или настаиванием листа </a:t>
            </a:r>
            <a:r>
              <a:rPr lang="ru-RU" sz="1800" dirty="0" smtClean="0">
                <a:solidFill>
                  <a:schemeClr val="tx1"/>
                </a:solidFill>
                <a:latin typeface="Arial" panose="020B0604020202020204" pitchFamily="34" charset="0"/>
              </a:rPr>
              <a:t>чайного куста, </a:t>
            </a:r>
            <a:r>
              <a:rPr lang="ru-RU" sz="1800" dirty="0">
                <a:solidFill>
                  <a:schemeClr val="tx1"/>
                </a:solidFill>
                <a:latin typeface="Arial" panose="020B0604020202020204" pitchFamily="34" charset="0"/>
              </a:rPr>
              <a:t>который предварительно подготавливается специальным образом. В названиях таких напитков к слову «чай», как правило, добавляется пояснение, характеризующее используемое сырьё («травяной чай», «ягодный чай», «фруктовый чай» и </a:t>
            </a:r>
            <a:r>
              <a:rPr lang="ru-RU" sz="1800" dirty="0" err="1" smtClean="0">
                <a:solidFill>
                  <a:schemeClr val="tx1"/>
                </a:solidFill>
                <a:latin typeface="Arial" panose="020B0604020202020204" pitchFamily="34" charset="0"/>
              </a:rPr>
              <a:t>т.д</a:t>
            </a:r>
            <a:r>
              <a:rPr lang="ru-RU" sz="1800" dirty="0" smtClean="0">
                <a:solidFill>
                  <a:schemeClr val="tx1"/>
                </a:solidFill>
                <a:latin typeface="Arial" panose="020B0604020202020204" pitchFamily="34" charset="0"/>
              </a:rPr>
              <a:t>).</a:t>
            </a:r>
            <a:r>
              <a:rPr lang="ru-RU" sz="1800" dirty="0">
                <a:solidFill>
                  <a:schemeClr val="tx1"/>
                </a:solidFill>
                <a:latin typeface="Arial" panose="020B0604020202020204" pitchFamily="34" charset="0"/>
              </a:rPr>
              <a:t> </a:t>
            </a:r>
            <a:r>
              <a:rPr lang="ru-RU" sz="1800" dirty="0" smtClean="0">
                <a:solidFill>
                  <a:schemeClr val="tx1"/>
                </a:solidFill>
                <a:latin typeface="Arial" panose="020B0604020202020204" pitchFamily="34" charset="0"/>
              </a:rPr>
              <a:t>Чаепитие</a:t>
            </a:r>
            <a:r>
              <a:rPr lang="ru-RU" sz="1800" dirty="0">
                <a:solidFill>
                  <a:schemeClr val="tx1"/>
                </a:solidFill>
                <a:latin typeface="Arial" panose="020B0604020202020204" pitchFamily="34" charset="0"/>
              </a:rPr>
              <a:t> как традиция появилось в Китае</a:t>
            </a:r>
            <a:endParaRPr lang="ru-RU" sz="2400" dirty="0">
              <a:solidFill>
                <a:schemeClr val="tx1"/>
              </a:solidFill>
            </a:endParaRPr>
          </a:p>
        </p:txBody>
      </p:sp>
      <p:pic>
        <p:nvPicPr>
          <p:cNvPr id="3" name="Рисунок 2"/>
          <p:cNvPicPr>
            <a:picLocks noChangeAspect="1"/>
          </p:cNvPicPr>
          <p:nvPr/>
        </p:nvPicPr>
        <p:blipFill>
          <a:blip r:embed="rId2"/>
          <a:stretch>
            <a:fillRect/>
          </a:stretch>
        </p:blipFill>
        <p:spPr>
          <a:xfrm>
            <a:off x="6769289" y="3513537"/>
            <a:ext cx="4780456" cy="2805378"/>
          </a:xfrm>
          <a:prstGeom prst="rect">
            <a:avLst/>
          </a:prstGeom>
          <a:ln>
            <a:noFill/>
          </a:ln>
          <a:effectLst>
            <a:softEdge rad="112500"/>
          </a:effectLst>
        </p:spPr>
      </p:pic>
    </p:spTree>
    <p:extLst>
      <p:ext uri="{BB962C8B-B14F-4D97-AF65-F5344CB8AC3E}">
        <p14:creationId xmlns:p14="http://schemas.microsoft.com/office/powerpoint/2010/main" val="4085734771"/>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0658" y="311050"/>
            <a:ext cx="2588408" cy="693694"/>
          </a:xfrm>
        </p:spPr>
        <p:txBody>
          <a:bodyPr/>
          <a:lstStyle/>
          <a:p>
            <a:r>
              <a:rPr lang="ru-RU" sz="4000" dirty="0" smtClean="0">
                <a:solidFill>
                  <a:schemeClr val="accent1"/>
                </a:solidFill>
              </a:rPr>
              <a:t>История</a:t>
            </a:r>
            <a:r>
              <a:rPr lang="en-US" sz="4000" dirty="0" smtClean="0">
                <a:solidFill>
                  <a:schemeClr val="accent1"/>
                </a:solidFill>
              </a:rPr>
              <a:t>:</a:t>
            </a:r>
            <a:endParaRPr lang="ru-RU" sz="4000" dirty="0">
              <a:solidFill>
                <a:schemeClr val="accent1"/>
              </a:solidFill>
            </a:endParaRPr>
          </a:p>
        </p:txBody>
      </p:sp>
      <p:sp>
        <p:nvSpPr>
          <p:cNvPr id="3" name="Объект 2"/>
          <p:cNvSpPr>
            <a:spLocks noGrp="1"/>
          </p:cNvSpPr>
          <p:nvPr>
            <p:ph idx="1"/>
          </p:nvPr>
        </p:nvSpPr>
        <p:spPr>
          <a:xfrm>
            <a:off x="646111" y="1126036"/>
            <a:ext cx="10777449" cy="5145975"/>
          </a:xfrm>
        </p:spPr>
        <p:txBody>
          <a:bodyPr>
            <a:normAutofit/>
          </a:bodyPr>
          <a:lstStyle/>
          <a:p>
            <a:pPr marL="0" indent="0">
              <a:buNone/>
            </a:pPr>
            <a:r>
              <a:rPr lang="ru-RU" sz="1400" dirty="0"/>
              <a:t>Первоначально чай использовался в качестве лекарственного средства. Его употребление в качестве напитка широко распространилось во время китайской династии </a:t>
            </a:r>
            <a:r>
              <a:rPr lang="ru-RU" sz="1400" dirty="0" err="1"/>
              <a:t>Тан</a:t>
            </a:r>
            <a:r>
              <a:rPr lang="ru-RU" sz="1400" dirty="0"/>
              <a:t>.</a:t>
            </a:r>
          </a:p>
          <a:p>
            <a:pPr marL="0" indent="0">
              <a:buNone/>
            </a:pPr>
            <a:r>
              <a:rPr lang="ru-RU" sz="1400" dirty="0" smtClean="0"/>
              <a:t>Самым </a:t>
            </a:r>
            <a:r>
              <a:rPr lang="ru-RU" sz="1400" dirty="0"/>
              <a:t>старым из когда-либо обнаруженных чайных листьев около 2100 лет, они были обнаружены Институтом археологии провинции </a:t>
            </a:r>
            <a:r>
              <a:rPr lang="ru-RU" sz="1400" dirty="0" err="1"/>
              <a:t>Шэньси</a:t>
            </a:r>
            <a:r>
              <a:rPr lang="ru-RU" sz="1400" dirty="0"/>
              <a:t> (Китай) во время раскопок мавзолея Хан Ян Лин в период с 1998 по 2005 год.</a:t>
            </a:r>
          </a:p>
          <a:p>
            <a:pPr marL="0" indent="0">
              <a:buNone/>
            </a:pPr>
            <a:r>
              <a:rPr lang="ru-RU" sz="1400" dirty="0" smtClean="0"/>
              <a:t>Открытие </a:t>
            </a:r>
            <a:r>
              <a:rPr lang="ru-RU" sz="1400" dirty="0"/>
              <a:t>чая показывает, что чай был выращен 2100 лет назад во времена династии Западная </a:t>
            </a:r>
            <a:r>
              <a:rPr lang="ru-RU" sz="1400" dirty="0" err="1"/>
              <a:t>Хань</a:t>
            </a:r>
            <a:r>
              <a:rPr lang="ru-RU" sz="1400" dirty="0"/>
              <a:t> (207 г. до н. э. — 9 г. н. э.), что на несколько столетий старше, чем ранее обнаруженные </a:t>
            </a:r>
            <a:r>
              <a:rPr lang="ru-RU" sz="1400" dirty="0" smtClean="0"/>
              <a:t>находки</a:t>
            </a:r>
            <a:endParaRPr lang="ru-RU" sz="1400" dirty="0"/>
          </a:p>
          <a:p>
            <a:pPr marL="0" indent="0">
              <a:buNone/>
            </a:pPr>
            <a:r>
              <a:rPr lang="ru-RU" sz="1400" dirty="0"/>
              <a:t>    </a:t>
            </a:r>
            <a:r>
              <a:rPr lang="ru-RU" sz="1800" dirty="0">
                <a:solidFill>
                  <a:schemeClr val="accent1"/>
                </a:solidFill>
              </a:rPr>
              <a:t>Где зародилась чайная церемония, </a:t>
            </a:r>
            <a:r>
              <a:rPr lang="ru-RU" sz="1800" dirty="0" smtClean="0">
                <a:solidFill>
                  <a:schemeClr val="accent1"/>
                </a:solidFill>
              </a:rPr>
              <a:t>история</a:t>
            </a:r>
          </a:p>
          <a:p>
            <a:pPr marL="0" indent="0">
              <a:buNone/>
            </a:pPr>
            <a:r>
              <a:rPr lang="ru-RU" sz="1400" dirty="0"/>
              <a:t>Назвать точную дату зарождения чайной церемонии невозможно. Однако есть предположение, что свое начало этот ритуал берет в 4-5 столетии до нашей эры. Распространение культуры чаепития происходило благодаря деятельности китайских монахов. Именно они, странствуя по разным регионам и проповедуя идеи буддизма, передавали традиции приема чая. Он был для монахов неотделимым элементом священного действа и медитации, его подносили </a:t>
            </a:r>
            <a:r>
              <a:rPr lang="ru-RU" sz="1400" dirty="0" err="1"/>
              <a:t>Будде.домик</a:t>
            </a:r>
            <a:r>
              <a:rPr lang="ru-RU" sz="1400" dirty="0"/>
              <a:t> на плантации.</a:t>
            </a:r>
          </a:p>
          <a:p>
            <a:pPr marL="0" indent="0">
              <a:buNone/>
            </a:pPr>
            <a:endParaRPr lang="ru-RU" sz="1800" dirty="0" smtClean="0">
              <a:solidFill>
                <a:schemeClr val="accent1"/>
              </a:solidFill>
            </a:endParaRPr>
          </a:p>
        </p:txBody>
      </p:sp>
    </p:spTree>
    <p:extLst>
      <p:ext uri="{BB962C8B-B14F-4D97-AF65-F5344CB8AC3E}">
        <p14:creationId xmlns:p14="http://schemas.microsoft.com/office/powerpoint/2010/main" val="3874226085"/>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6488805" y="2975355"/>
            <a:ext cx="4572000" cy="3019425"/>
          </a:xfrm>
          <a:prstGeom prst="rect">
            <a:avLst/>
          </a:prstGeom>
          <a:ln>
            <a:noFill/>
          </a:ln>
          <a:effectLst>
            <a:softEdge rad="112500"/>
          </a:effectLst>
        </p:spPr>
      </p:pic>
      <p:sp>
        <p:nvSpPr>
          <p:cNvPr id="2" name="Заголовок 1"/>
          <p:cNvSpPr>
            <a:spLocks noGrp="1"/>
          </p:cNvSpPr>
          <p:nvPr>
            <p:ph type="title"/>
          </p:nvPr>
        </p:nvSpPr>
        <p:spPr>
          <a:xfrm>
            <a:off x="644172" y="561901"/>
            <a:ext cx="4703811" cy="625455"/>
          </a:xfrm>
        </p:spPr>
        <p:txBody>
          <a:bodyPr/>
          <a:lstStyle/>
          <a:p>
            <a:r>
              <a:rPr lang="ru-RU" sz="3600" dirty="0">
                <a:solidFill>
                  <a:schemeClr val="accent1"/>
                </a:solidFill>
              </a:rPr>
              <a:t>Мифы и </a:t>
            </a:r>
            <a:r>
              <a:rPr lang="ru-RU" sz="3600" dirty="0" smtClean="0">
                <a:solidFill>
                  <a:schemeClr val="accent1"/>
                </a:solidFill>
              </a:rPr>
              <a:t>предания</a:t>
            </a:r>
            <a:r>
              <a:rPr lang="en-US" sz="3600" dirty="0" smtClean="0">
                <a:solidFill>
                  <a:schemeClr val="accent1"/>
                </a:solidFill>
              </a:rPr>
              <a:t>:</a:t>
            </a:r>
            <a:r>
              <a:rPr lang="ru-RU" dirty="0"/>
              <a:t/>
            </a:r>
            <a:br>
              <a:rPr lang="ru-RU" dirty="0"/>
            </a:br>
            <a:r>
              <a:rPr lang="ru-RU" dirty="0"/>
              <a:t/>
            </a:r>
            <a:br>
              <a:rPr lang="ru-RU" dirty="0"/>
            </a:br>
            <a:endParaRPr lang="ru-RU" dirty="0"/>
          </a:p>
        </p:txBody>
      </p:sp>
      <p:sp>
        <p:nvSpPr>
          <p:cNvPr id="3" name="Объект 2"/>
          <p:cNvSpPr>
            <a:spLocks noGrp="1"/>
          </p:cNvSpPr>
          <p:nvPr>
            <p:ph idx="1"/>
          </p:nvPr>
        </p:nvSpPr>
        <p:spPr>
          <a:xfrm>
            <a:off x="646111" y="1187356"/>
            <a:ext cx="10275173" cy="5061044"/>
          </a:xfrm>
        </p:spPr>
        <p:txBody>
          <a:bodyPr>
            <a:normAutofit/>
          </a:bodyPr>
          <a:lstStyle/>
          <a:p>
            <a:pPr marL="0" indent="0" algn="just">
              <a:buNone/>
            </a:pPr>
            <a:r>
              <a:rPr lang="ru-RU" sz="1400" dirty="0" smtClean="0"/>
              <a:t>Согласно </a:t>
            </a:r>
            <a:r>
              <a:rPr lang="ru-RU" sz="1400" dirty="0"/>
              <a:t>китайской культуре, чай был открыт культурным героем </a:t>
            </a:r>
            <a:r>
              <a:rPr lang="ru-RU" sz="1400" dirty="0" err="1"/>
              <a:t>Шэнь-нуном</a:t>
            </a:r>
            <a:r>
              <a:rPr lang="ru-RU" sz="1400" dirty="0"/>
              <a:t>, покровителем земледелия и медицины, одним из Трёх Великих, создавших все ремёсла и </a:t>
            </a:r>
            <a:r>
              <a:rPr lang="ru-RU" sz="1400" dirty="0" smtClean="0"/>
              <a:t>искусства.</a:t>
            </a:r>
            <a:r>
              <a:rPr lang="en-US" sz="1400" dirty="0" smtClean="0"/>
              <a:t> </a:t>
            </a:r>
          </a:p>
          <a:p>
            <a:pPr marL="0" indent="0" algn="just">
              <a:buNone/>
            </a:pPr>
            <a:r>
              <a:rPr lang="ru-RU" sz="1400" dirty="0" smtClean="0"/>
              <a:t>По </a:t>
            </a:r>
            <a:r>
              <a:rPr lang="ru-RU" sz="1400" dirty="0"/>
              <a:t>преданию, </a:t>
            </a:r>
            <a:r>
              <a:rPr lang="ru-RU" sz="1400" dirty="0" err="1"/>
              <a:t>Шэнь-нун</a:t>
            </a:r>
            <a:r>
              <a:rPr lang="ru-RU" sz="1400" dirty="0"/>
              <a:t> путешествовал в поисках целебных трав с котлом на треножнике, в котором кипятил воду для целебных отваров. В 2737 году до н. э. в котёл с кипятком упали несколько листочков чайного дерева. Отвар показался вкусным и вызвал бодрость. С тех пор </a:t>
            </a:r>
            <a:r>
              <a:rPr lang="ru-RU" sz="1400" dirty="0" err="1"/>
              <a:t>Шэнь-нун</a:t>
            </a:r>
            <a:r>
              <a:rPr lang="ru-RU" sz="1400" dirty="0"/>
              <a:t> не пил других напитков</a:t>
            </a:r>
            <a:r>
              <a:rPr lang="ru-RU" dirty="0" smtClean="0"/>
              <a:t>.</a:t>
            </a:r>
            <a:endParaRPr lang="ru-RU" dirty="0"/>
          </a:p>
        </p:txBody>
      </p:sp>
    </p:spTree>
    <p:extLst>
      <p:ext uri="{BB962C8B-B14F-4D97-AF65-F5344CB8AC3E}">
        <p14:creationId xmlns:p14="http://schemas.microsoft.com/office/powerpoint/2010/main" val="4200656570"/>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1646" y="452718"/>
            <a:ext cx="2834068" cy="700265"/>
          </a:xfrm>
        </p:spPr>
        <p:txBody>
          <a:bodyPr/>
          <a:lstStyle/>
          <a:p>
            <a:r>
              <a:rPr lang="ru-RU" sz="3200" dirty="0">
                <a:solidFill>
                  <a:schemeClr val="accent1"/>
                </a:solidFill>
              </a:rPr>
              <a:t>Чай в </a:t>
            </a:r>
            <a:r>
              <a:rPr lang="ru-RU" sz="3200" dirty="0" smtClean="0">
                <a:solidFill>
                  <a:schemeClr val="accent1"/>
                </a:solidFill>
              </a:rPr>
              <a:t>Китае</a:t>
            </a:r>
            <a:r>
              <a:rPr lang="en-US" sz="3200" dirty="0" smtClean="0">
                <a:solidFill>
                  <a:schemeClr val="accent1"/>
                </a:solidFill>
              </a:rPr>
              <a:t>:</a:t>
            </a:r>
            <a:r>
              <a:rPr lang="ru-RU" dirty="0"/>
              <a:t/>
            </a:r>
            <a:br>
              <a:rPr lang="ru-RU" dirty="0"/>
            </a:br>
            <a:endParaRPr lang="ru-RU" dirty="0"/>
          </a:p>
        </p:txBody>
      </p:sp>
      <p:sp>
        <p:nvSpPr>
          <p:cNvPr id="3" name="Объект 2"/>
          <p:cNvSpPr>
            <a:spLocks noGrp="1"/>
          </p:cNvSpPr>
          <p:nvPr>
            <p:ph idx="1"/>
          </p:nvPr>
        </p:nvSpPr>
        <p:spPr>
          <a:xfrm>
            <a:off x="741646" y="1004552"/>
            <a:ext cx="10669036" cy="5460642"/>
          </a:xfrm>
        </p:spPr>
        <p:txBody>
          <a:bodyPr>
            <a:normAutofit/>
          </a:bodyPr>
          <a:lstStyle/>
          <a:p>
            <a:pPr marL="0" indent="0">
              <a:buNone/>
            </a:pPr>
            <a:endParaRPr lang="ru-RU" dirty="0"/>
          </a:p>
          <a:p>
            <a:pPr marL="0" indent="0">
              <a:buNone/>
            </a:pPr>
            <a:r>
              <a:rPr lang="ru-RU" sz="1400" dirty="0" smtClean="0"/>
              <a:t>Чайные плантации на склонах гор в уезде </a:t>
            </a:r>
            <a:r>
              <a:rPr lang="ru-RU" sz="1400" dirty="0" err="1" smtClean="0"/>
              <a:t>Шэньнунцзя</a:t>
            </a:r>
            <a:r>
              <a:rPr lang="ru-RU" sz="1400" dirty="0" smtClean="0"/>
              <a:t>, провинция </a:t>
            </a:r>
            <a:r>
              <a:rPr lang="ru-RU" sz="1400" dirty="0" err="1" smtClean="0"/>
              <a:t>Хубэй</a:t>
            </a:r>
            <a:endParaRPr lang="ru-RU" sz="1400" dirty="0" smtClean="0"/>
          </a:p>
          <a:p>
            <a:pPr marL="0" indent="0">
              <a:buNone/>
            </a:pPr>
            <a:r>
              <a:rPr lang="ru-RU" sz="1400" dirty="0" smtClean="0"/>
              <a:t>Именно в Китае стали впервые употреблять чай в качестве лекарства, а затем и напитка. Именно от китайского названия чая («те» в южных диалектах, «</a:t>
            </a:r>
            <a:r>
              <a:rPr lang="ru-RU" sz="1400" dirty="0" err="1" smtClean="0"/>
              <a:t>ча</a:t>
            </a:r>
            <a:r>
              <a:rPr lang="ru-RU" sz="1400" dirty="0" smtClean="0"/>
              <a:t>» в северных и в кантонском) происходят названия чая в разных языках, причём выбор северного или южного произношения указывает на преобладавший способ доставки чая: соответственно, по суше или по </a:t>
            </a:r>
            <a:r>
              <a:rPr lang="ru-RU" sz="1400" dirty="0" err="1" smtClean="0"/>
              <a:t>морю.Уже</a:t>
            </a:r>
            <a:r>
              <a:rPr lang="ru-RU" sz="1400" dirty="0" smtClean="0"/>
              <a:t> при династии </a:t>
            </a:r>
            <a:r>
              <a:rPr lang="ru-RU" sz="1400" dirty="0" err="1" smtClean="0"/>
              <a:t>Хань</a:t>
            </a:r>
            <a:r>
              <a:rPr lang="ru-RU" sz="1400" dirty="0" smtClean="0"/>
              <a:t> чай использовался в качестве лекарства. </a:t>
            </a:r>
          </a:p>
          <a:p>
            <a:pPr marL="0" indent="0">
              <a:buNone/>
            </a:pPr>
            <a:r>
              <a:rPr lang="ru-RU" sz="1400" dirty="0"/>
              <a:t>Чтобы заварить чай согласно канонам китайской чайной церемонии (</a:t>
            </a:r>
            <a:r>
              <a:rPr lang="ru-RU" sz="1400" dirty="0" err="1"/>
              <a:t>гунфу</a:t>
            </a:r>
            <a:r>
              <a:rPr lang="ru-RU" sz="1400" dirty="0"/>
              <a:t> </a:t>
            </a:r>
            <a:r>
              <a:rPr lang="ru-RU" sz="1400" dirty="0" err="1"/>
              <a:t>ча</a:t>
            </a:r>
            <a:r>
              <a:rPr lang="ru-RU" sz="1400" dirty="0"/>
              <a:t>, </a:t>
            </a:r>
            <a:r>
              <a:rPr lang="ru-RU" sz="1400" dirty="0" err="1"/>
              <a:t>пин</a:t>
            </a:r>
            <a:r>
              <a:rPr lang="ru-RU" sz="1400" dirty="0"/>
              <a:t> </a:t>
            </a:r>
            <a:r>
              <a:rPr lang="ru-RU" sz="1400" dirty="0" err="1"/>
              <a:t>ча</a:t>
            </a:r>
            <a:r>
              <a:rPr lang="ru-RU" sz="1400" dirty="0"/>
              <a:t>), нужно использовать чистую родниковую воду и специальную посуду. Само действо продолжается примерно 1 ч. Обычно в нем принимают участие от 2 до 6 человек. Как считают мастера чайной церемонии, именно такое количество людей позволяет создать атмосферу, в которой души как бы соприкасаются друг с другом.</a:t>
            </a:r>
          </a:p>
          <a:p>
            <a:pPr marL="0" indent="0">
              <a:buNone/>
            </a:pPr>
            <a:endParaRPr lang="ru-RU" sz="1400" dirty="0"/>
          </a:p>
        </p:txBody>
      </p:sp>
      <p:pic>
        <p:nvPicPr>
          <p:cNvPr id="4" name="Рисунок 3"/>
          <p:cNvPicPr>
            <a:picLocks noChangeAspect="1"/>
          </p:cNvPicPr>
          <p:nvPr/>
        </p:nvPicPr>
        <p:blipFill>
          <a:blip r:embed="rId2"/>
          <a:stretch>
            <a:fillRect/>
          </a:stretch>
        </p:blipFill>
        <p:spPr>
          <a:xfrm>
            <a:off x="7708368" y="3734873"/>
            <a:ext cx="3523793" cy="2639797"/>
          </a:xfrm>
          <a:prstGeom prst="rect">
            <a:avLst/>
          </a:prstGeom>
        </p:spPr>
      </p:pic>
    </p:spTree>
    <p:extLst>
      <p:ext uri="{BB962C8B-B14F-4D97-AF65-F5344CB8AC3E}">
        <p14:creationId xmlns:p14="http://schemas.microsoft.com/office/powerpoint/2010/main" val="2842785905"/>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767" y="427537"/>
            <a:ext cx="3285424" cy="680046"/>
          </a:xfrm>
        </p:spPr>
        <p:txBody>
          <a:bodyPr/>
          <a:lstStyle/>
          <a:p>
            <a:r>
              <a:rPr lang="ru-RU" sz="3200" dirty="0" smtClean="0">
                <a:solidFill>
                  <a:schemeClr val="accent1"/>
                </a:solidFill>
              </a:rPr>
              <a:t>Чай </a:t>
            </a:r>
            <a:r>
              <a:rPr lang="ru-RU" sz="3200" dirty="0">
                <a:solidFill>
                  <a:schemeClr val="accent1"/>
                </a:solidFill>
              </a:rPr>
              <a:t>в </a:t>
            </a:r>
            <a:r>
              <a:rPr lang="ru-RU" sz="3200" dirty="0" smtClean="0">
                <a:solidFill>
                  <a:schemeClr val="accent1"/>
                </a:solidFill>
              </a:rPr>
              <a:t>Японии</a:t>
            </a:r>
            <a:r>
              <a:rPr lang="en-US" sz="3200" dirty="0" smtClean="0">
                <a:solidFill>
                  <a:schemeClr val="accent1"/>
                </a:solidFill>
              </a:rPr>
              <a:t>:</a:t>
            </a:r>
            <a:r>
              <a:rPr lang="ru-RU" dirty="0"/>
              <a:t/>
            </a:r>
            <a:br>
              <a:rPr lang="ru-RU" dirty="0"/>
            </a:br>
            <a:endParaRPr lang="ru-RU" dirty="0"/>
          </a:p>
        </p:txBody>
      </p:sp>
      <p:sp>
        <p:nvSpPr>
          <p:cNvPr id="3" name="Объект 2"/>
          <p:cNvSpPr>
            <a:spLocks noGrp="1"/>
          </p:cNvSpPr>
          <p:nvPr>
            <p:ph idx="1"/>
          </p:nvPr>
        </p:nvSpPr>
        <p:spPr>
          <a:xfrm>
            <a:off x="553792" y="1107583"/>
            <a:ext cx="10473599" cy="5088501"/>
          </a:xfrm>
        </p:spPr>
        <p:txBody>
          <a:bodyPr>
            <a:normAutofit/>
          </a:bodyPr>
          <a:lstStyle/>
          <a:p>
            <a:pPr marL="0" indent="0">
              <a:buNone/>
            </a:pPr>
            <a:r>
              <a:rPr lang="ru-RU" sz="1400" dirty="0" smtClean="0"/>
              <a:t>В </a:t>
            </a:r>
            <a:r>
              <a:rPr lang="ru-RU" sz="1400" dirty="0"/>
              <a:t>Японии чай известен, по крайней мере, с IX века, тогда же из Китая были привезены семена чая. В первые века это был напиток буддистских монахов и дворцовой знати (с тех пор, как его стал пить император Сага). В быт самураев чай был введён после того, как в 1214 году </a:t>
            </a:r>
            <a:r>
              <a:rPr lang="ru-RU" sz="1400" dirty="0" err="1"/>
              <a:t>дзэнский</a:t>
            </a:r>
            <a:r>
              <a:rPr lang="ru-RU" sz="1400" dirty="0"/>
              <a:t> монах </a:t>
            </a:r>
            <a:r>
              <a:rPr lang="ru-RU" sz="1400" dirty="0" err="1"/>
              <a:t>Эйсай</a:t>
            </a:r>
            <a:r>
              <a:rPr lang="ru-RU" sz="1400" dirty="0"/>
              <a:t> представил </a:t>
            </a:r>
            <a:r>
              <a:rPr lang="ru-RU" sz="1400" dirty="0" err="1"/>
              <a:t>сёгуну</a:t>
            </a:r>
            <a:r>
              <a:rPr lang="ru-RU" sz="1400" dirty="0"/>
              <a:t> </a:t>
            </a:r>
            <a:r>
              <a:rPr lang="ru-RU" sz="1400" dirty="0" err="1"/>
              <a:t>Минамото</a:t>
            </a:r>
            <a:r>
              <a:rPr lang="ru-RU" sz="1400" dirty="0"/>
              <a:t>-но </a:t>
            </a:r>
            <a:r>
              <a:rPr lang="ru-RU" sz="1400" dirty="0" err="1"/>
              <a:t>Санэтомо</a:t>
            </a:r>
            <a:r>
              <a:rPr lang="ru-RU" sz="1400" dirty="0"/>
              <a:t> написанную в 1191 году книгу «</a:t>
            </a:r>
            <a:r>
              <a:rPr lang="ru-RU" sz="1400" dirty="0" err="1"/>
              <a:t>Кисса</a:t>
            </a:r>
            <a:r>
              <a:rPr lang="ru-RU" sz="1400" dirty="0"/>
              <a:t> </a:t>
            </a:r>
            <a:r>
              <a:rPr lang="ru-RU" sz="1400" dirty="0" err="1"/>
              <a:t>Ёдзёки</a:t>
            </a:r>
            <a:r>
              <a:rPr lang="ru-RU" sz="1400" dirty="0"/>
              <a:t>» о сохранении здоровья с помощью чая. В XIV—XV веках у знати вошли в практику «чайные турниры» — своеобразное развлечение, когда в большой компании, в богатой, роскошной обстановке дегустировался чай, привезённый из различных мест, и от участников требовалось определить происхождение и сорт пробуемого </a:t>
            </a:r>
            <a:r>
              <a:rPr lang="ru-RU" sz="1400" dirty="0" smtClean="0"/>
              <a:t>чая</a:t>
            </a:r>
            <a:endParaRPr lang="ru-RU" sz="1400" dirty="0"/>
          </a:p>
        </p:txBody>
      </p:sp>
      <p:pic>
        <p:nvPicPr>
          <p:cNvPr id="4" name="Рисунок 3"/>
          <p:cNvPicPr>
            <a:picLocks noChangeAspect="1"/>
          </p:cNvPicPr>
          <p:nvPr/>
        </p:nvPicPr>
        <p:blipFill>
          <a:blip r:embed="rId2"/>
          <a:stretch>
            <a:fillRect/>
          </a:stretch>
        </p:blipFill>
        <p:spPr>
          <a:xfrm>
            <a:off x="5790592" y="2791374"/>
            <a:ext cx="5236800" cy="3485569"/>
          </a:xfrm>
          <a:prstGeom prst="rect">
            <a:avLst/>
          </a:prstGeom>
        </p:spPr>
      </p:pic>
    </p:spTree>
    <p:extLst>
      <p:ext uri="{BB962C8B-B14F-4D97-AF65-F5344CB8AC3E}">
        <p14:creationId xmlns:p14="http://schemas.microsoft.com/office/powerpoint/2010/main" val="1229825054"/>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6112" y="323929"/>
            <a:ext cx="45719" cy="152589"/>
          </a:xfrm>
        </p:spPr>
        <p:txBody>
          <a:bodyPr/>
          <a:lstStyle/>
          <a:p>
            <a:r>
              <a:rPr lang="ru-RU" dirty="0"/>
              <a:t/>
            </a:r>
            <a:br>
              <a:rPr lang="ru-RU" dirty="0"/>
            </a:br>
            <a:endParaRPr lang="ru-RU" dirty="0"/>
          </a:p>
        </p:txBody>
      </p:sp>
      <p:sp>
        <p:nvSpPr>
          <p:cNvPr id="3" name="Объект 2"/>
          <p:cNvSpPr>
            <a:spLocks noGrp="1"/>
          </p:cNvSpPr>
          <p:nvPr>
            <p:ph idx="1"/>
          </p:nvPr>
        </p:nvSpPr>
        <p:spPr>
          <a:xfrm>
            <a:off x="412124" y="323930"/>
            <a:ext cx="9994006" cy="5870808"/>
          </a:xfrm>
        </p:spPr>
        <p:txBody>
          <a:bodyPr>
            <a:noAutofit/>
          </a:bodyPr>
          <a:lstStyle/>
          <a:p>
            <a:pPr marL="0" indent="0">
              <a:buNone/>
            </a:pPr>
            <a:r>
              <a:rPr lang="ru-RU" sz="1600" dirty="0" smtClean="0"/>
              <a:t>Искусство </a:t>
            </a:r>
            <a:r>
              <a:rPr lang="ru-RU" sz="1600" dirty="0"/>
              <a:t>заваривания и употребления чая в Японии настолько тонкое, что описать его в рамках отдельного небольшого пункта статьи невозможно. Поэтому расскажем лишь несколько интересных моментов о японском чаепитии:</a:t>
            </a:r>
          </a:p>
          <a:p>
            <a:endParaRPr lang="ru-RU" sz="1600" dirty="0" smtClean="0"/>
          </a:p>
          <a:p>
            <a:r>
              <a:rPr lang="ru-RU" sz="1600" dirty="0"/>
              <a:t>К традиционным видам церемонии относят ночную, на восходе, утреннюю, послеобеденную, вечернюю и специальную.</a:t>
            </a:r>
          </a:p>
          <a:p>
            <a:r>
              <a:rPr lang="ru-RU" sz="1600" dirty="0"/>
              <a:t>Максимальное количество участников церемониального чаепития – 5 человек. К выбору гостей подходят особенно внимательно.</a:t>
            </a:r>
          </a:p>
          <a:p>
            <a:r>
              <a:rPr lang="ru-RU" sz="1600" dirty="0"/>
              <a:t>Каждый участник церемонии должен облачиться в специальное одеяние.</a:t>
            </a:r>
          </a:p>
          <a:p>
            <a:r>
              <a:rPr lang="ru-RU" sz="1600" dirty="0"/>
              <a:t>Началом действа служит сбор всех гостей в одном месте для создания у них особого настроения, позволяющего забыть о суете будничных дней.</a:t>
            </a:r>
          </a:p>
          <a:p>
            <a:r>
              <a:rPr lang="ru-RU" sz="1600" dirty="0"/>
              <a:t>Проходить весь процесс может в течение нескольких часов.</a:t>
            </a:r>
          </a:p>
          <a:p>
            <a:r>
              <a:rPr lang="ru-RU" sz="1600" dirty="0"/>
              <a:t>Перечень основных инструментов для чайной церемонии состоит из шкатулки (</a:t>
            </a:r>
            <a:r>
              <a:rPr lang="ru-RU" sz="1600" dirty="0" err="1"/>
              <a:t>тябако</a:t>
            </a:r>
            <a:r>
              <a:rPr lang="ru-RU" sz="1600" dirty="0"/>
              <a:t>), котла (</a:t>
            </a:r>
            <a:r>
              <a:rPr lang="ru-RU" sz="1600" dirty="0" err="1"/>
              <a:t>тягама</a:t>
            </a:r>
            <a:r>
              <a:rPr lang="ru-RU" sz="1600" dirty="0"/>
              <a:t>), чайника (</a:t>
            </a:r>
            <a:r>
              <a:rPr lang="ru-RU" sz="1600" dirty="0" err="1"/>
              <a:t>тэцубин</a:t>
            </a:r>
            <a:r>
              <a:rPr lang="ru-RU" sz="1600" dirty="0"/>
              <a:t>), общей чаши (</a:t>
            </a:r>
            <a:r>
              <a:rPr lang="ru-RU" sz="1600" dirty="0" err="1"/>
              <a:t>тяван</a:t>
            </a:r>
            <a:r>
              <a:rPr lang="ru-RU" sz="1600" dirty="0"/>
              <a:t>), отдельных пиал, ложки (</a:t>
            </a:r>
            <a:r>
              <a:rPr lang="ru-RU" sz="1600" dirty="0" err="1"/>
              <a:t>тясяку</a:t>
            </a:r>
            <a:r>
              <a:rPr lang="ru-RU" sz="1600" dirty="0"/>
              <a:t>), венчика (</a:t>
            </a:r>
            <a:r>
              <a:rPr lang="ru-RU" sz="1600" dirty="0" err="1"/>
              <a:t>тясэн</a:t>
            </a:r>
            <a:r>
              <a:rPr lang="ru-RU" sz="1600" dirty="0" smtClean="0"/>
              <a:t>).</a:t>
            </a:r>
          </a:p>
          <a:p>
            <a:pPr marL="0" indent="0">
              <a:buNone/>
            </a:pPr>
            <a:r>
              <a:rPr lang="ru-RU" sz="1600" dirty="0"/>
              <a:t>Чайные традиции передаются «от отца к сыну». Кроме того, в Стране Восходящего Солнца есть школы, где обучают тонкостям этого непростого искусства.</a:t>
            </a:r>
          </a:p>
        </p:txBody>
      </p:sp>
    </p:spTree>
    <p:extLst>
      <p:ext uri="{BB962C8B-B14F-4D97-AF65-F5344CB8AC3E}">
        <p14:creationId xmlns:p14="http://schemas.microsoft.com/office/powerpoint/2010/main" val="1282290066"/>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6750424" y="3229621"/>
            <a:ext cx="4555063" cy="3036708"/>
          </a:xfrm>
          <a:prstGeom prst="rect">
            <a:avLst/>
          </a:prstGeom>
          <a:ln>
            <a:noFill/>
          </a:ln>
          <a:effectLst>
            <a:softEdge rad="112500"/>
          </a:effectLst>
        </p:spPr>
      </p:pic>
      <p:sp>
        <p:nvSpPr>
          <p:cNvPr id="2" name="Заголовок 1"/>
          <p:cNvSpPr>
            <a:spLocks noGrp="1"/>
          </p:cNvSpPr>
          <p:nvPr>
            <p:ph type="title"/>
          </p:nvPr>
        </p:nvSpPr>
        <p:spPr>
          <a:xfrm>
            <a:off x="427748" y="411775"/>
            <a:ext cx="7501602" cy="434386"/>
          </a:xfrm>
        </p:spPr>
        <p:txBody>
          <a:bodyPr/>
          <a:lstStyle/>
          <a:p>
            <a:r>
              <a:rPr lang="ru-RU" sz="2400" dirty="0">
                <a:solidFill>
                  <a:schemeClr val="accent1"/>
                </a:solidFill>
              </a:rPr>
              <a:t>Проникновение в Западную Европу и </a:t>
            </a:r>
            <a:r>
              <a:rPr lang="ru-RU" sz="2400" dirty="0" smtClean="0">
                <a:solidFill>
                  <a:schemeClr val="accent1"/>
                </a:solidFill>
              </a:rPr>
              <a:t>Америку</a:t>
            </a:r>
            <a:r>
              <a:rPr lang="en-US" sz="2400" dirty="0">
                <a:solidFill>
                  <a:schemeClr val="accent1"/>
                </a:solidFill>
              </a:rPr>
              <a:t>:</a:t>
            </a:r>
            <a:r>
              <a:rPr lang="ru-RU" dirty="0"/>
              <a:t/>
            </a:r>
            <a:br>
              <a:rPr lang="ru-RU" dirty="0"/>
            </a:br>
            <a:endParaRPr lang="ru-RU" dirty="0"/>
          </a:p>
        </p:txBody>
      </p:sp>
      <p:sp>
        <p:nvSpPr>
          <p:cNvPr id="3" name="Объект 2"/>
          <p:cNvSpPr>
            <a:spLocks noGrp="1"/>
          </p:cNvSpPr>
          <p:nvPr>
            <p:ph idx="1"/>
          </p:nvPr>
        </p:nvSpPr>
        <p:spPr>
          <a:xfrm>
            <a:off x="844004" y="1050877"/>
            <a:ext cx="9623829" cy="5431809"/>
          </a:xfrm>
        </p:spPr>
        <p:txBody>
          <a:bodyPr>
            <a:noAutofit/>
          </a:bodyPr>
          <a:lstStyle/>
          <a:p>
            <a:pPr marL="0" indent="0">
              <a:buNone/>
            </a:pPr>
            <a:r>
              <a:rPr lang="ru-RU" sz="1400" dirty="0" smtClean="0"/>
              <a:t>Возить </a:t>
            </a:r>
            <a:r>
              <a:rPr lang="ru-RU" sz="1400" dirty="0"/>
              <a:t>чай из Китая в Европу начали в середине XVII века португальцы, голландцы и англичане. Первоначально чай стал известен как лечебный напиток, но по прошествии нескольких десятилетий его стали пить просто для удовольствия.</a:t>
            </a:r>
          </a:p>
          <a:p>
            <a:pPr marL="0" indent="0">
              <a:buNone/>
            </a:pPr>
            <a:r>
              <a:rPr lang="ru-RU" sz="1400" dirty="0" smtClean="0"/>
              <a:t>«</a:t>
            </a:r>
            <a:r>
              <a:rPr lang="ru-RU" sz="1400" dirty="0"/>
              <a:t>Новые любопытные трактаты о кофе, чае и шоколаде». Фронтиспис, иллюстрирующий вклад трёх континентов в напитки. Филипп Сильвестр </a:t>
            </a:r>
            <a:r>
              <a:rPr lang="ru-RU" sz="1400" dirty="0" err="1"/>
              <a:t>Дюфур</a:t>
            </a:r>
            <a:r>
              <a:rPr lang="ru-RU" sz="1400" dirty="0"/>
              <a:t>  (фр.)рус., 1685 г.</a:t>
            </a:r>
          </a:p>
          <a:p>
            <a:pPr marL="0" indent="0">
              <a:buNone/>
            </a:pPr>
            <a:r>
              <a:rPr lang="ru-RU" sz="1400" dirty="0" smtClean="0"/>
              <a:t>«</a:t>
            </a:r>
            <a:r>
              <a:rPr lang="ru-RU" sz="1400" dirty="0"/>
              <a:t>Завтрак» кисти Франсуа Буше. 1739 г</a:t>
            </a:r>
            <a:r>
              <a:rPr lang="ru-RU" sz="1400" dirty="0" smtClean="0"/>
              <a:t>.</a:t>
            </a:r>
            <a:endParaRPr lang="ru-RU" sz="1400" dirty="0"/>
          </a:p>
        </p:txBody>
      </p:sp>
    </p:spTree>
    <p:extLst>
      <p:ext uri="{BB962C8B-B14F-4D97-AF65-F5344CB8AC3E}">
        <p14:creationId xmlns:p14="http://schemas.microsoft.com/office/powerpoint/2010/main" val="4206239723"/>
      </p:ext>
    </p:extLst>
  </p:cSld>
  <p:clrMapOvr>
    <a:masterClrMapping/>
  </p:clrMapOvr>
  <p:transition spd="slow">
    <p:push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Зеленый">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Ио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864</TotalTime>
  <Words>1998</Words>
  <Application>Microsoft Office PowerPoint</Application>
  <PresentationFormat>Широкоэкранный</PresentationFormat>
  <Paragraphs>108</Paragraphs>
  <Slides>23</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23</vt:i4>
      </vt:variant>
    </vt:vector>
  </HeadingPairs>
  <TitlesOfParts>
    <vt:vector size="27" baseType="lpstr">
      <vt:lpstr>Arial</vt:lpstr>
      <vt:lpstr>Century Gothic</vt:lpstr>
      <vt:lpstr>Wingdings 3</vt:lpstr>
      <vt:lpstr>Ион</vt:lpstr>
      <vt:lpstr>Муниципальное бюджетное общеобразовательное учреждение «Средняя общеобразовательная школа №3 р.п. Линёво» Искитимского района Новосибирской области </vt:lpstr>
      <vt:lpstr>Цель:«изучить историю возникновения чая и создани»</vt:lpstr>
      <vt:lpstr>Чай — напиток, получаемый варкой, завариванием и/или настаиванием листа чайного куста, который предварительно подготавливается специальным образом. В названиях таких напитков к слову «чай», как правило, добавляется пояснение, характеризующее используемое сырьё («травяной чай», «ягодный чай», «фруктовый чай» и т.д). Чаепитие как традиция появилось в Китае</vt:lpstr>
      <vt:lpstr>История:</vt:lpstr>
      <vt:lpstr>Мифы и предания:  </vt:lpstr>
      <vt:lpstr>Чай в Китае: </vt:lpstr>
      <vt:lpstr>Чай в Японии: </vt:lpstr>
      <vt:lpstr> </vt:lpstr>
      <vt:lpstr>Проникновение в Западную Европу и Америку: </vt:lpstr>
      <vt:lpstr>В Корее</vt:lpstr>
      <vt:lpstr>В Великобритании</vt:lpstr>
      <vt:lpstr>В Индии</vt:lpstr>
      <vt:lpstr>Чай в России и СССР: </vt:lpstr>
      <vt:lpstr>По форме:</vt:lpstr>
      <vt:lpstr>Влияние чая на здоровье:</vt:lpstr>
      <vt:lpstr>Как правильно зоваривать чай:</vt:lpstr>
      <vt:lpstr>Презентация PowerPoint</vt:lpstr>
      <vt:lpstr>Несколько правил хранения    Правило 1. Не трогать чай руками.</vt:lpstr>
      <vt:lpstr>Правило 4.Каждому сорту свою емкость.</vt:lpstr>
      <vt:lpstr>Презентация PowerPoint</vt:lpstr>
      <vt:lpstr>источники</vt:lpstr>
      <vt:lpstr>   верхушка чайного куста флеш                     завяливания                                     скручивание                                        ферментация                                   сушка                         </vt:lpstr>
      <vt:lpstr>Вывод</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Пользователь</cp:lastModifiedBy>
  <cp:revision>56</cp:revision>
  <dcterms:created xsi:type="dcterms:W3CDTF">2022-09-18T13:59:35Z</dcterms:created>
  <dcterms:modified xsi:type="dcterms:W3CDTF">2022-11-07T11:00:32Z</dcterms:modified>
</cp:coreProperties>
</file>