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10.10.2022</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10.10.2022</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10.10.2022</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10.10.2022</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2592287"/>
          </a:xfrm>
        </p:spPr>
        <p:txBody>
          <a:bodyPr>
            <a:normAutofit/>
          </a:bodyPr>
          <a:lstStyle/>
          <a:p>
            <a:r>
              <a:rPr lang="ru-RU" sz="1100" dirty="0" smtClean="0">
                <a:solidFill>
                  <a:schemeClr val="accent1">
                    <a:lumMod val="75000"/>
                  </a:schemeClr>
                </a:solidFill>
              </a:rPr>
              <a:t>                                             </a:t>
            </a:r>
            <a:r>
              <a:rPr lang="en-US" sz="1100" dirty="0" smtClean="0">
                <a:solidFill>
                  <a:schemeClr val="accent1">
                    <a:lumMod val="75000"/>
                  </a:schemeClr>
                </a:solidFill>
              </a:rPr>
              <a:t> </a:t>
            </a:r>
            <a:r>
              <a:rPr lang="ru-RU" sz="1100" dirty="0" smtClean="0">
                <a:solidFill>
                  <a:schemeClr val="accent1">
                    <a:lumMod val="75000"/>
                  </a:schemeClr>
                </a:solidFill>
              </a:rPr>
              <a:t> </a:t>
            </a:r>
            <a:r>
              <a:rPr lang="ru-RU" sz="1100" dirty="0" smtClean="0">
                <a:solidFill>
                  <a:schemeClr val="accent2">
                    <a:lumMod val="40000"/>
                    <a:lumOff val="60000"/>
                  </a:schemeClr>
                </a:solidFill>
              </a:rPr>
              <a:t>Муниципальное бюджетное образовательное учреждение </a:t>
            </a:r>
            <a:br>
              <a:rPr lang="ru-RU" sz="1100" dirty="0" smtClean="0">
                <a:solidFill>
                  <a:schemeClr val="accent2">
                    <a:lumMod val="40000"/>
                    <a:lumOff val="60000"/>
                  </a:schemeClr>
                </a:solidFill>
              </a:rPr>
            </a:br>
            <a:r>
              <a:rPr lang="ru-RU" sz="1100" dirty="0" smtClean="0">
                <a:solidFill>
                  <a:schemeClr val="accent2">
                    <a:lumMod val="40000"/>
                    <a:lumOff val="60000"/>
                  </a:schemeClr>
                </a:solidFill>
              </a:rPr>
              <a:t>                                               «Средне общеобразовательная школа №3, р. п. Линево»</a:t>
            </a:r>
            <a:br>
              <a:rPr lang="ru-RU" sz="1100" dirty="0" smtClean="0">
                <a:solidFill>
                  <a:schemeClr val="accent2">
                    <a:lumMod val="40000"/>
                    <a:lumOff val="60000"/>
                  </a:schemeClr>
                </a:solidFill>
              </a:rPr>
            </a:br>
            <a:r>
              <a:rPr lang="ru-RU" sz="1100" dirty="0" smtClean="0">
                <a:solidFill>
                  <a:schemeClr val="accent2">
                    <a:lumMod val="40000"/>
                    <a:lumOff val="60000"/>
                  </a:schemeClr>
                </a:solidFill>
              </a:rPr>
              <a:t>                                                                          </a:t>
            </a:r>
            <a:r>
              <a:rPr lang="ru-RU" sz="1100" dirty="0" err="1" smtClean="0">
                <a:solidFill>
                  <a:schemeClr val="accent2">
                    <a:lumMod val="40000"/>
                    <a:lumOff val="60000"/>
                  </a:schemeClr>
                </a:solidFill>
              </a:rPr>
              <a:t>Искитимского</a:t>
            </a:r>
            <a:r>
              <a:rPr lang="ru-RU" sz="1100" dirty="0" smtClean="0">
                <a:solidFill>
                  <a:schemeClr val="accent2">
                    <a:lumMod val="40000"/>
                    <a:lumOff val="60000"/>
                  </a:schemeClr>
                </a:solidFill>
              </a:rPr>
              <a:t> района </a:t>
            </a:r>
            <a:br>
              <a:rPr lang="ru-RU" sz="1100" dirty="0" smtClean="0">
                <a:solidFill>
                  <a:schemeClr val="accent2">
                    <a:lumMod val="40000"/>
                    <a:lumOff val="60000"/>
                  </a:schemeClr>
                </a:solidFill>
              </a:rPr>
            </a:br>
            <a:r>
              <a:rPr lang="ru-RU" sz="1100" dirty="0" smtClean="0">
                <a:solidFill>
                  <a:schemeClr val="accent2">
                    <a:lumMod val="40000"/>
                    <a:lumOff val="60000"/>
                  </a:schemeClr>
                </a:solidFill>
              </a:rPr>
              <a:t>                                                                       </a:t>
            </a:r>
            <a:r>
              <a:rPr lang="en-US" sz="1100" dirty="0" smtClean="0">
                <a:solidFill>
                  <a:schemeClr val="accent2">
                    <a:lumMod val="40000"/>
                    <a:lumOff val="60000"/>
                  </a:schemeClr>
                </a:solidFill>
              </a:rPr>
              <a:t> </a:t>
            </a:r>
            <a:r>
              <a:rPr lang="ru-RU" sz="1100" dirty="0" smtClean="0">
                <a:solidFill>
                  <a:schemeClr val="accent2">
                    <a:lumMod val="40000"/>
                    <a:lumOff val="60000"/>
                  </a:schemeClr>
                </a:solidFill>
              </a:rPr>
              <a:t>Новосибирской области  </a:t>
            </a:r>
            <a:r>
              <a:rPr lang="ru-RU" sz="1100" dirty="0" smtClean="0">
                <a:solidFill>
                  <a:schemeClr val="accent1">
                    <a:lumMod val="75000"/>
                  </a:schemeClr>
                </a:solidFill>
              </a:rPr>
              <a:t/>
            </a:r>
            <a:br>
              <a:rPr lang="ru-RU" sz="1100" dirty="0" smtClean="0">
                <a:solidFill>
                  <a:schemeClr val="accent1">
                    <a:lumMod val="75000"/>
                  </a:schemeClr>
                </a:solidFill>
              </a:rPr>
            </a:br>
            <a:r>
              <a:rPr lang="ru-RU" sz="1100" dirty="0" smtClean="0">
                <a:solidFill>
                  <a:schemeClr val="accent1">
                    <a:lumMod val="75000"/>
                  </a:schemeClr>
                </a:solidFill>
              </a:rPr>
              <a:t/>
            </a:r>
            <a:br>
              <a:rPr lang="ru-RU" sz="1100" dirty="0" smtClean="0">
                <a:solidFill>
                  <a:schemeClr val="accent1">
                    <a:lumMod val="75000"/>
                  </a:schemeClr>
                </a:solidFill>
              </a:rPr>
            </a:br>
            <a:r>
              <a:rPr lang="ru-RU" sz="1100" dirty="0" smtClean="0">
                <a:solidFill>
                  <a:schemeClr val="accent1">
                    <a:lumMod val="75000"/>
                  </a:schemeClr>
                </a:solidFill>
              </a:rPr>
              <a:t/>
            </a:r>
            <a:br>
              <a:rPr lang="ru-RU" sz="1100" dirty="0" smtClean="0">
                <a:solidFill>
                  <a:schemeClr val="accent1">
                    <a:lumMod val="75000"/>
                  </a:schemeClr>
                </a:solidFill>
              </a:rPr>
            </a:br>
            <a:r>
              <a:rPr lang="ru-RU" sz="1100" dirty="0" smtClean="0">
                <a:solidFill>
                  <a:schemeClr val="accent1">
                    <a:lumMod val="75000"/>
                  </a:schemeClr>
                </a:solidFill>
              </a:rPr>
              <a:t/>
            </a:r>
            <a:br>
              <a:rPr lang="ru-RU" sz="1100" dirty="0" smtClean="0">
                <a:solidFill>
                  <a:schemeClr val="accent1">
                    <a:lumMod val="75000"/>
                  </a:schemeClr>
                </a:solidFill>
              </a:rPr>
            </a:br>
            <a:r>
              <a:rPr lang="ru-RU" sz="1100" dirty="0" smtClean="0">
                <a:solidFill>
                  <a:schemeClr val="accent1">
                    <a:lumMod val="75000"/>
                  </a:schemeClr>
                </a:solidFill>
              </a:rPr>
              <a:t/>
            </a:r>
            <a:br>
              <a:rPr lang="ru-RU" sz="1100" dirty="0" smtClean="0">
                <a:solidFill>
                  <a:schemeClr val="accent1">
                    <a:lumMod val="75000"/>
                  </a:schemeClr>
                </a:solidFill>
              </a:rPr>
            </a:br>
            <a:r>
              <a:rPr lang="ru-RU" sz="1100" dirty="0" smtClean="0">
                <a:solidFill>
                  <a:schemeClr val="accent1">
                    <a:lumMod val="75000"/>
                  </a:schemeClr>
                </a:solidFill>
              </a:rPr>
              <a:t/>
            </a:r>
            <a:br>
              <a:rPr lang="ru-RU" sz="1100" dirty="0" smtClean="0">
                <a:solidFill>
                  <a:schemeClr val="accent1">
                    <a:lumMod val="75000"/>
                  </a:schemeClr>
                </a:solidFill>
              </a:rPr>
            </a:br>
            <a:r>
              <a:rPr lang="ru-RU" sz="1100" dirty="0" smtClean="0">
                <a:solidFill>
                  <a:schemeClr val="accent1">
                    <a:lumMod val="75000"/>
                  </a:schemeClr>
                </a:solidFill>
              </a:rPr>
              <a:t/>
            </a:r>
            <a:br>
              <a:rPr lang="ru-RU" sz="1100" dirty="0" smtClean="0">
                <a:solidFill>
                  <a:schemeClr val="accent1">
                    <a:lumMod val="75000"/>
                  </a:schemeClr>
                </a:solidFill>
              </a:rPr>
            </a:br>
            <a:r>
              <a:rPr lang="ru-RU" sz="1100" dirty="0" smtClean="0">
                <a:solidFill>
                  <a:schemeClr val="accent1">
                    <a:lumMod val="75000"/>
                  </a:schemeClr>
                </a:solidFill>
              </a:rPr>
              <a:t/>
            </a:r>
            <a:br>
              <a:rPr lang="ru-RU" sz="1100" dirty="0" smtClean="0">
                <a:solidFill>
                  <a:schemeClr val="accent1">
                    <a:lumMod val="75000"/>
                  </a:schemeClr>
                </a:solidFill>
              </a:rPr>
            </a:br>
            <a:r>
              <a:rPr lang="ru-RU" sz="1100" dirty="0" smtClean="0">
                <a:solidFill>
                  <a:schemeClr val="accent1">
                    <a:lumMod val="75000"/>
                  </a:schemeClr>
                </a:solidFill>
              </a:rPr>
              <a:t>                                                                                                                </a:t>
            </a:r>
            <a:br>
              <a:rPr lang="ru-RU" sz="1100" dirty="0" smtClean="0">
                <a:solidFill>
                  <a:schemeClr val="accent1">
                    <a:lumMod val="75000"/>
                  </a:schemeClr>
                </a:solidFill>
              </a:rPr>
            </a:br>
            <a:r>
              <a:rPr lang="ru-RU" sz="1100" dirty="0" smtClean="0">
                <a:solidFill>
                  <a:schemeClr val="accent1">
                    <a:lumMod val="75000"/>
                  </a:schemeClr>
                </a:solidFill>
              </a:rPr>
              <a:t>                                                             </a:t>
            </a:r>
            <a:r>
              <a:rPr lang="en-US" sz="1100" dirty="0" smtClean="0">
                <a:solidFill>
                  <a:schemeClr val="accent1">
                    <a:lumMod val="75000"/>
                  </a:schemeClr>
                </a:solidFill>
              </a:rPr>
              <a:t>    </a:t>
            </a:r>
            <a:r>
              <a:rPr lang="ru-RU" sz="1100" dirty="0" smtClean="0">
                <a:solidFill>
                  <a:schemeClr val="accent2">
                    <a:lumMod val="40000"/>
                    <a:lumOff val="60000"/>
                  </a:schemeClr>
                </a:solidFill>
              </a:rPr>
              <a:t> </a:t>
            </a:r>
            <a:r>
              <a:rPr lang="ru-RU" sz="1100" dirty="0" err="1" smtClean="0">
                <a:solidFill>
                  <a:schemeClr val="accent2">
                    <a:lumMod val="40000"/>
                    <a:lumOff val="60000"/>
                  </a:schemeClr>
                </a:solidFill>
              </a:rPr>
              <a:t>Киберспортивный</a:t>
            </a:r>
            <a:r>
              <a:rPr lang="ru-RU" sz="1100" dirty="0" smtClean="0">
                <a:solidFill>
                  <a:schemeClr val="accent2">
                    <a:lumMod val="40000"/>
                    <a:lumOff val="60000"/>
                  </a:schemeClr>
                </a:solidFill>
              </a:rPr>
              <a:t> детский лагерь</a:t>
            </a:r>
            <a:endParaRPr lang="ru-RU" sz="1100" dirty="0">
              <a:solidFill>
                <a:schemeClr val="accent2">
                  <a:lumMod val="40000"/>
                  <a:lumOff val="60000"/>
                </a:schemeClr>
              </a:solidFill>
            </a:endParaRPr>
          </a:p>
        </p:txBody>
      </p:sp>
      <p:sp>
        <p:nvSpPr>
          <p:cNvPr id="3" name="Подзаголовок 2"/>
          <p:cNvSpPr>
            <a:spLocks noGrp="1"/>
          </p:cNvSpPr>
          <p:nvPr>
            <p:ph type="subTitle" idx="1"/>
          </p:nvPr>
        </p:nvSpPr>
        <p:spPr>
          <a:xfrm>
            <a:off x="395536" y="4509120"/>
            <a:ext cx="8424936" cy="1800200"/>
          </a:xfrm>
        </p:spPr>
        <p:txBody>
          <a:bodyPr>
            <a:normAutofit fontScale="77500" lnSpcReduction="20000"/>
          </a:bodyPr>
          <a:lstStyle/>
          <a:p>
            <a:r>
              <a:rPr lang="ru-RU" sz="1400" dirty="0" smtClean="0">
                <a:solidFill>
                  <a:schemeClr val="accent2">
                    <a:lumMod val="75000"/>
                  </a:schemeClr>
                </a:solidFill>
              </a:rPr>
              <a:t>                                                                                                                                                   </a:t>
            </a:r>
            <a:r>
              <a:rPr lang="en-US" sz="1400" dirty="0" smtClean="0">
                <a:solidFill>
                  <a:schemeClr val="accent2">
                    <a:lumMod val="75000"/>
                  </a:schemeClr>
                </a:solidFill>
              </a:rPr>
              <a:t> </a:t>
            </a:r>
            <a:r>
              <a:rPr lang="ru-RU" sz="1400" dirty="0" smtClean="0">
                <a:solidFill>
                  <a:schemeClr val="accent2">
                    <a:lumMod val="75000"/>
                  </a:schemeClr>
                </a:solidFill>
              </a:rPr>
              <a:t>  Проект выполнила</a:t>
            </a:r>
            <a:r>
              <a:rPr lang="en-US" sz="1400" dirty="0" smtClean="0">
                <a:solidFill>
                  <a:schemeClr val="accent2">
                    <a:lumMod val="75000"/>
                  </a:schemeClr>
                </a:solidFill>
              </a:rPr>
              <a:t>: </a:t>
            </a:r>
            <a:r>
              <a:rPr lang="ru-RU" sz="1400" dirty="0" smtClean="0">
                <a:solidFill>
                  <a:schemeClr val="accent2">
                    <a:lumMod val="75000"/>
                  </a:schemeClr>
                </a:solidFill>
              </a:rPr>
              <a:t> Тимохина Екатерина 9 «А»</a:t>
            </a:r>
          </a:p>
          <a:p>
            <a:r>
              <a:rPr lang="ru-RU" sz="1400" dirty="0" smtClean="0">
                <a:solidFill>
                  <a:schemeClr val="accent2">
                    <a:lumMod val="75000"/>
                  </a:schemeClr>
                </a:solidFill>
              </a:rPr>
              <a:t>                                                                                                                                      </a:t>
            </a:r>
            <a:r>
              <a:rPr lang="en-US" sz="1400" dirty="0" smtClean="0">
                <a:solidFill>
                  <a:schemeClr val="accent2">
                    <a:lumMod val="75000"/>
                  </a:schemeClr>
                </a:solidFill>
              </a:rPr>
              <a:t> </a:t>
            </a:r>
            <a:r>
              <a:rPr lang="ru-RU" sz="1400" dirty="0" smtClean="0">
                <a:solidFill>
                  <a:schemeClr val="accent2">
                    <a:lumMod val="75000"/>
                  </a:schemeClr>
                </a:solidFill>
              </a:rPr>
              <a:t> Руководитель проекта</a:t>
            </a:r>
            <a:r>
              <a:rPr lang="en-US" sz="1400" dirty="0" smtClean="0">
                <a:solidFill>
                  <a:schemeClr val="accent2">
                    <a:lumMod val="75000"/>
                  </a:schemeClr>
                </a:solidFill>
              </a:rPr>
              <a:t>:</a:t>
            </a:r>
            <a:r>
              <a:rPr lang="ru-RU" sz="1400" dirty="0" smtClean="0">
                <a:solidFill>
                  <a:schemeClr val="accent2">
                    <a:lumMod val="75000"/>
                  </a:schemeClr>
                </a:solidFill>
              </a:rPr>
              <a:t> </a:t>
            </a:r>
            <a:r>
              <a:rPr lang="ru-RU" sz="1400" dirty="0" err="1" smtClean="0">
                <a:solidFill>
                  <a:schemeClr val="accent2">
                    <a:lumMod val="75000"/>
                  </a:schemeClr>
                </a:solidFill>
              </a:rPr>
              <a:t>Василицина</a:t>
            </a:r>
            <a:r>
              <a:rPr lang="ru-RU" sz="1400" dirty="0" smtClean="0">
                <a:solidFill>
                  <a:schemeClr val="accent2">
                    <a:lumMod val="75000"/>
                  </a:schemeClr>
                </a:solidFill>
              </a:rPr>
              <a:t> Елена Григорьевна</a:t>
            </a:r>
          </a:p>
          <a:p>
            <a:endParaRPr lang="ru-RU" sz="1400" dirty="0" smtClean="0">
              <a:solidFill>
                <a:schemeClr val="accent1">
                  <a:lumMod val="60000"/>
                  <a:lumOff val="40000"/>
                </a:schemeClr>
              </a:solidFill>
            </a:endParaRPr>
          </a:p>
          <a:p>
            <a:endParaRPr lang="ru-RU" sz="1400" dirty="0" smtClean="0">
              <a:solidFill>
                <a:schemeClr val="accent1">
                  <a:lumMod val="60000"/>
                  <a:lumOff val="40000"/>
                </a:schemeClr>
              </a:solidFill>
            </a:endParaRPr>
          </a:p>
          <a:p>
            <a:endParaRPr lang="ru-RU" sz="1400" dirty="0" smtClean="0">
              <a:solidFill>
                <a:schemeClr val="accent1">
                  <a:lumMod val="60000"/>
                  <a:lumOff val="40000"/>
                </a:schemeClr>
              </a:solidFill>
            </a:endParaRPr>
          </a:p>
          <a:p>
            <a:endParaRPr lang="ru-RU" sz="1400" dirty="0" smtClean="0">
              <a:solidFill>
                <a:schemeClr val="accent1">
                  <a:lumMod val="60000"/>
                  <a:lumOff val="40000"/>
                </a:schemeClr>
              </a:solidFill>
            </a:endParaRPr>
          </a:p>
          <a:p>
            <a:endParaRPr lang="ru-RU" sz="1400" dirty="0" smtClean="0">
              <a:solidFill>
                <a:schemeClr val="accent1">
                  <a:lumMod val="60000"/>
                  <a:lumOff val="40000"/>
                </a:schemeClr>
              </a:solidFill>
            </a:endParaRPr>
          </a:p>
          <a:p>
            <a:endParaRPr lang="en-US" sz="1400" dirty="0" smtClean="0">
              <a:solidFill>
                <a:schemeClr val="accent2">
                  <a:lumMod val="75000"/>
                </a:schemeClr>
              </a:solidFill>
            </a:endParaRPr>
          </a:p>
          <a:p>
            <a:endParaRPr lang="en-US" sz="1400" dirty="0" smtClean="0">
              <a:solidFill>
                <a:schemeClr val="accent2">
                  <a:lumMod val="75000"/>
                </a:schemeClr>
              </a:solidFill>
            </a:endParaRPr>
          </a:p>
          <a:p>
            <a:r>
              <a:rPr lang="en-US" sz="1400" dirty="0" smtClean="0">
                <a:solidFill>
                  <a:schemeClr val="accent2">
                    <a:lumMod val="75000"/>
                  </a:schemeClr>
                </a:solidFill>
              </a:rPr>
              <a:t>                                                                                                                    </a:t>
            </a:r>
            <a:r>
              <a:rPr lang="ru-RU" sz="1400" dirty="0" smtClean="0">
                <a:solidFill>
                  <a:schemeClr val="accent2">
                    <a:lumMod val="75000"/>
                  </a:schemeClr>
                </a:solidFill>
              </a:rPr>
              <a:t>2022г.        </a:t>
            </a:r>
            <a:r>
              <a:rPr lang="en-US" sz="1400" dirty="0" smtClean="0">
                <a:solidFill>
                  <a:schemeClr val="accent2">
                    <a:lumMod val="75000"/>
                  </a:schemeClr>
                </a:solidFill>
              </a:rPr>
              <a:t>                                                                                                                                                                                                               </a:t>
            </a:r>
            <a:r>
              <a:rPr lang="ru-RU" sz="1400" dirty="0" smtClean="0">
                <a:solidFill>
                  <a:schemeClr val="accent2">
                    <a:lumMod val="75000"/>
                  </a:schemeClr>
                </a:solidFill>
              </a:rPr>
              <a:t>  </a:t>
            </a:r>
            <a:r>
              <a:rPr lang="en-US" sz="1400" dirty="0" smtClean="0">
                <a:solidFill>
                  <a:schemeClr val="accent2">
                    <a:lumMod val="75000"/>
                  </a:schemeClr>
                </a:solidFill>
              </a:rPr>
              <a:t>                        </a:t>
            </a:r>
            <a:endParaRPr lang="ru-RU" sz="14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08912" cy="4824536"/>
          </a:xfrm>
        </p:spPr>
        <p:txBody>
          <a:bodyPr>
            <a:normAutofit/>
          </a:bodyPr>
          <a:lstStyle/>
          <a:p>
            <a:r>
              <a:rPr lang="ru-RU" sz="1300" dirty="0" smtClean="0"/>
              <a:t>Лучшие 90 игроков Америки приехали в Калифорнию, где каждый из них получил по серебряному картриджу, а три победителя — по золотому. Чемпионами мира стали </a:t>
            </a:r>
            <a:r>
              <a:rPr lang="ru-RU" sz="1300" dirty="0" err="1" smtClean="0"/>
              <a:t>Джеф</a:t>
            </a:r>
            <a:r>
              <a:rPr lang="ru-RU" sz="1300" dirty="0" smtClean="0"/>
              <a:t> </a:t>
            </a:r>
            <a:r>
              <a:rPr lang="ru-RU" sz="1300" dirty="0" err="1" smtClean="0"/>
              <a:t>Хансен</a:t>
            </a:r>
            <a:r>
              <a:rPr lang="ru-RU" sz="1300" dirty="0" smtClean="0"/>
              <a:t> (</a:t>
            </a:r>
            <a:r>
              <a:rPr lang="ru-RU" sz="1300" dirty="0" err="1" smtClean="0"/>
              <a:t>Jeff</a:t>
            </a:r>
            <a:r>
              <a:rPr lang="ru-RU" sz="1300" dirty="0" smtClean="0"/>
              <a:t> </a:t>
            </a:r>
            <a:r>
              <a:rPr lang="ru-RU" sz="1300" dirty="0" err="1" smtClean="0"/>
              <a:t>Hanson</a:t>
            </a:r>
            <a:r>
              <a:rPr lang="ru-RU" sz="1300" dirty="0" smtClean="0"/>
              <a:t>) в категории от 11 лет и старше, Тор </a:t>
            </a:r>
            <a:r>
              <a:rPr lang="ru-RU" sz="1300" dirty="0" err="1" smtClean="0"/>
              <a:t>Оклунд</a:t>
            </a:r>
            <a:r>
              <a:rPr lang="ru-RU" sz="1300" dirty="0" smtClean="0"/>
              <a:t> (</a:t>
            </a:r>
            <a:r>
              <a:rPr lang="ru-RU" sz="1300" dirty="0" err="1" smtClean="0"/>
              <a:t>Thor</a:t>
            </a:r>
            <a:r>
              <a:rPr lang="ru-RU" sz="1300" dirty="0" smtClean="0"/>
              <a:t> </a:t>
            </a:r>
            <a:r>
              <a:rPr lang="ru-RU" sz="1300" dirty="0" err="1" smtClean="0"/>
              <a:t>Aackerlund</a:t>
            </a:r>
            <a:r>
              <a:rPr lang="ru-RU" sz="1300" dirty="0" smtClean="0"/>
              <a:t>) в категории от 12 до 17 и Роберт </a:t>
            </a:r>
            <a:r>
              <a:rPr lang="ru-RU" sz="1300" dirty="0" err="1" smtClean="0"/>
              <a:t>Вайтмен</a:t>
            </a:r>
            <a:r>
              <a:rPr lang="ru-RU" sz="1300" dirty="0" smtClean="0"/>
              <a:t> (</a:t>
            </a:r>
            <a:r>
              <a:rPr lang="ru-RU" sz="1300" dirty="0" err="1" smtClean="0"/>
              <a:t>Robert</a:t>
            </a:r>
            <a:r>
              <a:rPr lang="ru-RU" sz="1300" dirty="0" smtClean="0"/>
              <a:t> </a:t>
            </a:r>
            <a:r>
              <a:rPr lang="ru-RU" sz="1300" dirty="0" err="1" smtClean="0"/>
              <a:t>Whiteman</a:t>
            </a:r>
            <a:r>
              <a:rPr lang="ru-RU" sz="1300" dirty="0" smtClean="0"/>
              <a:t>) в категории от 18 и старше. Каждый из них получил 10000 $ и сорокадюймовый телевизор. В мини турнире среди трех чемпионов победил </a:t>
            </a:r>
            <a:r>
              <a:rPr lang="ru-RU" sz="1300" dirty="0" err="1" smtClean="0"/>
              <a:t>Джеф</a:t>
            </a:r>
            <a:r>
              <a:rPr lang="ru-RU" sz="1300" dirty="0" smtClean="0"/>
              <a:t> </a:t>
            </a:r>
            <a:r>
              <a:rPr lang="ru-RU" sz="1300" dirty="0" err="1" smtClean="0"/>
              <a:t>Хансен</a:t>
            </a:r>
            <a:r>
              <a:rPr lang="ru-RU" sz="1300" dirty="0" smtClean="0"/>
              <a:t>, он же отправился на глобальный финал чемпионата в Японию, где завоевал титул Чемпиона мира. Позднее он защитил этот титул в матче-реванше с чемпионом Японии </a:t>
            </a:r>
            <a:r>
              <a:rPr lang="ru-RU" sz="1300" dirty="0" err="1" smtClean="0"/>
              <a:t>Yuichi</a:t>
            </a:r>
            <a:r>
              <a:rPr lang="ru-RU" sz="1300" dirty="0" smtClean="0"/>
              <a:t> </a:t>
            </a:r>
            <a:r>
              <a:rPr lang="ru-RU" sz="1300" dirty="0" err="1" smtClean="0"/>
              <a:t>Suyama</a:t>
            </a:r>
            <a:r>
              <a:rPr lang="ru-RU" sz="1300" dirty="0" smtClean="0"/>
              <a:t> в Лас-Вегасе</a:t>
            </a:r>
            <a:r>
              <a:rPr lang="ru-RU" sz="1300" dirty="0" smtClean="0"/>
              <a:t>.</a:t>
            </a:r>
            <a:r>
              <a:rPr lang="ru-RU" sz="1300" dirty="0" smtClean="0"/>
              <a:t> Набирающие популярность локальные сети и интернет были как будто созданы для компьютерных игр. Они устраняли расстояние между игроками, единственный барьер, мешавший игрокам по всему миру соревноваться друг с другом. Одной из первых игр, поддерживающих интернет соединение, стала аркада </a:t>
            </a:r>
            <a:r>
              <a:rPr lang="ru-RU" sz="1300" dirty="0" err="1" smtClean="0"/>
              <a:t>Netrek</a:t>
            </a:r>
            <a:r>
              <a:rPr lang="ru-RU" sz="1300" dirty="0" smtClean="0"/>
              <a:t>, в которую могли одновременно играть до 16-ти игроков. На момент выхода в 1988 году она стала новаторской во многих областях сетевых баталий. И до сих пор у этой игры есть поклонники, </a:t>
            </a:r>
            <a:r>
              <a:rPr lang="ru-RU" sz="1300" dirty="0" smtClean="0"/>
              <a:t>регулярно заходящие </a:t>
            </a:r>
            <a:r>
              <a:rPr lang="ru-RU" sz="1300" dirty="0" smtClean="0"/>
              <a:t>на сервер </a:t>
            </a:r>
            <a:r>
              <a:rPr lang="ru-RU" sz="1300" dirty="0" smtClean="0"/>
              <a:t>игры.</a:t>
            </a:r>
            <a:r>
              <a:rPr lang="ru-RU" sz="1300" dirty="0" smtClean="0"/>
              <a:t/>
            </a:r>
            <a:br>
              <a:rPr lang="ru-RU" sz="1300" dirty="0" smtClean="0"/>
            </a:br>
            <a:r>
              <a:rPr lang="ru-RU" sz="1300" dirty="0" smtClean="0"/>
              <a:t>В </a:t>
            </a:r>
            <a:r>
              <a:rPr lang="ru-RU" sz="1300" dirty="0" smtClean="0"/>
              <a:t>1991 в недрах компании «</a:t>
            </a:r>
            <a:r>
              <a:rPr lang="ru-RU" sz="1300" dirty="0" err="1" smtClean="0"/>
              <a:t>id</a:t>
            </a:r>
            <a:r>
              <a:rPr lang="ru-RU" sz="1300" dirty="0" smtClean="0"/>
              <a:t> </a:t>
            </a:r>
            <a:r>
              <a:rPr lang="ru-RU" sz="1300" dirty="0" err="1" smtClean="0"/>
              <a:t>Software</a:t>
            </a:r>
            <a:r>
              <a:rPr lang="ru-RU" sz="1300" dirty="0" smtClean="0"/>
              <a:t>», уже известной выпуском </a:t>
            </a:r>
            <a:r>
              <a:rPr lang="ru-RU" sz="1300" dirty="0" err="1" smtClean="0"/>
              <a:t>шутера</a:t>
            </a:r>
            <a:r>
              <a:rPr lang="ru-RU" sz="1300" dirty="0" smtClean="0"/>
              <a:t> </a:t>
            </a:r>
            <a:r>
              <a:rPr lang="ru-RU" sz="1300" dirty="0" err="1" smtClean="0"/>
              <a:t>Wolfenstein</a:t>
            </a:r>
            <a:r>
              <a:rPr lang="ru-RU" sz="1300" dirty="0" smtClean="0"/>
              <a:t> 3D, Джон </a:t>
            </a:r>
            <a:r>
              <a:rPr lang="ru-RU" sz="1300" dirty="0" err="1" smtClean="0"/>
              <a:t>Кармак</a:t>
            </a:r>
            <a:r>
              <a:rPr lang="ru-RU" sz="1300" dirty="0" smtClean="0"/>
              <a:t> и Джон </a:t>
            </a:r>
            <a:r>
              <a:rPr lang="ru-RU" sz="1300" dirty="0" err="1" smtClean="0"/>
              <a:t>Ромеро</a:t>
            </a:r>
            <a:r>
              <a:rPr lang="ru-RU" sz="1300" dirty="0" smtClean="0"/>
              <a:t> начал разработку игры DOOM. Черпая невероятные идеи из глубин своего сознания (*ID — </a:t>
            </a:r>
            <a:r>
              <a:rPr lang="ru-RU" sz="1300" dirty="0" err="1" smtClean="0"/>
              <a:t>Ideas</a:t>
            </a:r>
            <a:r>
              <a:rPr lang="ru-RU" sz="1300" dirty="0" smtClean="0"/>
              <a:t> </a:t>
            </a:r>
            <a:r>
              <a:rPr lang="ru-RU" sz="1300" dirty="0" err="1" smtClean="0"/>
              <a:t>from</a:t>
            </a:r>
            <a:r>
              <a:rPr lang="ru-RU" sz="1300" dirty="0" smtClean="0"/>
              <a:t> </a:t>
            </a:r>
            <a:r>
              <a:rPr lang="ru-RU" sz="1300" dirty="0" err="1" smtClean="0"/>
              <a:t>the</a:t>
            </a:r>
            <a:r>
              <a:rPr lang="ru-RU" sz="1300" dirty="0" smtClean="0"/>
              <a:t> </a:t>
            </a:r>
            <a:r>
              <a:rPr lang="ru-RU" sz="1300" dirty="0" err="1" smtClean="0"/>
              <a:t>Deep</a:t>
            </a:r>
            <a:r>
              <a:rPr lang="ru-RU" sz="1300" dirty="0" smtClean="0"/>
              <a:t>), они создали игру, которая перевернет всю игровую индустрию и заложит основы того </a:t>
            </a:r>
            <a:r>
              <a:rPr lang="ru-RU" sz="1300" dirty="0" err="1" smtClean="0"/>
              <a:t>киберспорта</a:t>
            </a:r>
            <a:r>
              <a:rPr lang="ru-RU" sz="1300" dirty="0" smtClean="0"/>
              <a:t>, каким мы его знаем сейчас.</a:t>
            </a:r>
            <a:r>
              <a:rPr lang="ru-RU" dirty="0" smtClean="0"/>
              <a:t/>
            </a:r>
            <a:br>
              <a:rPr lang="ru-RU" dirty="0" smtClean="0"/>
            </a:br>
            <a:endParaRPr lang="ru-RU" dirty="0"/>
          </a:p>
        </p:txBody>
      </p:sp>
      <p:sp>
        <p:nvSpPr>
          <p:cNvPr id="22530" name="AutoShape 2" descr="http://138.197.103.208/wp-content/uploads/2017/04/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532" name="Picture 4" descr="https://avatars.mds.yandex.net/get-images-cbir/1619219/vckKvmIFMaKXT-SsN--RRg3062/ocr"/>
          <p:cNvPicPr>
            <a:picLocks noChangeAspect="1" noChangeArrowheads="1"/>
          </p:cNvPicPr>
          <p:nvPr/>
        </p:nvPicPr>
        <p:blipFill>
          <a:blip r:embed="rId2" cstate="print"/>
          <a:srcRect/>
          <a:stretch>
            <a:fillRect/>
          </a:stretch>
        </p:blipFill>
        <p:spPr bwMode="auto">
          <a:xfrm>
            <a:off x="2771800" y="4293096"/>
            <a:ext cx="3672408" cy="227383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229600" cy="4302224"/>
          </a:xfrm>
        </p:spPr>
        <p:txBody>
          <a:bodyPr>
            <a:normAutofit/>
          </a:bodyPr>
          <a:lstStyle/>
          <a:p>
            <a:r>
              <a:rPr lang="ru-RU" sz="1300" dirty="0" smtClean="0">
                <a:solidFill>
                  <a:schemeClr val="accent2">
                    <a:lumMod val="50000"/>
                  </a:schemeClr>
                </a:solidFill>
              </a:rPr>
              <a:t>«</a:t>
            </a:r>
            <a:r>
              <a:rPr lang="ru-RU" sz="1300" dirty="0" smtClean="0"/>
              <a:t>Развитие </a:t>
            </a:r>
            <a:r>
              <a:rPr lang="ru-RU" sz="1300" dirty="0" err="1" smtClean="0"/>
              <a:t>киберспорта</a:t>
            </a:r>
            <a:r>
              <a:rPr lang="ru-RU" sz="1300" dirty="0" smtClean="0"/>
              <a:t> на рубеже </a:t>
            </a:r>
            <a:r>
              <a:rPr lang="ru-RU" sz="1300" dirty="0" smtClean="0"/>
              <a:t>веков</a:t>
            </a:r>
            <a:r>
              <a:rPr lang="ru-RU" sz="1300" dirty="0" smtClean="0">
                <a:solidFill>
                  <a:schemeClr val="accent2">
                    <a:lumMod val="50000"/>
                  </a:schemeClr>
                </a:solidFill>
              </a:rPr>
              <a:t>»</a:t>
            </a:r>
            <a:br>
              <a:rPr lang="ru-RU" sz="1300" dirty="0" smtClean="0">
                <a:solidFill>
                  <a:schemeClr val="accent2">
                    <a:lumMod val="50000"/>
                  </a:schemeClr>
                </a:solidFill>
              </a:rPr>
            </a:br>
            <a:r>
              <a:rPr lang="ru-RU" sz="1300" dirty="0" smtClean="0"/>
              <a:t>Так </a:t>
            </a:r>
            <a:r>
              <a:rPr lang="ru-RU" sz="1300" dirty="0" smtClean="0"/>
              <a:t>получилось, что именно на стыке тысячелетий вышли самые знаковые для дисциплины </a:t>
            </a:r>
            <a:r>
              <a:rPr lang="ru-RU" sz="1300" dirty="0" err="1" smtClean="0"/>
              <a:t>шутеров</a:t>
            </a:r>
            <a:r>
              <a:rPr lang="ru-RU" sz="1300" dirty="0" smtClean="0"/>
              <a:t> от первого лица игры. Эпоха FPS подходила к своему апогею в конце девяностых. Следующим героем нашего повествования станет культовый </a:t>
            </a:r>
            <a:r>
              <a:rPr lang="ru-RU" sz="1300" dirty="0" err="1" smtClean="0"/>
              <a:t>шутер</a:t>
            </a:r>
            <a:r>
              <a:rPr lang="ru-RU" sz="1300" dirty="0" smtClean="0"/>
              <a:t>, вышедший в весьма символичный для американцев день – 22 мая 1998 года. Именно в день памяти павших воинов вышел </a:t>
            </a:r>
            <a:r>
              <a:rPr lang="ru-RU" sz="1300" dirty="0" err="1" smtClean="0"/>
              <a:t>Unreal</a:t>
            </a:r>
            <a:r>
              <a:rPr lang="ru-RU" sz="1300" dirty="0" smtClean="0"/>
              <a:t>, повергнувший в прах предшественников своей графической составляющей. Разработчики из </a:t>
            </a:r>
            <a:r>
              <a:rPr lang="ru-RU" sz="1300" dirty="0" err="1" smtClean="0"/>
              <a:t>Epic</a:t>
            </a:r>
            <a:r>
              <a:rPr lang="ru-RU" sz="1300" dirty="0" smtClean="0"/>
              <a:t> </a:t>
            </a:r>
            <a:r>
              <a:rPr lang="ru-RU" sz="1300" dirty="0" err="1" smtClean="0"/>
              <a:t>MegaGames</a:t>
            </a:r>
            <a:r>
              <a:rPr lang="ru-RU" sz="1300" dirty="0" smtClean="0"/>
              <a:t> задали новую планку визуального исполнения игры. Высокая детализация интерьеров и общее качество картинки поражали воображение. Игра безбожно </a:t>
            </a:r>
            <a:r>
              <a:rPr lang="ru-RU" sz="1300" dirty="0" err="1" smtClean="0"/>
              <a:t>лагала</a:t>
            </a:r>
            <a:r>
              <a:rPr lang="ru-RU" sz="1300" dirty="0" smtClean="0"/>
              <a:t> на рекомендуемых </a:t>
            </a:r>
            <a:r>
              <a:rPr lang="ru-RU" sz="1300" dirty="0" err="1" smtClean="0"/>
              <a:t>Epic’ами</a:t>
            </a:r>
            <a:r>
              <a:rPr lang="ru-RU" sz="1300" dirty="0" smtClean="0"/>
              <a:t> 166-ми </a:t>
            </a:r>
            <a:r>
              <a:rPr lang="ru-RU" sz="1300" dirty="0" err="1" smtClean="0"/>
              <a:t>pentium’ами</a:t>
            </a:r>
            <a:r>
              <a:rPr lang="ru-RU" sz="1300" dirty="0" smtClean="0"/>
              <a:t> и нормально запускалась лишь на 233-ем в сочетании с ускорителем </a:t>
            </a:r>
            <a:r>
              <a:rPr lang="ru-RU" sz="1300" dirty="0" err="1" smtClean="0"/>
              <a:t>Voodoo</a:t>
            </a:r>
            <a:r>
              <a:rPr lang="ru-RU" sz="1300" dirty="0" smtClean="0"/>
              <a:t> – достаточно дорогой конфигурацией для 1998 года. Несмотря на это, игра имела успех как у простых любителей игр, так и у </a:t>
            </a:r>
            <a:r>
              <a:rPr lang="ru-RU" sz="1300" dirty="0" err="1" smtClean="0"/>
              <a:t>киберспортсменов</a:t>
            </a:r>
            <a:r>
              <a:rPr lang="ru-RU" sz="1300" dirty="0" smtClean="0"/>
              <a:t> и на долгие годы стала основным конкурентом серии </a:t>
            </a:r>
            <a:r>
              <a:rPr lang="ru-RU" sz="1300" dirty="0" err="1" smtClean="0"/>
              <a:t>Quake</a:t>
            </a:r>
            <a:r>
              <a:rPr lang="ru-RU" sz="1300" dirty="0" smtClean="0"/>
              <a:t>. Анонсированный 25 июля 1998 года третий сезон PGL удивил многих своим крупным призовым фондом, составившим более 70 000 $. Турнир стал одним из первых, в котором полноправно присутствовал </a:t>
            </a:r>
            <a:r>
              <a:rPr lang="ru-RU" sz="1300" dirty="0" err="1" smtClean="0"/>
              <a:t>StarCraft</a:t>
            </a:r>
            <a:r>
              <a:rPr lang="ru-RU" sz="1300" dirty="0" smtClean="0"/>
              <a:t>, а кроме него игрокам предлагалось сразиться в первый и второй </a:t>
            </a:r>
            <a:r>
              <a:rPr lang="ru-RU" sz="1300" dirty="0" err="1" smtClean="0"/>
              <a:t>Quake</a:t>
            </a:r>
            <a:r>
              <a:rPr lang="ru-RU" sz="1300" dirty="0" smtClean="0"/>
              <a:t>. Лучшим в дисциплине </a:t>
            </a:r>
            <a:r>
              <a:rPr lang="ru-RU" sz="1300" dirty="0" err="1" smtClean="0"/>
              <a:t>StarCraft</a:t>
            </a:r>
            <a:r>
              <a:rPr lang="ru-RU" sz="1300" dirty="0" smtClean="0"/>
              <a:t> стал </a:t>
            </a:r>
            <a:r>
              <a:rPr lang="ru-RU" sz="1300" dirty="0" err="1" smtClean="0"/>
              <a:t>Gadianton</a:t>
            </a:r>
            <a:r>
              <a:rPr lang="ru-RU" sz="1300" dirty="0" smtClean="0"/>
              <a:t>, выигравший более 12 000 $. Сильнейшей командой по </a:t>
            </a:r>
            <a:r>
              <a:rPr lang="ru-RU" sz="1300" dirty="0" err="1" smtClean="0"/>
              <a:t>Quake</a:t>
            </a:r>
            <a:r>
              <a:rPr lang="ru-RU" sz="1300" dirty="0" smtClean="0"/>
              <a:t> стала непобедимая в то время </a:t>
            </a:r>
            <a:r>
              <a:rPr lang="ru-RU" sz="1300" dirty="0" err="1" smtClean="0"/>
              <a:t>Death</a:t>
            </a:r>
            <a:r>
              <a:rPr lang="ru-RU" sz="1300" dirty="0" smtClean="0"/>
              <a:t> </a:t>
            </a:r>
            <a:r>
              <a:rPr lang="ru-RU" sz="1300" dirty="0" err="1" smtClean="0"/>
              <a:t>Row</a:t>
            </a:r>
            <a:r>
              <a:rPr lang="ru-RU" sz="1300" dirty="0" smtClean="0"/>
              <a:t> во главе с грозным </a:t>
            </a:r>
            <a:r>
              <a:rPr lang="ru-RU" sz="1300" dirty="0" err="1" smtClean="0"/>
              <a:t>Thresh’ем</a:t>
            </a:r>
            <a:r>
              <a:rPr lang="ru-RU" sz="1300" dirty="0" smtClean="0"/>
              <a:t>, поделившая на всех 15 000 $. </a:t>
            </a:r>
            <a:r>
              <a:rPr lang="ru-RU" b="1" u="sng" dirty="0" smtClean="0"/>
              <a:t/>
            </a:r>
            <a:br>
              <a:rPr lang="ru-RU" b="1" u="sng" dirty="0" smtClean="0"/>
            </a:br>
            <a:endParaRPr lang="ru-RU" dirty="0"/>
          </a:p>
        </p:txBody>
      </p:sp>
      <p:sp>
        <p:nvSpPr>
          <p:cNvPr id="3" name="Прямоугольник 2"/>
          <p:cNvSpPr/>
          <p:nvPr/>
        </p:nvSpPr>
        <p:spPr>
          <a:xfrm>
            <a:off x="2568887" y="3244334"/>
            <a:ext cx="240772" cy="369332"/>
          </a:xfrm>
          <a:prstGeom prst="rect">
            <a:avLst/>
          </a:prstGeom>
        </p:spPr>
        <p:txBody>
          <a:bodyPr wrap="none">
            <a:spAutoFit/>
          </a:bodyPr>
          <a:lstStyle/>
          <a:p>
            <a:r>
              <a:rPr lang="ru-RU" dirty="0" smtClean="0">
                <a:solidFill>
                  <a:schemeClr val="accent2">
                    <a:lumMod val="40000"/>
                    <a:lumOff val="60000"/>
                  </a:schemeClr>
                </a:solidFill>
              </a:rPr>
              <a:t> </a:t>
            </a:r>
            <a:endParaRPr lang="ru-RU" dirty="0"/>
          </a:p>
        </p:txBody>
      </p:sp>
      <p:pic>
        <p:nvPicPr>
          <p:cNvPr id="23554" name="Picture 2" descr="https://avatars.mds.yandex.net/get-images-cbir/6744047/JivSnTlyKwQU_oOTHjH6Xg2933/ocr"/>
          <p:cNvPicPr>
            <a:picLocks noChangeAspect="1" noChangeArrowheads="1"/>
          </p:cNvPicPr>
          <p:nvPr/>
        </p:nvPicPr>
        <p:blipFill>
          <a:blip r:embed="rId2" cstate="print"/>
          <a:srcRect/>
          <a:stretch>
            <a:fillRect/>
          </a:stretch>
        </p:blipFill>
        <p:spPr bwMode="auto">
          <a:xfrm>
            <a:off x="4788024" y="4221088"/>
            <a:ext cx="3386974" cy="2160240"/>
          </a:xfrm>
          <a:prstGeom prst="rect">
            <a:avLst/>
          </a:prstGeom>
          <a:ln>
            <a:noFill/>
          </a:ln>
          <a:effectLst>
            <a:softEdge rad="112500"/>
          </a:effectLst>
        </p:spPr>
      </p:pic>
      <p:pic>
        <p:nvPicPr>
          <p:cNvPr id="23556" name="Picture 4" descr="https://avatars.mds.yandex.net/get-images-cbir/1483912/5BQvN-0ReTiN3R_o91JSfA2997/ocr"/>
          <p:cNvPicPr>
            <a:picLocks noChangeAspect="1" noChangeArrowheads="1"/>
          </p:cNvPicPr>
          <p:nvPr/>
        </p:nvPicPr>
        <p:blipFill>
          <a:blip r:embed="rId3" cstate="print"/>
          <a:srcRect/>
          <a:stretch>
            <a:fillRect/>
          </a:stretch>
        </p:blipFill>
        <p:spPr bwMode="auto">
          <a:xfrm>
            <a:off x="1475656" y="4149080"/>
            <a:ext cx="2013003" cy="252028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388424" cy="3816424"/>
          </a:xfrm>
        </p:spPr>
        <p:txBody>
          <a:bodyPr>
            <a:normAutofit fontScale="90000"/>
          </a:bodyPr>
          <a:lstStyle/>
          <a:p>
            <a:r>
              <a:rPr lang="ru-RU" sz="1300" dirty="0" smtClean="0"/>
              <a:t>Первая бета-версия была представлена 19 июня 1999 года, и уже осенью того же года были запущены первые серверы с игрой. Мод был бесплатным, и это было главным преимуществом над конкурентами, что способствовало быстрому росту популярности </a:t>
            </a:r>
            <a:r>
              <a:rPr lang="ru-RU" sz="1300" dirty="0" err="1" smtClean="0"/>
              <a:t>шутера</a:t>
            </a:r>
            <a:r>
              <a:rPr lang="ru-RU" sz="1300" dirty="0" smtClean="0"/>
              <a:t>.</a:t>
            </a:r>
            <a:br>
              <a:rPr lang="ru-RU" sz="1300" dirty="0" smtClean="0"/>
            </a:br>
            <a:r>
              <a:rPr lang="ru-RU" sz="1300" dirty="0" smtClean="0"/>
              <a:t>Позже </a:t>
            </a:r>
            <a:r>
              <a:rPr lang="ru-RU" sz="1300" dirty="0" err="1" smtClean="0"/>
              <a:t>Valve</a:t>
            </a:r>
            <a:r>
              <a:rPr lang="ru-RU" sz="1300" dirty="0" smtClean="0"/>
              <a:t> выкупили права на </a:t>
            </a:r>
            <a:r>
              <a:rPr lang="ru-RU" sz="1300" dirty="0" err="1" smtClean="0"/>
              <a:t>Counter-Strike</a:t>
            </a:r>
            <a:r>
              <a:rPr lang="ru-RU" sz="1300" dirty="0" smtClean="0"/>
              <a:t> и занялись продвижением игры как </a:t>
            </a:r>
            <a:r>
              <a:rPr lang="ru-RU" sz="1300" dirty="0" err="1" smtClean="0"/>
              <a:t>киберспортивной</a:t>
            </a:r>
            <a:r>
              <a:rPr lang="ru-RU" sz="1300" dirty="0" smtClean="0"/>
              <a:t> дисциплины. Поднадоевшая инопланетная тематика сменилась вполне похожей на реальность графикой, а игроки с особой кровожадностью принялись убивать человекоподобные текстуры. Тактическая составляющая вкупе с экономической системой заставляли игрока не просто стрелять друг в друга, а продумывать свои действие на раунды вперёд. Формат 5х5 также пришёлся очень кстати. Несмотря на различные версии, выпущенные впоследствии, игра до сих пор является одним из лидеров </a:t>
            </a:r>
            <a:r>
              <a:rPr lang="ru-RU" sz="1300" dirty="0" err="1" smtClean="0"/>
              <a:t>кибердвижения</a:t>
            </a:r>
            <a:r>
              <a:rPr lang="ru-RU" sz="1300" dirty="0" smtClean="0"/>
              <a:t> и насчитывает огромную армию фанатов</a:t>
            </a:r>
            <a:r>
              <a:rPr lang="ru-RU" sz="1300" dirty="0" smtClean="0"/>
              <a:t>.</a:t>
            </a:r>
            <a:r>
              <a:rPr lang="ru-RU" sz="1300" dirty="0" smtClean="0"/>
              <a:t> Интерес к игровой тематике в России конца девяностых неуклонно рос. Благодаря китайским друзьям, почти в каждом доме была игровая приставка. С компьютерами дела обстояли не так радужно, поэтому большинство любителей компьютерных игр узнавали о новинках </a:t>
            </a:r>
            <a:r>
              <a:rPr lang="ru-RU" sz="1300" dirty="0" err="1" smtClean="0"/>
              <a:t>игростроя</a:t>
            </a:r>
            <a:r>
              <a:rPr lang="ru-RU" sz="1300" dirty="0" smtClean="0"/>
              <a:t> из журналов. Именно в одном из таких журналов, а если точнее, в «Навигаторе игрового мира», появилась колонка о </a:t>
            </a:r>
            <a:r>
              <a:rPr lang="ru-RU" sz="1300" dirty="0" err="1" smtClean="0"/>
              <a:t>киберспорте</a:t>
            </a:r>
            <a:r>
              <a:rPr lang="ru-RU" sz="1300" dirty="0" smtClean="0"/>
              <a:t>, ставшая на протяжении долгого времени окном в мир турниров. Стоит также отметить вклад в популяризацию компьютерного спорта </a:t>
            </a:r>
            <a:r>
              <a:rPr lang="ru-RU" sz="1300" dirty="0" err="1" smtClean="0"/>
              <a:t>Goblin’а</a:t>
            </a:r>
            <a:r>
              <a:rPr lang="ru-RU" sz="1300" dirty="0" smtClean="0"/>
              <a:t> (Дмитрия </a:t>
            </a:r>
            <a:r>
              <a:rPr lang="ru-RU" sz="1300" dirty="0" err="1" smtClean="0"/>
              <a:t>Пучкова</a:t>
            </a:r>
            <a:r>
              <a:rPr lang="ru-RU" sz="1300" dirty="0" smtClean="0"/>
              <a:t>) — активного деятеля в самых различных творческих областях. Именно его статьи и обзоры в конце 90-х подогревали интерес к </a:t>
            </a:r>
            <a:r>
              <a:rPr lang="ru-RU" sz="1300" dirty="0" err="1" smtClean="0"/>
              <a:t>DOOM’у</a:t>
            </a:r>
            <a:r>
              <a:rPr lang="ru-RU" sz="1300" dirty="0" smtClean="0"/>
              <a:t> и </a:t>
            </a:r>
            <a:r>
              <a:rPr lang="ru-RU" sz="1300" dirty="0" err="1" smtClean="0"/>
              <a:t>Quak’у</a:t>
            </a:r>
            <a:r>
              <a:rPr lang="ru-RU" sz="1300" dirty="0" smtClean="0"/>
              <a:t> у многих молодых людей, впоследствии ставшими ключевыми фигурами в российском </a:t>
            </a:r>
            <a:r>
              <a:rPr lang="ru-RU" sz="1300" dirty="0" err="1" smtClean="0"/>
              <a:t>киберспорте</a:t>
            </a:r>
            <a:r>
              <a:rPr lang="ru-RU" sz="1300" dirty="0" smtClean="0"/>
              <a:t>. </a:t>
            </a:r>
            <a:r>
              <a:rPr lang="ru-RU" dirty="0" smtClean="0"/>
              <a:t/>
            </a:r>
            <a:br>
              <a:rPr lang="ru-RU" dirty="0" smtClean="0"/>
            </a:br>
            <a:endParaRPr lang="ru-RU" dirty="0"/>
          </a:p>
        </p:txBody>
      </p:sp>
      <p:pic>
        <p:nvPicPr>
          <p:cNvPr id="24578" name="Picture 2" descr="https://avatars.mds.yandex.net/get-images-cbir/4576194/leD4tgSgXHGHvk9pq0cRfw3359/ocr"/>
          <p:cNvPicPr>
            <a:picLocks noChangeAspect="1" noChangeArrowheads="1"/>
          </p:cNvPicPr>
          <p:nvPr/>
        </p:nvPicPr>
        <p:blipFill>
          <a:blip r:embed="rId2" cstate="print"/>
          <a:srcRect/>
          <a:stretch>
            <a:fillRect/>
          </a:stretch>
        </p:blipFill>
        <p:spPr bwMode="auto">
          <a:xfrm>
            <a:off x="395536" y="4149080"/>
            <a:ext cx="2952328" cy="2211563"/>
          </a:xfrm>
          <a:prstGeom prst="rect">
            <a:avLst/>
          </a:prstGeom>
          <a:ln>
            <a:noFill/>
          </a:ln>
          <a:effectLst>
            <a:softEdge rad="112500"/>
          </a:effectLst>
        </p:spPr>
      </p:pic>
      <p:pic>
        <p:nvPicPr>
          <p:cNvPr id="24580" name="Picture 4" descr="https://avatars.mds.yandex.net/get-images-cbir/1776014/3GgMY_Z5oVtB0_t7ZdUFKg3450/ocr"/>
          <p:cNvPicPr>
            <a:picLocks noChangeAspect="1" noChangeArrowheads="1"/>
          </p:cNvPicPr>
          <p:nvPr/>
        </p:nvPicPr>
        <p:blipFill>
          <a:blip r:embed="rId3" cstate="print"/>
          <a:srcRect/>
          <a:stretch>
            <a:fillRect/>
          </a:stretch>
        </p:blipFill>
        <p:spPr bwMode="auto">
          <a:xfrm>
            <a:off x="3635896" y="3933056"/>
            <a:ext cx="1971798" cy="2713484"/>
          </a:xfrm>
          <a:prstGeom prst="rect">
            <a:avLst/>
          </a:prstGeom>
          <a:ln>
            <a:noFill/>
          </a:ln>
          <a:effectLst>
            <a:softEdge rad="112500"/>
          </a:effectLst>
        </p:spPr>
      </p:pic>
      <p:pic>
        <p:nvPicPr>
          <p:cNvPr id="24582" name="Picture 6" descr="https://avatars.mds.yandex.net/get-images-cbir/4768625/GV9eTxm7hnXVRqbcr7oVTA3436/ocr"/>
          <p:cNvPicPr>
            <a:picLocks noChangeAspect="1" noChangeArrowheads="1"/>
          </p:cNvPicPr>
          <p:nvPr/>
        </p:nvPicPr>
        <p:blipFill>
          <a:blip r:embed="rId4" cstate="print"/>
          <a:srcRect/>
          <a:stretch>
            <a:fillRect/>
          </a:stretch>
        </p:blipFill>
        <p:spPr bwMode="auto">
          <a:xfrm>
            <a:off x="5868144" y="4365104"/>
            <a:ext cx="2880320" cy="1912533"/>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8435280" cy="3798168"/>
          </a:xfrm>
        </p:spPr>
        <p:txBody>
          <a:bodyPr>
            <a:normAutofit fontScale="90000"/>
          </a:bodyPr>
          <a:lstStyle/>
          <a:p>
            <a:r>
              <a:rPr lang="ru-RU" sz="1300" dirty="0" smtClean="0"/>
              <a:t>В охваченной кризисом России трудно было рассчитывать на большие турнирные призовые, да и сами турниры проходили не так часто и в большинстве своём имели вид </a:t>
            </a:r>
            <a:r>
              <a:rPr lang="ru-RU" sz="1300" dirty="0" err="1" smtClean="0"/>
              <a:t>кланваров</a:t>
            </a:r>
            <a:r>
              <a:rPr lang="ru-RU" sz="1300" dirty="0" smtClean="0"/>
              <a:t> или турниров ради спортивного интереса, каким, например, был сентябрьский турнир в клубе «</a:t>
            </a:r>
            <a:r>
              <a:rPr lang="ru-RU" sz="1300" dirty="0" err="1" smtClean="0"/>
              <a:t>Voodoo</a:t>
            </a:r>
            <a:r>
              <a:rPr lang="ru-RU" sz="1300" dirty="0" smtClean="0"/>
              <a:t> </a:t>
            </a:r>
            <a:r>
              <a:rPr lang="ru-RU" sz="1300" dirty="0" err="1" smtClean="0"/>
              <a:t>Zone</a:t>
            </a:r>
            <a:r>
              <a:rPr lang="ru-RU" sz="1300" dirty="0" smtClean="0"/>
              <a:t>». Из 60 участников в призы вошли трое: </a:t>
            </a:r>
            <a:r>
              <a:rPr lang="ru-RU" sz="1300" dirty="0" err="1" smtClean="0"/>
              <a:t>DDT.InfiDel</a:t>
            </a:r>
            <a:r>
              <a:rPr lang="ru-RU" sz="1300" dirty="0" smtClean="0"/>
              <a:t>, </a:t>
            </a:r>
            <a:r>
              <a:rPr lang="ru-RU" sz="1300" dirty="0" err="1" smtClean="0"/>
              <a:t>DDT.CooKiE</a:t>
            </a:r>
            <a:r>
              <a:rPr lang="ru-RU" sz="1300" dirty="0" smtClean="0"/>
              <a:t> и </a:t>
            </a:r>
            <a:r>
              <a:rPr lang="ru-RU" sz="1300" dirty="0" err="1" smtClean="0"/>
              <a:t>QD.Nico</a:t>
            </a:r>
            <a:r>
              <a:rPr lang="ru-RU" sz="1300" dirty="0" smtClean="0"/>
              <a:t>, ставшие счастливыми обладателями кубков, выполненными в виде огромных ваз для цветов – невероятно нужная вещь для настоящего </a:t>
            </a:r>
            <a:r>
              <a:rPr lang="ru-RU" sz="1300" dirty="0" err="1" smtClean="0"/>
              <a:t>киберспортсмена</a:t>
            </a:r>
            <a:r>
              <a:rPr lang="ru-RU" sz="1300" dirty="0" smtClean="0"/>
              <a:t>.</a:t>
            </a:r>
            <a:br>
              <a:rPr lang="ru-RU" sz="1300" dirty="0" smtClean="0"/>
            </a:br>
            <a:r>
              <a:rPr lang="ru-RU" sz="1300" dirty="0" smtClean="0"/>
              <a:t>Первой ласточкой из по-настоящему хороших турниров стал чемпионат, организованный компьютерной фирмой </a:t>
            </a:r>
            <a:r>
              <a:rPr lang="ru-RU" sz="1300" dirty="0" err="1" smtClean="0"/>
              <a:t>Formoza</a:t>
            </a:r>
            <a:r>
              <a:rPr lang="ru-RU" sz="1300" dirty="0" smtClean="0"/>
              <a:t>. На протяжении пяти дней лучшие игроки Москвы и Питера, а также гости из Перми и Челябинска, боролись за хорошие, для реалий того времени, призы. Представители из Киева и Алма-Аты сделали этот турнир и вовсе международным.</a:t>
            </a:r>
            <a:br>
              <a:rPr lang="ru-RU" sz="1300" dirty="0" smtClean="0"/>
            </a:br>
            <a:r>
              <a:rPr lang="ru-RU" sz="1300" dirty="0" smtClean="0"/>
              <a:t>В итоге, на пьедестале оказались представители двух лучших российских кланов тех времён: DDT и </a:t>
            </a:r>
            <a:r>
              <a:rPr lang="ru-RU" sz="1300" dirty="0" err="1" smtClean="0"/>
              <a:t>NiP</a:t>
            </a:r>
            <a:r>
              <a:rPr lang="ru-RU" sz="1300" dirty="0" smtClean="0"/>
              <a:t>. Компьютер и титул чемпиона выиграл </a:t>
            </a:r>
            <a:r>
              <a:rPr lang="ru-RU" sz="1300" dirty="0" err="1" smtClean="0"/>
              <a:t>DDT.Crusader</a:t>
            </a:r>
            <a:r>
              <a:rPr lang="ru-RU" sz="1300" dirty="0" smtClean="0"/>
              <a:t>, а </a:t>
            </a:r>
            <a:r>
              <a:rPr lang="ru-RU" sz="1300" dirty="0" err="1" smtClean="0"/>
              <a:t>Nip’овцы</a:t>
            </a:r>
            <a:r>
              <a:rPr lang="ru-RU" sz="1300" dirty="0" smtClean="0"/>
              <a:t> </a:t>
            </a:r>
            <a:r>
              <a:rPr lang="ru-RU" sz="1300" dirty="0" err="1" smtClean="0"/>
              <a:t>A-Xa</a:t>
            </a:r>
            <a:r>
              <a:rPr lang="ru-RU" sz="1300" dirty="0" smtClean="0"/>
              <a:t> и 3d-bug заняли соответственно второе и третье место, став обладателями монитора и видео-ускорителя. Однако этот турнир был примечателен совсем не призами.</a:t>
            </a:r>
            <a:br>
              <a:rPr lang="ru-RU" sz="1300" dirty="0" smtClean="0"/>
            </a:br>
            <a:r>
              <a:rPr lang="ru-RU" sz="1300" dirty="0" smtClean="0"/>
              <a:t>Организаторы, рискнувшие организовать такой крупный </a:t>
            </a:r>
            <a:r>
              <a:rPr lang="ru-RU" sz="1300" dirty="0" err="1" smtClean="0"/>
              <a:t>ивент</a:t>
            </a:r>
            <a:r>
              <a:rPr lang="ru-RU" sz="1300" dirty="0" smtClean="0"/>
              <a:t> в столь неблагоприятное время, показали своим примером, что </a:t>
            </a:r>
            <a:r>
              <a:rPr lang="ru-RU" sz="1300" dirty="0" err="1" smtClean="0"/>
              <a:t>киберспорт</a:t>
            </a:r>
            <a:r>
              <a:rPr lang="ru-RU" sz="1300" dirty="0" smtClean="0"/>
              <a:t> в стране востребован, и подобные турниры возможно и необходимо проводить и в дальнейшем. Стоит упомянуть, что именно в это время начались переговоры между </a:t>
            </a:r>
            <a:r>
              <a:rPr lang="ru-RU" sz="1300" dirty="0" err="1" smtClean="0"/>
              <a:t>NiP’ами</a:t>
            </a:r>
            <a:r>
              <a:rPr lang="ru-RU" sz="1300" dirty="0" smtClean="0"/>
              <a:t> и фирмой </a:t>
            </a:r>
            <a:r>
              <a:rPr lang="ru-RU" sz="1300" dirty="0" err="1" smtClean="0"/>
              <a:t>Formoza</a:t>
            </a:r>
            <a:r>
              <a:rPr lang="ru-RU" sz="1300" dirty="0" smtClean="0"/>
              <a:t> о сотрудничестве, приведшие к образованию одного из первых российских кланов с титульным спонсором: </a:t>
            </a:r>
            <a:r>
              <a:rPr lang="ru-RU" sz="1300" dirty="0" err="1" smtClean="0"/>
              <a:t>NiP-Formoza</a:t>
            </a:r>
            <a:r>
              <a:rPr lang="ru-RU" sz="1300" dirty="0" smtClean="0"/>
              <a:t>, ставшим впоследствии 4z.</a:t>
            </a:r>
            <a:r>
              <a:rPr lang="ru-RU" dirty="0" smtClean="0"/>
              <a:t/>
            </a:r>
            <a:br>
              <a:rPr lang="ru-RU" dirty="0" smtClean="0"/>
            </a:br>
            <a:endParaRPr lang="ru-RU" dirty="0"/>
          </a:p>
        </p:txBody>
      </p:sp>
      <p:pic>
        <p:nvPicPr>
          <p:cNvPr id="25602" name="Picture 2" descr="https://avatars.mds.yandex.net/get-images-cbir/790415/smbA8gtDcm4XEXDy4d2eiQ3554/ocr"/>
          <p:cNvPicPr>
            <a:picLocks noChangeAspect="1" noChangeArrowheads="1"/>
          </p:cNvPicPr>
          <p:nvPr/>
        </p:nvPicPr>
        <p:blipFill>
          <a:blip r:embed="rId2" cstate="print"/>
          <a:srcRect/>
          <a:stretch>
            <a:fillRect/>
          </a:stretch>
        </p:blipFill>
        <p:spPr bwMode="auto">
          <a:xfrm>
            <a:off x="3131840" y="4077072"/>
            <a:ext cx="2597274" cy="2566107"/>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91264" cy="4374232"/>
          </a:xfrm>
        </p:spPr>
        <p:txBody>
          <a:bodyPr>
            <a:normAutofit fontScale="90000"/>
          </a:bodyPr>
          <a:lstStyle/>
          <a:p>
            <a:r>
              <a:rPr lang="ru-RU" sz="1300" dirty="0" smtClean="0"/>
              <a:t>Дорогостоящие для простого обывателя компьютерные компоненты стали причиной повсеместного распространения компьютерных клубов и, как следствие, появление кланов-команд на базе этих клубов. Новым витком развития стал приезд заграничной команды [9] (</a:t>
            </a:r>
            <a:r>
              <a:rPr lang="ru-RU" sz="1300" dirty="0" err="1" smtClean="0"/>
              <a:t>Nine</a:t>
            </a:r>
            <a:r>
              <a:rPr lang="ru-RU" sz="1300" dirty="0" smtClean="0"/>
              <a:t>), представители которой занимали далеко не последние места в мировых табелях в рангах </a:t>
            </a:r>
            <a:r>
              <a:rPr lang="ru-RU" sz="1300" dirty="0" err="1" smtClean="0"/>
              <a:t>Quake</a:t>
            </a:r>
            <a:r>
              <a:rPr lang="ru-RU" sz="1300" dirty="0" smtClean="0"/>
              <a:t> 2 сообщества. На специально организованном по такому случаю турнире, среди наших команд победила AMD, что расшифровывалось, как </a:t>
            </a:r>
            <a:r>
              <a:rPr lang="ru-RU" sz="1300" dirty="0" err="1" smtClean="0"/>
              <a:t>America</a:t>
            </a:r>
            <a:r>
              <a:rPr lang="ru-RU" sz="1300" dirty="0" smtClean="0"/>
              <a:t> </a:t>
            </a:r>
            <a:r>
              <a:rPr lang="ru-RU" sz="1300" dirty="0" err="1" smtClean="0"/>
              <a:t>Must</a:t>
            </a:r>
            <a:r>
              <a:rPr lang="ru-RU" sz="1300" dirty="0" smtClean="0"/>
              <a:t> </a:t>
            </a:r>
            <a:r>
              <a:rPr lang="ru-RU" sz="1300" dirty="0" err="1" smtClean="0"/>
              <a:t>Die</a:t>
            </a:r>
            <a:r>
              <a:rPr lang="ru-RU" sz="1300" dirty="0" smtClean="0"/>
              <a:t>. Даже с таким названием наши проиграли со счётом 9-1, но, как вспоминают очевидцы «счет был не по игре». Эту встречу, проходящую в марте 1999 года, можно было назвать </a:t>
            </a:r>
            <a:r>
              <a:rPr lang="ru-RU" sz="1300" dirty="0" err="1" smtClean="0"/>
              <a:t>киберспортивным</a:t>
            </a:r>
            <a:r>
              <a:rPr lang="ru-RU" sz="1300" dirty="0" smtClean="0"/>
              <a:t> аналогом первого матча по хоккею между сборной СССР и канадскими «профессионалами» в 1972 году.</a:t>
            </a:r>
            <a:br>
              <a:rPr lang="ru-RU" sz="1300" dirty="0" smtClean="0"/>
            </a:br>
            <a:r>
              <a:rPr lang="ru-RU" sz="1300" dirty="0" smtClean="0"/>
              <a:t>Турнир этот проходил в московском клубе Нирвана, обретший в дальнейшем статус культового и запомнился первой попыткой совместить </a:t>
            </a:r>
            <a:r>
              <a:rPr lang="ru-RU" sz="1300" dirty="0" err="1" smtClean="0"/>
              <a:t>киберспортивные</a:t>
            </a:r>
            <a:r>
              <a:rPr lang="ru-RU" sz="1300" dirty="0" smtClean="0"/>
              <a:t> тренировки с местом для общения и комфортного отдыха между боями, чему способствовала </a:t>
            </a:r>
            <a:r>
              <a:rPr lang="ru-RU" sz="1300" dirty="0" err="1" smtClean="0"/>
              <a:t>чилаут</a:t>
            </a:r>
            <a:r>
              <a:rPr lang="ru-RU" sz="1300" dirty="0" smtClean="0"/>
              <a:t> зона и бар, в котором частой гостьей была </a:t>
            </a:r>
            <a:r>
              <a:rPr lang="ru-RU" sz="1300" dirty="0" err="1" smtClean="0"/>
              <a:t>Тутта</a:t>
            </a:r>
            <a:r>
              <a:rPr lang="ru-RU" sz="1300" dirty="0" smtClean="0"/>
              <a:t> </a:t>
            </a:r>
            <a:r>
              <a:rPr lang="ru-RU" sz="1300" dirty="0" err="1" smtClean="0"/>
              <a:t>Ларсен</a:t>
            </a:r>
            <a:r>
              <a:rPr lang="ru-RU" sz="1300" dirty="0" smtClean="0"/>
              <a:t>, в то время вокалистка в одной малоизвестной группе, делавшая первые шаги на российском MTV. Подобная атмосфера привлекала многих московских любителей компьютерных игр, но профессионалы всё-таки предпочитали маленький клуб </a:t>
            </a:r>
            <a:r>
              <a:rPr lang="ru-RU" sz="1300" dirty="0" err="1" smtClean="0"/>
              <a:t>AstalaViSta</a:t>
            </a:r>
            <a:r>
              <a:rPr lang="ru-RU" sz="1300" dirty="0" smtClean="0"/>
              <a:t> в </a:t>
            </a:r>
            <a:r>
              <a:rPr lang="ru-RU" sz="1300" dirty="0" err="1" smtClean="0"/>
              <a:t>Новогиреево</a:t>
            </a:r>
            <a:r>
              <a:rPr lang="ru-RU" sz="1300" dirty="0" smtClean="0"/>
              <a:t>, больше похожий на корейский </a:t>
            </a:r>
            <a:r>
              <a:rPr lang="ru-RU" sz="1300" dirty="0" err="1" smtClean="0"/>
              <a:t>тимхаус</a:t>
            </a:r>
            <a:r>
              <a:rPr lang="ru-RU" sz="1300" dirty="0" smtClean="0"/>
              <a:t>: мизерное помещение, спартанские условия, и тотальная </a:t>
            </a:r>
            <a:r>
              <a:rPr lang="ru-RU" sz="1300" dirty="0" err="1" smtClean="0"/>
              <a:t>анти-санитария</a:t>
            </a:r>
            <a:r>
              <a:rPr lang="ru-RU" sz="1300" dirty="0" smtClean="0"/>
              <a:t>. Однако, находиться в этой обстановке было легче, чем попасть туда – лишь немногие могли пробиться внутрь и посмотреть, как тренируются игроки клана </a:t>
            </a:r>
            <a:r>
              <a:rPr lang="ru-RU" sz="1300" dirty="0" err="1" smtClean="0"/>
              <a:t>Nobody</a:t>
            </a:r>
            <a:r>
              <a:rPr lang="ru-RU" sz="1300" dirty="0" smtClean="0"/>
              <a:t> </a:t>
            </a:r>
            <a:r>
              <a:rPr lang="ru-RU" sz="1300" dirty="0" err="1" smtClean="0"/>
              <a:t>is</a:t>
            </a:r>
            <a:r>
              <a:rPr lang="ru-RU" sz="1300" dirty="0" smtClean="0"/>
              <a:t> </a:t>
            </a:r>
            <a:r>
              <a:rPr lang="ru-RU" sz="1300" dirty="0" err="1" smtClean="0"/>
              <a:t>Perfect</a:t>
            </a:r>
            <a:r>
              <a:rPr lang="ru-RU" sz="1300" dirty="0" smtClean="0"/>
              <a:t>, образованного 18 августа 1998 после объединения кланов SGM, BRP и </a:t>
            </a:r>
            <a:r>
              <a:rPr lang="ru-RU" sz="1300" dirty="0" err="1" smtClean="0"/>
              <a:t>Tesis</a:t>
            </a:r>
            <a:r>
              <a:rPr lang="ru-RU" sz="1300" dirty="0" smtClean="0"/>
              <a:t>, </a:t>
            </a:r>
            <a:r>
              <a:rPr lang="ru-RU" sz="1300" dirty="0" err="1" smtClean="0"/>
              <a:t>и</a:t>
            </a:r>
            <a:r>
              <a:rPr lang="ru-RU" sz="1300" dirty="0" smtClean="0"/>
              <a:t> многие другие </a:t>
            </a:r>
            <a:r>
              <a:rPr lang="ru-RU" sz="1300" dirty="0" err="1" smtClean="0"/>
              <a:t>киберспортивные</a:t>
            </a:r>
            <a:r>
              <a:rPr lang="ru-RU" sz="1300" dirty="0" smtClean="0"/>
              <a:t> звёзды конца девяностых. Основателем клуба стал </a:t>
            </a:r>
            <a:r>
              <a:rPr lang="ru-RU" sz="1300" dirty="0" err="1" smtClean="0"/>
              <a:t>ViS</a:t>
            </a:r>
            <a:r>
              <a:rPr lang="ru-RU" sz="1300" dirty="0" smtClean="0"/>
              <a:t>, который, кстати, был одним из последних игроков высокого уровня, перешедших на управление в FPS с клавиатуры на клавиатуру плюс мышь. Как он до этого умудрялся обыгрывать противников, уже пользовавшихся грызунами, остается загадкой.</a:t>
            </a:r>
            <a:r>
              <a:rPr lang="ru-RU" dirty="0" smtClean="0"/>
              <a:t/>
            </a:r>
            <a:br>
              <a:rPr lang="ru-RU" dirty="0" smtClean="0"/>
            </a:br>
            <a:endParaRPr lang="ru-RU" dirty="0"/>
          </a:p>
        </p:txBody>
      </p:sp>
      <p:pic>
        <p:nvPicPr>
          <p:cNvPr id="26626" name="Picture 2" descr="https://avatars.mds.yandex.net/get-images-cbir/1991347/zB163JAYYLQLhdjfAVORzg3624/ocr"/>
          <p:cNvPicPr>
            <a:picLocks noChangeAspect="1" noChangeArrowheads="1"/>
          </p:cNvPicPr>
          <p:nvPr/>
        </p:nvPicPr>
        <p:blipFill>
          <a:blip r:embed="rId2" cstate="print"/>
          <a:srcRect/>
          <a:stretch>
            <a:fillRect/>
          </a:stretch>
        </p:blipFill>
        <p:spPr bwMode="auto">
          <a:xfrm>
            <a:off x="3203848" y="4509120"/>
            <a:ext cx="2802216" cy="2099115"/>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8291264" cy="2574032"/>
          </a:xfrm>
        </p:spPr>
        <p:txBody>
          <a:bodyPr>
            <a:normAutofit fontScale="90000"/>
          </a:bodyPr>
          <a:lstStyle/>
          <a:p>
            <a:r>
              <a:rPr lang="ru-RU" sz="1200" b="1" dirty="0" smtClean="0">
                <a:solidFill>
                  <a:schemeClr val="accent2">
                    <a:lumMod val="75000"/>
                  </a:schemeClr>
                </a:solidFill>
              </a:rPr>
              <a:t>Стоит отметить зарождение гоночной дисциплины в </a:t>
            </a:r>
            <a:r>
              <a:rPr lang="ru-RU" sz="1200" b="1" dirty="0" err="1" smtClean="0">
                <a:solidFill>
                  <a:schemeClr val="accent2">
                    <a:lumMod val="75000"/>
                  </a:schemeClr>
                </a:solidFill>
              </a:rPr>
              <a:t>киберспорте</a:t>
            </a:r>
            <a:r>
              <a:rPr lang="ru-RU" sz="1200" b="1" dirty="0" smtClean="0">
                <a:solidFill>
                  <a:schemeClr val="accent2">
                    <a:lumMod val="75000"/>
                  </a:schemeClr>
                </a:solidFill>
              </a:rPr>
              <a:t>. Такие игры, как </a:t>
            </a:r>
            <a:r>
              <a:rPr lang="ru-RU" sz="1200" b="1" dirty="0" err="1" smtClean="0">
                <a:solidFill>
                  <a:schemeClr val="accent2">
                    <a:lumMod val="75000"/>
                  </a:schemeClr>
                </a:solidFill>
              </a:rPr>
              <a:t>Formula</a:t>
            </a:r>
            <a:r>
              <a:rPr lang="ru-RU" sz="1200" b="1" dirty="0" smtClean="0">
                <a:solidFill>
                  <a:schemeClr val="accent2">
                    <a:lumMod val="75000"/>
                  </a:schemeClr>
                </a:solidFill>
              </a:rPr>
              <a:t> </a:t>
            </a:r>
            <a:r>
              <a:rPr lang="ru-RU" sz="1200" b="1" dirty="0" err="1" smtClean="0">
                <a:solidFill>
                  <a:schemeClr val="accent2">
                    <a:lumMod val="75000"/>
                  </a:schemeClr>
                </a:solidFill>
              </a:rPr>
              <a:t>One</a:t>
            </a:r>
            <a:r>
              <a:rPr lang="ru-RU" sz="1200" b="1" dirty="0" smtClean="0">
                <a:solidFill>
                  <a:schemeClr val="accent2">
                    <a:lumMod val="75000"/>
                  </a:schemeClr>
                </a:solidFill>
              </a:rPr>
              <a:t>, </a:t>
            </a:r>
            <a:r>
              <a:rPr lang="ru-RU" sz="1200" b="1" dirty="0" err="1" smtClean="0">
                <a:solidFill>
                  <a:schemeClr val="accent2">
                    <a:lumMod val="75000"/>
                  </a:schemeClr>
                </a:solidFill>
              </a:rPr>
              <a:t>Grand</a:t>
            </a:r>
            <a:r>
              <a:rPr lang="ru-RU" sz="1200" b="1" dirty="0" smtClean="0">
                <a:solidFill>
                  <a:schemeClr val="accent2">
                    <a:lumMod val="75000"/>
                  </a:schemeClr>
                </a:solidFill>
              </a:rPr>
              <a:t> </a:t>
            </a:r>
            <a:r>
              <a:rPr lang="ru-RU" sz="1200" b="1" dirty="0" err="1" smtClean="0">
                <a:solidFill>
                  <a:schemeClr val="accent2">
                    <a:lumMod val="75000"/>
                  </a:schemeClr>
                </a:solidFill>
              </a:rPr>
              <a:t>Prix</a:t>
            </a:r>
            <a:r>
              <a:rPr lang="ru-RU" sz="1200" b="1" dirty="0" smtClean="0">
                <a:solidFill>
                  <a:schemeClr val="accent2">
                    <a:lumMod val="75000"/>
                  </a:schemeClr>
                </a:solidFill>
              </a:rPr>
              <a:t> и </a:t>
            </a:r>
            <a:r>
              <a:rPr lang="ru-RU" sz="1200" b="1" dirty="0" err="1" smtClean="0">
                <a:solidFill>
                  <a:schemeClr val="accent2">
                    <a:lumMod val="75000"/>
                  </a:schemeClr>
                </a:solidFill>
              </a:rPr>
              <a:t>Need</a:t>
            </a:r>
            <a:r>
              <a:rPr lang="ru-RU" sz="1200" b="1" dirty="0" smtClean="0">
                <a:solidFill>
                  <a:schemeClr val="accent2">
                    <a:lumMod val="75000"/>
                  </a:schemeClr>
                </a:solidFill>
              </a:rPr>
              <a:t> </a:t>
            </a:r>
            <a:r>
              <a:rPr lang="ru-RU" sz="1200" b="1" dirty="0" err="1" smtClean="0">
                <a:solidFill>
                  <a:schemeClr val="accent2">
                    <a:lumMod val="75000"/>
                  </a:schemeClr>
                </a:solidFill>
              </a:rPr>
              <a:t>for</a:t>
            </a:r>
            <a:r>
              <a:rPr lang="ru-RU" sz="1200" b="1" dirty="0" smtClean="0">
                <a:solidFill>
                  <a:schemeClr val="accent2">
                    <a:lumMod val="75000"/>
                  </a:schemeClr>
                </a:solidFill>
              </a:rPr>
              <a:t> </a:t>
            </a:r>
            <a:r>
              <a:rPr lang="ru-RU" sz="1200" b="1" dirty="0" err="1" smtClean="0">
                <a:solidFill>
                  <a:schemeClr val="accent2">
                    <a:lumMod val="75000"/>
                  </a:schemeClr>
                </a:solidFill>
              </a:rPr>
              <a:t>Speed</a:t>
            </a:r>
            <a:r>
              <a:rPr lang="ru-RU" sz="1200" b="1" dirty="0" smtClean="0">
                <a:solidFill>
                  <a:schemeClr val="accent2">
                    <a:lumMod val="75000"/>
                  </a:schemeClr>
                </a:solidFill>
              </a:rPr>
              <a:t> имели возможность сражений по локальной сети и модему. Они обрели достаточно много поклонников и хотя на крупных турнирах гонки представлены не были, но уже тогда на многих крупных чемпионатах для развлечения ставили два компьютера с подключёнными рулями. Официального зачёта, конечно, не проводилось, но своеобразное приобщение к большому </a:t>
            </a:r>
            <a:r>
              <a:rPr lang="ru-RU" sz="1200" b="1" dirty="0" err="1" smtClean="0">
                <a:solidFill>
                  <a:schemeClr val="accent2">
                    <a:lumMod val="75000"/>
                  </a:schemeClr>
                </a:solidFill>
              </a:rPr>
              <a:t>киберспорту</a:t>
            </a:r>
            <a:r>
              <a:rPr lang="ru-RU" sz="1200" b="1" dirty="0" smtClean="0">
                <a:solidFill>
                  <a:schemeClr val="accent2">
                    <a:lumMod val="75000"/>
                  </a:schemeClr>
                </a:solidFill>
              </a:rPr>
              <a:t> гонки получили уже тогда</a:t>
            </a:r>
            <a:r>
              <a:rPr lang="ru-RU" sz="1200" b="1" dirty="0" smtClean="0">
                <a:solidFill>
                  <a:schemeClr val="accent2">
                    <a:lumMod val="75000"/>
                  </a:schemeClr>
                </a:solidFill>
              </a:rPr>
              <a:t>.</a:t>
            </a:r>
            <a:r>
              <a:rPr lang="ru-RU" sz="1200" b="1" dirty="0" smtClean="0">
                <a:solidFill>
                  <a:schemeClr val="accent2">
                    <a:lumMod val="75000"/>
                  </a:schemeClr>
                </a:solidFill>
              </a:rPr>
              <a:t> Из русских игровых разработок можно выделить российский аналог </a:t>
            </a:r>
            <a:r>
              <a:rPr lang="ru-RU" sz="1200" b="1" dirty="0" err="1" smtClean="0">
                <a:solidFill>
                  <a:schemeClr val="accent2">
                    <a:lumMod val="75000"/>
                  </a:schemeClr>
                </a:solidFill>
              </a:rPr>
              <a:t>Warcraft’а</a:t>
            </a:r>
            <a:r>
              <a:rPr lang="ru-RU" sz="1200" b="1" dirty="0" smtClean="0">
                <a:solidFill>
                  <a:schemeClr val="accent2">
                    <a:lumMod val="75000"/>
                  </a:schemeClr>
                </a:solidFill>
              </a:rPr>
              <a:t> 1999 года, выполненный в стиле «русского </a:t>
            </a:r>
            <a:r>
              <a:rPr lang="ru-RU" sz="1200" b="1" dirty="0" err="1" smtClean="0">
                <a:solidFill>
                  <a:schemeClr val="accent2">
                    <a:lumMod val="75000"/>
                  </a:schemeClr>
                </a:solidFill>
              </a:rPr>
              <a:t>фентези</a:t>
            </a:r>
            <a:r>
              <a:rPr lang="ru-RU" sz="1200" b="1" dirty="0" smtClean="0">
                <a:solidFill>
                  <a:schemeClr val="accent2">
                    <a:lumMod val="75000"/>
                  </a:schemeClr>
                </a:solidFill>
              </a:rPr>
              <a:t>» – игра «ОРДА: Северный ветер» от разработчика 7th </a:t>
            </a:r>
            <a:r>
              <a:rPr lang="ru-RU" sz="1200" b="1" dirty="0" err="1" smtClean="0">
                <a:solidFill>
                  <a:schemeClr val="accent2">
                    <a:lumMod val="75000"/>
                  </a:schemeClr>
                </a:solidFill>
              </a:rPr>
              <a:t>bit</a:t>
            </a:r>
            <a:r>
              <a:rPr lang="ru-RU" sz="1200" b="1" dirty="0" smtClean="0">
                <a:solidFill>
                  <a:schemeClr val="accent2">
                    <a:lumMod val="75000"/>
                  </a:schemeClr>
                </a:solidFill>
              </a:rPr>
              <a:t> </a:t>
            </a:r>
            <a:r>
              <a:rPr lang="ru-RU" sz="1200" b="1" dirty="0" err="1" smtClean="0">
                <a:solidFill>
                  <a:schemeClr val="accent2">
                    <a:lumMod val="75000"/>
                  </a:schemeClr>
                </a:solidFill>
              </a:rPr>
              <a:t>labs</a:t>
            </a:r>
            <a:r>
              <a:rPr lang="ru-RU" sz="1200" b="1" dirty="0" smtClean="0">
                <a:solidFill>
                  <a:schemeClr val="accent2">
                    <a:lumMod val="75000"/>
                  </a:schemeClr>
                </a:solidFill>
              </a:rPr>
              <a:t>, разработанную в 1999 году </a:t>
            </a:r>
            <a:r>
              <a:rPr lang="ru-RU" sz="1200" b="1" dirty="0" err="1" smtClean="0">
                <a:solidFill>
                  <a:schemeClr val="accent2">
                    <a:lumMod val="75000"/>
                  </a:schemeClr>
                </a:solidFill>
              </a:rPr>
              <a:t>NewGame</a:t>
            </a:r>
            <a:r>
              <a:rPr lang="ru-RU" sz="1200" b="1" dirty="0" smtClean="0">
                <a:solidFill>
                  <a:schemeClr val="accent2">
                    <a:lumMod val="75000"/>
                  </a:schemeClr>
                </a:solidFill>
              </a:rPr>
              <a:t> </a:t>
            </a:r>
            <a:r>
              <a:rPr lang="ru-RU" sz="1200" b="1" dirty="0" err="1" smtClean="0">
                <a:solidFill>
                  <a:schemeClr val="accent2">
                    <a:lumMod val="75000"/>
                  </a:schemeClr>
                </a:solidFill>
              </a:rPr>
              <a:t>Software</a:t>
            </a:r>
            <a:r>
              <a:rPr lang="ru-RU" sz="1200" b="1" dirty="0" smtClean="0">
                <a:solidFill>
                  <a:schemeClr val="accent2">
                    <a:lumMod val="75000"/>
                  </a:schemeClr>
                </a:solidFill>
              </a:rPr>
              <a:t> пошаговую стратегию «Генерал» и первую игру от </a:t>
            </a:r>
            <a:r>
              <a:rPr lang="ru-RU" sz="1200" b="1" dirty="0" err="1" smtClean="0">
                <a:solidFill>
                  <a:schemeClr val="accent2">
                    <a:lumMod val="75000"/>
                  </a:schemeClr>
                </a:solidFill>
              </a:rPr>
              <a:t>Wargaming.net</a:t>
            </a:r>
            <a:r>
              <a:rPr lang="ru-RU" sz="1200" b="1" dirty="0" smtClean="0">
                <a:solidFill>
                  <a:schemeClr val="accent2">
                    <a:lumMod val="75000"/>
                  </a:schemeClr>
                </a:solidFill>
              </a:rPr>
              <a:t> – «DBA </a:t>
            </a:r>
            <a:r>
              <a:rPr lang="ru-RU" sz="1200" b="1" dirty="0" err="1" smtClean="0">
                <a:solidFill>
                  <a:schemeClr val="accent2">
                    <a:lumMod val="75000"/>
                  </a:schemeClr>
                </a:solidFill>
              </a:rPr>
              <a:t>online</a:t>
            </a:r>
            <a:r>
              <a:rPr lang="ru-RU" sz="1200" b="1" dirty="0" smtClean="0">
                <a:solidFill>
                  <a:schemeClr val="accent2">
                    <a:lumMod val="75000"/>
                  </a:schemeClr>
                </a:solidFill>
              </a:rPr>
              <a:t>», выпущенную в 2000 году. Пошаговая условно-бесплатная военная стратегия с видом сверху, в которой игрок может возглавить одну из 220 мировых армий: от античных до средневековых времён. Игра имела определённый успех, но оказалось, что она рассчитана на слишком узкую аудиторию. Тем не менее это первый </a:t>
            </a:r>
            <a:r>
              <a:rPr lang="ru-RU" sz="1200" b="1" dirty="0" err="1" smtClean="0">
                <a:solidFill>
                  <a:schemeClr val="accent2">
                    <a:lumMod val="75000"/>
                  </a:schemeClr>
                </a:solidFill>
              </a:rPr>
              <a:t>онлайн</a:t>
            </a:r>
            <a:r>
              <a:rPr lang="ru-RU" sz="1200" b="1" dirty="0" smtClean="0">
                <a:solidFill>
                  <a:schemeClr val="accent2">
                    <a:lumMod val="75000"/>
                  </a:schemeClr>
                </a:solidFill>
              </a:rPr>
              <a:t> продукт разработчиков из СНГ имевший некоторый успех не только у себя на родине. Можно ещё упомянуть стратегию в реальном времени «Противостояние», но она не имела сетевого режима, хотя сама по себе игра была хороша и вполне могла бы стать </a:t>
            </a:r>
            <a:r>
              <a:rPr lang="ru-RU" sz="1200" b="1" dirty="0" err="1" smtClean="0">
                <a:solidFill>
                  <a:schemeClr val="accent2">
                    <a:lumMod val="75000"/>
                  </a:schemeClr>
                </a:solidFill>
              </a:rPr>
              <a:t>киберспортивной</a:t>
            </a:r>
            <a:r>
              <a:rPr lang="ru-RU" sz="1200" b="1" dirty="0" smtClean="0">
                <a:solidFill>
                  <a:schemeClr val="accent2">
                    <a:lumMod val="75000"/>
                  </a:schemeClr>
                </a:solidFill>
              </a:rPr>
              <a:t> дисциплиной, при наличии </a:t>
            </a:r>
            <a:r>
              <a:rPr lang="ru-RU" sz="1200" b="1" dirty="0" err="1" smtClean="0">
                <a:solidFill>
                  <a:schemeClr val="accent2">
                    <a:lumMod val="75000"/>
                  </a:schemeClr>
                </a:solidFill>
              </a:rPr>
              <a:t>мультиплеера</a:t>
            </a:r>
            <a:r>
              <a:rPr lang="ru-RU" sz="1200" b="1" dirty="0" smtClean="0">
                <a:solidFill>
                  <a:schemeClr val="accent2">
                    <a:lumMod val="75000"/>
                  </a:schemeClr>
                </a:solidFill>
              </a:rPr>
              <a:t>.</a:t>
            </a:r>
            <a:endParaRPr lang="ru-RU" sz="1200" b="1" dirty="0">
              <a:solidFill>
                <a:schemeClr val="accent2">
                  <a:lumMod val="75000"/>
                </a:schemeClr>
              </a:solidFill>
            </a:endParaRPr>
          </a:p>
        </p:txBody>
      </p:sp>
      <p:pic>
        <p:nvPicPr>
          <p:cNvPr id="27650" name="Picture 2" descr="https://avatars.mds.yandex.net/get-images-cbir/1872358/XSjkZkuinLm1_94Zh28cAQ3802/ocr"/>
          <p:cNvPicPr>
            <a:picLocks noChangeAspect="1" noChangeArrowheads="1"/>
          </p:cNvPicPr>
          <p:nvPr/>
        </p:nvPicPr>
        <p:blipFill>
          <a:blip r:embed="rId2" cstate="print"/>
          <a:srcRect/>
          <a:stretch>
            <a:fillRect/>
          </a:stretch>
        </p:blipFill>
        <p:spPr bwMode="auto">
          <a:xfrm>
            <a:off x="3131840" y="4869160"/>
            <a:ext cx="2400300" cy="1752600"/>
          </a:xfrm>
          <a:prstGeom prst="rect">
            <a:avLst/>
          </a:prstGeom>
          <a:ln>
            <a:noFill/>
          </a:ln>
          <a:effectLst>
            <a:softEdge rad="112500"/>
          </a:effectLst>
        </p:spPr>
      </p:pic>
      <p:pic>
        <p:nvPicPr>
          <p:cNvPr id="27652" name="Picture 4" descr="https://avatars.mds.yandex.net/get-images-cbir/901548/pDgtKd7kGNt57AvoJMNEAg3822/ocr"/>
          <p:cNvPicPr>
            <a:picLocks noChangeAspect="1" noChangeArrowheads="1"/>
          </p:cNvPicPr>
          <p:nvPr/>
        </p:nvPicPr>
        <p:blipFill>
          <a:blip r:embed="rId3" cstate="print"/>
          <a:srcRect/>
          <a:stretch>
            <a:fillRect/>
          </a:stretch>
        </p:blipFill>
        <p:spPr bwMode="auto">
          <a:xfrm>
            <a:off x="683568" y="3501008"/>
            <a:ext cx="2232248" cy="2270083"/>
          </a:xfrm>
          <a:prstGeom prst="rect">
            <a:avLst/>
          </a:prstGeom>
          <a:ln>
            <a:noFill/>
          </a:ln>
          <a:effectLst>
            <a:softEdge rad="112500"/>
          </a:effectLst>
        </p:spPr>
      </p:pic>
      <p:pic>
        <p:nvPicPr>
          <p:cNvPr id="27654" name="Picture 6" descr="https://avatars.mds.yandex.net/get-images-cbir/3932757/zmNzTJpS4X_ZOlO83mROkQ3851/ocr"/>
          <p:cNvPicPr>
            <a:picLocks noChangeAspect="1" noChangeArrowheads="1"/>
          </p:cNvPicPr>
          <p:nvPr/>
        </p:nvPicPr>
        <p:blipFill>
          <a:blip r:embed="rId4" cstate="print"/>
          <a:srcRect/>
          <a:stretch>
            <a:fillRect/>
          </a:stretch>
        </p:blipFill>
        <p:spPr bwMode="auto">
          <a:xfrm>
            <a:off x="5868144" y="3501008"/>
            <a:ext cx="2843808" cy="2129751"/>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5688632"/>
          </a:xfrm>
        </p:spPr>
        <p:txBody>
          <a:bodyPr>
            <a:normAutofit fontScale="90000"/>
          </a:bodyPr>
          <a:lstStyle/>
          <a:p>
            <a:r>
              <a:rPr lang="ru-RU" sz="1200" dirty="0" smtClean="0">
                <a:solidFill>
                  <a:schemeClr val="accent2">
                    <a:lumMod val="50000"/>
                  </a:schemeClr>
                </a:solidFill>
              </a:rPr>
              <a:t>«</a:t>
            </a:r>
            <a:r>
              <a:rPr lang="ru-RU" sz="1200" b="1" dirty="0" err="1" smtClean="0"/>
              <a:t>Киберспорт</a:t>
            </a:r>
            <a:r>
              <a:rPr lang="ru-RU" sz="1200" b="1" dirty="0" smtClean="0"/>
              <a:t> в наше дни</a:t>
            </a:r>
            <a:r>
              <a:rPr lang="ru-RU" sz="1200" dirty="0" smtClean="0">
                <a:solidFill>
                  <a:schemeClr val="accent2">
                    <a:lumMod val="50000"/>
                  </a:schemeClr>
                </a:solidFill>
              </a:rPr>
              <a:t> </a:t>
            </a:r>
            <a:r>
              <a:rPr lang="ru-RU" sz="1200" dirty="0" smtClean="0">
                <a:solidFill>
                  <a:schemeClr val="accent2">
                    <a:lumMod val="50000"/>
                  </a:schemeClr>
                </a:solidFill>
              </a:rPr>
              <a:t>» </a:t>
            </a:r>
            <a:r>
              <a:rPr lang="ru-RU" sz="1200" b="1" u="sng" dirty="0" smtClean="0"/>
              <a:t/>
            </a:r>
            <a:br>
              <a:rPr lang="ru-RU" sz="1200" b="1" u="sng" dirty="0" smtClean="0"/>
            </a:br>
            <a:r>
              <a:rPr lang="ru-RU" sz="1200" b="1" dirty="0" smtClean="0"/>
              <a:t>В последней части мы расскажем о почти современных тенденциях в игровой индустрии и заглянем в недалёкое будущее. Компьютерный спорт стремительно развивался на протяжении всей своей истории. Росло количество игроков, турниров, увеличивались суммы призовых. Сейчас </a:t>
            </a:r>
            <a:r>
              <a:rPr lang="ru-RU" sz="1200" b="1" dirty="0" err="1" smtClean="0"/>
              <a:t>киберспортивные</a:t>
            </a:r>
            <a:r>
              <a:rPr lang="ru-RU" sz="1200" b="1" dirty="0" smtClean="0"/>
              <a:t> турниры проводятся на тех же стадионах, что и крупнейшие спортивные мероприятия, в том числе на Олимпийских объектах и стадионах, построенных для Чемпионата мира по футболу. Осталось сделать небольшой шаг для всеобщего признания, как традиционного вида спорта</a:t>
            </a:r>
            <a:r>
              <a:rPr lang="ru-RU" sz="1200" b="1" dirty="0" smtClean="0"/>
              <a:t>.</a:t>
            </a:r>
            <a:r>
              <a:rPr lang="ru-RU" sz="1200" b="1" dirty="0" smtClean="0"/>
              <a:t> Конец первого десятилетия 2000х ознаменовался некоторым спадом популярности </a:t>
            </a:r>
            <a:r>
              <a:rPr lang="ru-RU" sz="1200" b="1" dirty="0" err="1" smtClean="0"/>
              <a:t>киберспорта</a:t>
            </a:r>
            <a:r>
              <a:rPr lang="ru-RU" sz="1200" b="1" dirty="0" smtClean="0"/>
              <a:t>. Закачивалась эпоха </a:t>
            </a:r>
            <a:r>
              <a:rPr lang="ru-RU" sz="1200" b="1" dirty="0" err="1" smtClean="0"/>
              <a:t>WarCraft</a:t>
            </a:r>
            <a:r>
              <a:rPr lang="ru-RU" sz="1200" b="1" dirty="0" smtClean="0"/>
              <a:t> 3, а пришедший ей на смену второй </a:t>
            </a:r>
            <a:r>
              <a:rPr lang="ru-RU" sz="1200" b="1" dirty="0" err="1" smtClean="0"/>
              <a:t>StarCraft</a:t>
            </a:r>
            <a:r>
              <a:rPr lang="ru-RU" sz="1200" b="1" dirty="0" smtClean="0"/>
              <a:t> был неоднозначно принят фанатами жанра, особенно стойко сопротивлялись игроки в Южной Корее — </a:t>
            </a:r>
            <a:r>
              <a:rPr lang="ru-RU" sz="1200" b="1" dirty="0" err="1" smtClean="0"/>
              <a:t>мекке</a:t>
            </a:r>
            <a:r>
              <a:rPr lang="ru-RU" sz="1200" b="1" dirty="0" smtClean="0"/>
              <a:t> компьютерных игр. </a:t>
            </a:r>
            <a:r>
              <a:rPr lang="ru-RU" sz="1200" b="1" dirty="0" err="1" smtClean="0"/>
              <a:t>Шутеры</a:t>
            </a:r>
            <a:r>
              <a:rPr lang="ru-RU" sz="1200" b="1" dirty="0" smtClean="0"/>
              <a:t> от первого лица стремительно теряли былые высокие позиции, а продолжение культовой </a:t>
            </a:r>
            <a:r>
              <a:rPr lang="ru-RU" sz="1200" b="1" dirty="0" err="1" smtClean="0"/>
              <a:t>Counter-Strike</a:t>
            </a:r>
            <a:r>
              <a:rPr lang="ru-RU" sz="1200" b="1" dirty="0" smtClean="0"/>
              <a:t> — </a:t>
            </a:r>
            <a:r>
              <a:rPr lang="ru-RU" sz="1200" b="1" dirty="0" err="1" smtClean="0"/>
              <a:t>Source</a:t>
            </a:r>
            <a:r>
              <a:rPr lang="ru-RU" sz="1200" b="1" dirty="0" smtClean="0"/>
              <a:t> не всем фанатам серии пришлось по вкусу, и многие продолжали играть в версию 1.6 с надеждой увидеть что-то похожее в </a:t>
            </a:r>
            <a:r>
              <a:rPr lang="ru-RU" sz="1200" b="1" dirty="0" err="1" smtClean="0"/>
              <a:t>Global</a:t>
            </a:r>
            <a:r>
              <a:rPr lang="ru-RU" sz="1200" b="1" dirty="0" smtClean="0"/>
              <a:t> </a:t>
            </a:r>
            <a:r>
              <a:rPr lang="ru-RU" sz="1200" b="1" dirty="0" err="1" smtClean="0"/>
              <a:t>Offensive</a:t>
            </a:r>
            <a:r>
              <a:rPr lang="ru-RU" sz="1200" b="1" dirty="0" smtClean="0"/>
              <a:t>. Новые MOBA игры тоже не сумели к тому времени сколотить обширную </a:t>
            </a:r>
            <a:r>
              <a:rPr lang="ru-RU" sz="1200" b="1" dirty="0" err="1" smtClean="0"/>
              <a:t>фанатскую</a:t>
            </a:r>
            <a:r>
              <a:rPr lang="ru-RU" sz="1200" b="1" dirty="0" smtClean="0"/>
              <a:t> базу, но именно представителям этого жанра было суждено сталь локомотивами дальнейшего роста популярности для всей индустрии.</a:t>
            </a:r>
            <a:br>
              <a:rPr lang="ru-RU" sz="1200" b="1" dirty="0" smtClean="0"/>
            </a:br>
            <a:r>
              <a:rPr lang="ru-RU" sz="1200" b="1" dirty="0" smtClean="0"/>
              <a:t>Громом среди ясного неба прогремел анонс турнира «</a:t>
            </a:r>
            <a:r>
              <a:rPr lang="ru-RU" sz="1200" b="1" dirty="0" err="1" smtClean="0"/>
              <a:t>The</a:t>
            </a:r>
            <a:r>
              <a:rPr lang="ru-RU" sz="1200" b="1" dirty="0" smtClean="0"/>
              <a:t> </a:t>
            </a:r>
            <a:r>
              <a:rPr lang="ru-RU" sz="1200" b="1" dirty="0" err="1" smtClean="0"/>
              <a:t>International</a:t>
            </a:r>
            <a:r>
              <a:rPr lang="ru-RU" sz="1200" b="1" dirty="0" smtClean="0"/>
              <a:t>» первого августа 2011 года по находящейся на стадии </a:t>
            </a:r>
            <a:r>
              <a:rPr lang="ru-RU" sz="1200" b="1" dirty="0" err="1" smtClean="0"/>
              <a:t>бета-тестирования</a:t>
            </a:r>
            <a:r>
              <a:rPr lang="ru-RU" sz="1200" b="1" dirty="0" smtClean="0"/>
              <a:t> игре DOTA 2. Шестнадцати приглашённым командам предстояло разделить призовой фонд в 1,6 миллиона долларов — неслыханная куча денег для </a:t>
            </a:r>
            <a:r>
              <a:rPr lang="ru-RU" sz="1200" b="1" dirty="0" err="1" smtClean="0"/>
              <a:t>киберспортивной</a:t>
            </a:r>
            <a:r>
              <a:rPr lang="ru-RU" sz="1200" b="1" dirty="0" smtClean="0"/>
              <a:t> индустрии. Чемпион забирал чек на один миллион долларов, и отрадно в очередной раз вспомнить, что первыми триумфаторами TI стали ребята из украинской команды </a:t>
            </a:r>
            <a:r>
              <a:rPr lang="ru-RU" sz="1200" b="1" dirty="0" err="1" smtClean="0"/>
              <a:t>Natus</a:t>
            </a:r>
            <a:r>
              <a:rPr lang="ru-RU" sz="1200" b="1" dirty="0" smtClean="0"/>
              <a:t> </a:t>
            </a:r>
            <a:r>
              <a:rPr lang="ru-RU" sz="1200" b="1" dirty="0" err="1" smtClean="0"/>
              <a:t>Vincere</a:t>
            </a:r>
            <a:r>
              <a:rPr lang="ru-RU" sz="1300" b="1" dirty="0" smtClean="0"/>
              <a:t>.</a:t>
            </a:r>
            <a:r>
              <a:rPr lang="ru-RU" sz="1300" b="1" dirty="0" smtClean="0"/>
              <a:t> Этот турнир пробудил от спячки многих участников </a:t>
            </a:r>
            <a:r>
              <a:rPr lang="ru-RU" sz="1300" b="1" dirty="0" err="1" smtClean="0"/>
              <a:t>киберспортивного</a:t>
            </a:r>
            <a:r>
              <a:rPr lang="ru-RU" sz="1300" b="1" dirty="0" smtClean="0"/>
              <a:t> </a:t>
            </a:r>
            <a:r>
              <a:rPr lang="ru-RU" sz="1300" b="1" dirty="0" err="1" smtClean="0"/>
              <a:t>комьюнити</a:t>
            </a:r>
            <a:r>
              <a:rPr lang="ru-RU" sz="1300" b="1" dirty="0" smtClean="0"/>
              <a:t>, привлёк внимание спонсоров и организаторов турниров. Многие не верили, что этот турнир вообще состоится, даже несмотря на большое доверие к компании </a:t>
            </a:r>
            <a:r>
              <a:rPr lang="ru-RU" sz="1300" b="1" dirty="0" err="1" smtClean="0"/>
              <a:t>Valve</a:t>
            </a:r>
            <a:r>
              <a:rPr lang="ru-RU" sz="1300" b="1" dirty="0" smtClean="0"/>
              <a:t>, которая выступала в качестве организатора «</a:t>
            </a:r>
            <a:r>
              <a:rPr lang="ru-RU" sz="1300" b="1" dirty="0" err="1" smtClean="0"/>
              <a:t>The</a:t>
            </a:r>
            <a:r>
              <a:rPr lang="ru-RU" sz="1300" b="1" dirty="0" smtClean="0"/>
              <a:t> </a:t>
            </a:r>
            <a:r>
              <a:rPr lang="ru-RU" sz="1300" b="1" dirty="0" err="1" smtClean="0"/>
              <a:t>International</a:t>
            </a:r>
            <a:r>
              <a:rPr lang="ru-RU" sz="1300" b="1" dirty="0" smtClean="0"/>
              <a:t>». Однако, после успешного проведения чемпионата, </a:t>
            </a:r>
            <a:r>
              <a:rPr lang="ru-RU" sz="1300" b="1" dirty="0" err="1" smtClean="0"/>
              <a:t>комьюнити</a:t>
            </a:r>
            <a:r>
              <a:rPr lang="ru-RU" sz="1300" b="1" dirty="0" smtClean="0"/>
              <a:t> стало предвосхищать подобные мероприятия в других дисциплинах, ведь даже вложив, казалось бы, огромную сумму в призовые и организацию турнира, </a:t>
            </a:r>
            <a:r>
              <a:rPr lang="ru-RU" sz="1300" b="1" dirty="0" err="1" smtClean="0"/>
              <a:t>Valve</a:t>
            </a:r>
            <a:r>
              <a:rPr lang="ru-RU" sz="1300" b="1" dirty="0" smtClean="0"/>
              <a:t> получили прибыль, многократно окупившую эти затраты.</a:t>
            </a:r>
            <a:r>
              <a:rPr lang="ru-RU" sz="1300" dirty="0" smtClean="0"/>
              <a:t/>
            </a:r>
            <a:br>
              <a:rPr lang="ru-RU" sz="1300" dirty="0" smtClean="0"/>
            </a:br>
            <a:r>
              <a:rPr lang="ru-RU" sz="1600" dirty="0" smtClean="0"/>
              <a:t/>
            </a:r>
            <a:br>
              <a:rPr lang="ru-RU" sz="1600" dirty="0" smtClean="0"/>
            </a:br>
            <a:r>
              <a:rPr lang="ru-RU" dirty="0" smtClean="0"/>
              <a:t/>
            </a:r>
            <a:br>
              <a:rPr lang="ru-RU" dirty="0" smtClean="0"/>
            </a:b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avatars.mds.yandex.net/get-images-cbir/1878478/9UOdWsVkh1IjZIZDU_Ml-Q4197/ocr"/>
          <p:cNvPicPr>
            <a:picLocks noChangeAspect="1" noChangeArrowheads="1"/>
          </p:cNvPicPr>
          <p:nvPr/>
        </p:nvPicPr>
        <p:blipFill>
          <a:blip r:embed="rId2" cstate="print"/>
          <a:srcRect/>
          <a:stretch>
            <a:fillRect/>
          </a:stretch>
        </p:blipFill>
        <p:spPr bwMode="auto">
          <a:xfrm>
            <a:off x="467544" y="836712"/>
            <a:ext cx="4008445" cy="3006334"/>
          </a:xfrm>
          <a:prstGeom prst="rect">
            <a:avLst/>
          </a:prstGeom>
          <a:ln>
            <a:noFill/>
          </a:ln>
          <a:effectLst>
            <a:softEdge rad="112500"/>
          </a:effectLst>
        </p:spPr>
      </p:pic>
      <p:pic>
        <p:nvPicPr>
          <p:cNvPr id="28676" name="Picture 4" descr="https://avatars.mds.yandex.net/get-images-cbir/3986655/UhdyfG9FQgT9cxr9l1FwWQ4211/ocr"/>
          <p:cNvPicPr>
            <a:picLocks noChangeAspect="1" noChangeArrowheads="1"/>
          </p:cNvPicPr>
          <p:nvPr/>
        </p:nvPicPr>
        <p:blipFill>
          <a:blip r:embed="rId3" cstate="print"/>
          <a:srcRect/>
          <a:stretch>
            <a:fillRect/>
          </a:stretch>
        </p:blipFill>
        <p:spPr bwMode="auto">
          <a:xfrm>
            <a:off x="2627784" y="4149080"/>
            <a:ext cx="3864854" cy="2382156"/>
          </a:xfrm>
          <a:prstGeom prst="rect">
            <a:avLst/>
          </a:prstGeom>
          <a:ln>
            <a:noFill/>
          </a:ln>
          <a:effectLst>
            <a:softEdge rad="112500"/>
          </a:effectLst>
        </p:spPr>
      </p:pic>
      <p:pic>
        <p:nvPicPr>
          <p:cNvPr id="28678" name="Picture 6" descr="https://avatars.mds.yandex.net/get-images-cbir/1480315/7uOBDXf0XN70ASpstwgHxw4217/ocr"/>
          <p:cNvPicPr>
            <a:picLocks noChangeAspect="1" noChangeArrowheads="1"/>
          </p:cNvPicPr>
          <p:nvPr/>
        </p:nvPicPr>
        <p:blipFill>
          <a:blip r:embed="rId4" cstate="print"/>
          <a:srcRect/>
          <a:stretch>
            <a:fillRect/>
          </a:stretch>
        </p:blipFill>
        <p:spPr bwMode="auto">
          <a:xfrm>
            <a:off x="4572000" y="1196752"/>
            <a:ext cx="4091947" cy="2455169"/>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5976664"/>
          </a:xfrm>
        </p:spPr>
        <p:txBody>
          <a:bodyPr>
            <a:normAutofit/>
          </a:bodyPr>
          <a:lstStyle/>
          <a:p>
            <a:r>
              <a:rPr lang="ru-RU" sz="1100" b="1" dirty="0" smtClean="0"/>
              <a:t>Другие разработчики, однако, придерживаются более стандартной модели финансирования соревнований: не вкладывать в один турнир, а сделать лигу, в которой на протяжении года игроки могли бы участвовать в более мелких турнирах, зарабатывая право на участие на финалах года. Эта схема позволяет многим командам и игрокам получать стабильный доход и не беспокоиться о возможном провале на главном турнире, который бы умножал на ноль все усилия и вложения на протяжении целого года подготовки. Но, даже учитывая некоторые минусы первой схемы, нужно отдать должное смелости </a:t>
            </a:r>
            <a:r>
              <a:rPr lang="ru-RU" sz="1100" b="1" dirty="0" err="1" smtClean="0"/>
              <a:t>Гейба</a:t>
            </a:r>
            <a:r>
              <a:rPr lang="ru-RU" sz="1100" b="1" dirty="0" smtClean="0"/>
              <a:t> </a:t>
            </a:r>
            <a:r>
              <a:rPr lang="ru-RU" sz="1100" b="1" dirty="0" err="1" smtClean="0"/>
              <a:t>Ньюэлла</a:t>
            </a:r>
            <a:r>
              <a:rPr lang="ru-RU" sz="1100" b="1" dirty="0" smtClean="0"/>
              <a:t>, в организации столь рискового предприятия.</a:t>
            </a:r>
            <a:br>
              <a:rPr lang="ru-RU" sz="1100" b="1" dirty="0" smtClean="0"/>
            </a:br>
            <a:r>
              <a:rPr lang="ru-RU" sz="1100" b="1" dirty="0" smtClean="0"/>
              <a:t>В 2012 году призовые второго </a:t>
            </a:r>
            <a:r>
              <a:rPr lang="ru-RU" sz="1100" b="1" dirty="0" err="1" smtClean="0"/>
              <a:t>The</a:t>
            </a:r>
            <a:r>
              <a:rPr lang="ru-RU" sz="1100" b="1" dirty="0" smtClean="0"/>
              <a:t> </a:t>
            </a:r>
            <a:r>
              <a:rPr lang="ru-RU" sz="1100" b="1" dirty="0" err="1" smtClean="0"/>
              <a:t>International</a:t>
            </a:r>
            <a:r>
              <a:rPr lang="ru-RU" sz="1100" b="1" dirty="0" smtClean="0"/>
              <a:t> не изменились, в то время как компания </a:t>
            </a:r>
            <a:r>
              <a:rPr lang="ru-RU" sz="1100" b="1" dirty="0" err="1" smtClean="0"/>
              <a:t>Riot</a:t>
            </a:r>
            <a:r>
              <a:rPr lang="ru-RU" sz="1100" b="1" dirty="0" smtClean="0"/>
              <a:t> вложила во второй сезон своего чемпионата 5 миллионов долларов, из которых 2 пошли на сам турнир, ещё 2 партнёрам для организации турниров меньшего размаха по </a:t>
            </a:r>
            <a:r>
              <a:rPr lang="ru-RU" sz="1100" b="1" dirty="0" err="1" smtClean="0"/>
              <a:t>League</a:t>
            </a:r>
            <a:r>
              <a:rPr lang="ru-RU" sz="1100" b="1" dirty="0" smtClean="0"/>
              <a:t> </a:t>
            </a:r>
            <a:r>
              <a:rPr lang="ru-RU" sz="1100" b="1" dirty="0" err="1" smtClean="0"/>
              <a:t>of</a:t>
            </a:r>
            <a:r>
              <a:rPr lang="ru-RU" sz="1100" b="1" dirty="0" smtClean="0"/>
              <a:t> </a:t>
            </a:r>
            <a:r>
              <a:rPr lang="ru-RU" sz="1100" b="1" dirty="0" err="1" smtClean="0"/>
              <a:t>Legends</a:t>
            </a:r>
            <a:r>
              <a:rPr lang="ru-RU" sz="1100" b="1" dirty="0" smtClean="0"/>
              <a:t>, и миллион долларов было выплачено маленьким командам по всему миру, испытывающим сложности с поиском спонсоров. Именно подобная система финансирования используется в обычном спорте, и концепция многоуровневой системы и регулярной лиги с финальным турниром — это полный аналог классических видов спорта, включая футбол, хоккей, баскетбол и других.</a:t>
            </a:r>
            <a:br>
              <a:rPr lang="ru-RU" sz="1100" b="1" dirty="0" smtClean="0"/>
            </a:br>
            <a:r>
              <a:rPr lang="ru-RU" sz="1100" b="1" dirty="0" smtClean="0"/>
              <a:t>Подобную схему проведения выбрала и компания </a:t>
            </a:r>
            <a:r>
              <a:rPr lang="ru-RU" sz="1100" b="1" dirty="0" err="1" smtClean="0"/>
              <a:t>Blizzard</a:t>
            </a:r>
            <a:r>
              <a:rPr lang="ru-RU" sz="1100" b="1" dirty="0" smtClean="0"/>
              <a:t>, организовав всемирный чемпионат по игре </a:t>
            </a:r>
            <a:r>
              <a:rPr lang="ru-RU" sz="1100" b="1" dirty="0" err="1" smtClean="0"/>
              <a:t>StarCraft</a:t>
            </a:r>
            <a:r>
              <a:rPr lang="ru-RU" sz="1100" b="1" dirty="0" smtClean="0"/>
              <a:t> 2. В течение года игроки трёх регионов сражаются на протяжении трех сезонов, определяя 16 лучших для финального турнира на выставке </a:t>
            </a:r>
            <a:r>
              <a:rPr lang="ru-RU" sz="1100" b="1" dirty="0" err="1" smtClean="0"/>
              <a:t>BlizzCon</a:t>
            </a:r>
            <a:r>
              <a:rPr lang="ru-RU" sz="1100" b="1" dirty="0" smtClean="0"/>
              <a:t> с призовым фондом в 250 000 долларов</a:t>
            </a:r>
            <a:r>
              <a:rPr lang="ru-RU" sz="1100" b="1" dirty="0" smtClean="0"/>
              <a:t>.</a:t>
            </a:r>
            <a:r>
              <a:rPr lang="ru-RU" sz="1100" b="1" dirty="0" smtClean="0"/>
              <a:t> В 2013 году был сделан ещё один важный шаг к признанию </a:t>
            </a:r>
            <a:r>
              <a:rPr lang="ru-RU" sz="1100" b="1" dirty="0" err="1" smtClean="0"/>
              <a:t>киберспорта</a:t>
            </a:r>
            <a:r>
              <a:rPr lang="ru-RU" sz="1100" b="1" dirty="0" smtClean="0"/>
              <a:t> как вида спорта. Канадец </a:t>
            </a:r>
            <a:r>
              <a:rPr lang="ru-RU" sz="1100" b="1" dirty="0" err="1" smtClean="0"/>
              <a:t>Дэнни</a:t>
            </a:r>
            <a:r>
              <a:rPr lang="ru-RU" sz="1100" b="1" dirty="0" smtClean="0"/>
              <a:t> Ли стал первым </a:t>
            </a:r>
            <a:r>
              <a:rPr lang="ru-RU" sz="1100" b="1" dirty="0" err="1" smtClean="0"/>
              <a:t>киберспортсменом</a:t>
            </a:r>
            <a:r>
              <a:rPr lang="ru-RU" sz="1100" b="1" dirty="0" smtClean="0"/>
              <a:t>, которому выдали американскую визу категории P-1A, как “всемирно известному спортсмену”. В Южной Корее и США уже приравняли компьютерный спорт к традиционным видам, по этому же пути идет и ряд других стран в Европе и Азии. В России уже был подобный опыт, но в умах </a:t>
            </a:r>
            <a:r>
              <a:rPr lang="ru-RU" sz="1100" b="1" dirty="0" err="1" smtClean="0"/>
              <a:t>властьимущих</a:t>
            </a:r>
            <a:r>
              <a:rPr lang="ru-RU" sz="1100" b="1" dirty="0" smtClean="0"/>
              <a:t> </a:t>
            </a:r>
            <a:r>
              <a:rPr lang="ru-RU" sz="1100" b="1" dirty="0" err="1" smtClean="0"/>
              <a:t>геймеры</a:t>
            </a:r>
            <a:r>
              <a:rPr lang="ru-RU" sz="1100" b="1" dirty="0" smtClean="0"/>
              <a:t> были приравнены к игрокам в азартные игры. Хорошо, что этот стереотип постепенно теряет свою силу, и в скором будущем мы увидим множество турниров, подобных недавнему московскому </a:t>
            </a:r>
            <a:r>
              <a:rPr lang="ru-RU" sz="1100" b="1" dirty="0" err="1" smtClean="0"/>
              <a:t>Дримхаку</a:t>
            </a:r>
            <a:r>
              <a:rPr lang="ru-RU" sz="1100" b="1" dirty="0" smtClean="0"/>
              <a:t>, при поддержке правительства Москвы и других крупных городов России и СНГ, благо, площадки для их проведения уже существуют.</a:t>
            </a:r>
            <a:br>
              <a:rPr lang="ru-RU" sz="1100" b="1" dirty="0" smtClean="0"/>
            </a:br>
            <a:r>
              <a:rPr lang="ru-RU" sz="1100" b="1" dirty="0" smtClean="0"/>
              <a:t>Современный спорт невозможно представить без научной базы и фундаментальных исследований. </a:t>
            </a:r>
            <a:r>
              <a:rPr lang="ru-RU" sz="1100" b="1" dirty="0" err="1" smtClean="0"/>
              <a:t>Киберспорт</a:t>
            </a:r>
            <a:r>
              <a:rPr lang="ru-RU" sz="1100" b="1" dirty="0" smtClean="0"/>
              <a:t> старается не отставать, и вот совсем недавно начали открываться кафедры компьютерных игр в нескольких институтах мира. Можно быть уверенным, что новое поколение </a:t>
            </a:r>
            <a:r>
              <a:rPr lang="ru-RU" sz="1100" b="1" dirty="0" err="1" smtClean="0"/>
              <a:t>геймеров</a:t>
            </a:r>
            <a:r>
              <a:rPr lang="ru-RU" sz="1100" b="1" dirty="0" smtClean="0"/>
              <a:t> будет быстрее, умнее и талантливее нынешних </a:t>
            </a:r>
            <a:r>
              <a:rPr lang="ru-RU" sz="1100" b="1" dirty="0" err="1" smtClean="0"/>
              <a:t>кибератлетов</a:t>
            </a:r>
            <a:r>
              <a:rPr lang="ru-RU" sz="1100" b="1" dirty="0" smtClean="0"/>
              <a:t>. Небывалая массовость современного </a:t>
            </a:r>
            <a:r>
              <a:rPr lang="ru-RU" sz="1100" b="1" dirty="0" err="1" smtClean="0"/>
              <a:t>киберспорта</a:t>
            </a:r>
            <a:r>
              <a:rPr lang="ru-RU" sz="1100" b="1" dirty="0" smtClean="0"/>
              <a:t> объясняется более низким порогом вхождения в игру, а также системой “</a:t>
            </a:r>
            <a:r>
              <a:rPr lang="ru-RU" sz="1100" b="1" dirty="0" err="1" smtClean="0"/>
              <a:t>free</a:t>
            </a:r>
            <a:r>
              <a:rPr lang="ru-RU" sz="1100" b="1" dirty="0" smtClean="0"/>
              <a:t> </a:t>
            </a:r>
            <a:r>
              <a:rPr lang="ru-RU" sz="1100" b="1" dirty="0" err="1" smtClean="0"/>
              <a:t>to</a:t>
            </a:r>
            <a:r>
              <a:rPr lang="ru-RU" sz="1100" b="1" dirty="0" smtClean="0"/>
              <a:t> </a:t>
            </a:r>
            <a:r>
              <a:rPr lang="ru-RU" sz="1100" b="1" dirty="0" err="1" smtClean="0"/>
              <a:t>play</a:t>
            </a:r>
            <a:r>
              <a:rPr lang="ru-RU" sz="1100" b="1" dirty="0" smtClean="0"/>
              <a:t>”, позволяющей любому попробовать свои силы в игре, а чем больше игроков начинают играть, тем больше шанс, что среди них окажется неимоверно талантливый чемпион. Именно за противостоянием таких уникумов интересно наблюдать простому зрителю.</a:t>
            </a:r>
            <a:br>
              <a:rPr lang="ru-RU" sz="1100" b="1" dirty="0" smtClean="0"/>
            </a:br>
            <a:r>
              <a:rPr lang="ru-RU" sz="1100" b="1" dirty="0" smtClean="0"/>
              <a:t/>
            </a:r>
            <a:br>
              <a:rPr lang="ru-RU" sz="1100" b="1" dirty="0" smtClean="0"/>
            </a:br>
            <a:r>
              <a:rPr lang="ru-RU" sz="1100" b="1" dirty="0" smtClean="0"/>
              <a:t/>
            </a:r>
            <a:br>
              <a:rPr lang="ru-RU" sz="1100" b="1" dirty="0" smtClean="0"/>
            </a:br>
            <a:endParaRPr lang="ru-RU" sz="11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2736304"/>
          </a:xfrm>
        </p:spPr>
        <p:txBody>
          <a:bodyPr>
            <a:noAutofit/>
          </a:bodyPr>
          <a:lstStyle/>
          <a:p>
            <a:r>
              <a:rPr lang="ru-RU" sz="1200" dirty="0" smtClean="0"/>
              <a:t>Можно ещё долго рассуждать об игроках, но именно зритель в конечном итоге конечный потребитель </a:t>
            </a:r>
            <a:r>
              <a:rPr lang="ru-RU" sz="1200" dirty="0" err="1" smtClean="0"/>
              <a:t>киберспортивной</a:t>
            </a:r>
            <a:r>
              <a:rPr lang="ru-RU" sz="1200" dirty="0" smtClean="0"/>
              <a:t> индустрии. Тем более, что в последнее время </a:t>
            </a:r>
            <a:r>
              <a:rPr lang="ru-RU" sz="1200" dirty="0" err="1" smtClean="0"/>
              <a:t>комьюнити</a:t>
            </a:r>
            <a:r>
              <a:rPr lang="ru-RU" sz="1200" dirty="0" smtClean="0"/>
              <a:t> активно участвует в формировании призового фонда турниров и даже выбирает, какие дисциплины будут представлены на том или ином турнире, превращаясь из безмолвного наблюдателя в активного участника </a:t>
            </a:r>
            <a:r>
              <a:rPr lang="ru-RU" sz="1200" dirty="0" err="1" smtClean="0"/>
              <a:t>киберспортивного</a:t>
            </a:r>
            <a:r>
              <a:rPr lang="ru-RU" sz="1200" dirty="0" smtClean="0"/>
              <a:t> движения. Популярность </a:t>
            </a:r>
            <a:r>
              <a:rPr lang="ru-RU" sz="1200" dirty="0" err="1" smtClean="0"/>
              <a:t>онлайнрвых</a:t>
            </a:r>
            <a:r>
              <a:rPr lang="ru-RU" sz="1200" dirty="0" smtClean="0"/>
              <a:t> трансляций на </a:t>
            </a:r>
            <a:r>
              <a:rPr lang="ru-RU" sz="1200" dirty="0" err="1" smtClean="0"/>
              <a:t>стрим-платформах</a:t>
            </a:r>
            <a:r>
              <a:rPr lang="ru-RU" sz="1200" dirty="0" smtClean="0"/>
              <a:t>, таких как </a:t>
            </a:r>
            <a:r>
              <a:rPr lang="ru-RU" sz="1200" dirty="0" err="1" smtClean="0"/>
              <a:t>Киберспорт.рф</a:t>
            </a:r>
            <a:r>
              <a:rPr lang="ru-RU" sz="1200" dirty="0" smtClean="0"/>
              <a:t>, стремительно растёт с каждым годом, ведь организаторы турниров заинтересованы в качественном освещении и привлечении как можно большего количества зрителей. В этом аспекте компьютерные игры также стали ближе к традиционному спорту, где телевизионные рейтинги спортивных передач зашкаливают. </a:t>
            </a:r>
            <a:r>
              <a:rPr lang="ru-RU" sz="1200" dirty="0" err="1" smtClean="0"/>
              <a:t>Киберспорт</a:t>
            </a:r>
            <a:r>
              <a:rPr lang="ru-RU" sz="1200" dirty="0" smtClean="0"/>
              <a:t>, как своего рода детище интернета, не спешит на голубые экраны и вполне комфортно чувствует себя на просторах всемирной паутины. Лишь в Южной Корее игры по </a:t>
            </a:r>
            <a:r>
              <a:rPr lang="ru-RU" sz="1200" dirty="0" err="1" smtClean="0"/>
              <a:t>StarCraft’у</a:t>
            </a:r>
            <a:r>
              <a:rPr lang="ru-RU" sz="1200" dirty="0" smtClean="0"/>
              <a:t> собирают перед телевизорами столько же зрителей, сколько и турниры по футболу и другим видам спорта, а рекламодатели выстраиваются в очередь к организаторам GSL и </a:t>
            </a:r>
            <a:r>
              <a:rPr lang="ru-RU" sz="1200" dirty="0" err="1" smtClean="0"/>
              <a:t>Proleague</a:t>
            </a:r>
            <a:r>
              <a:rPr lang="ru-RU" sz="1200" dirty="0" smtClean="0"/>
              <a:t>.</a:t>
            </a:r>
            <a:endParaRPr lang="ru-RU" sz="1200" dirty="0"/>
          </a:p>
        </p:txBody>
      </p:sp>
      <p:pic>
        <p:nvPicPr>
          <p:cNvPr id="30722" name="Picture 2" descr="https://avatars.mds.yandex.net/get-images-cbir/872906/1Zc9kDDr7O2eEy9SHEEqzg4577/ocr"/>
          <p:cNvPicPr>
            <a:picLocks noChangeAspect="1" noChangeArrowheads="1"/>
          </p:cNvPicPr>
          <p:nvPr/>
        </p:nvPicPr>
        <p:blipFill>
          <a:blip r:embed="rId2" cstate="print"/>
          <a:srcRect/>
          <a:stretch>
            <a:fillRect/>
          </a:stretch>
        </p:blipFill>
        <p:spPr bwMode="auto">
          <a:xfrm>
            <a:off x="755576" y="3645024"/>
            <a:ext cx="3570887" cy="2376264"/>
          </a:xfrm>
          <a:prstGeom prst="rect">
            <a:avLst/>
          </a:prstGeom>
          <a:ln>
            <a:noFill/>
          </a:ln>
          <a:effectLst>
            <a:softEdge rad="112500"/>
          </a:effectLst>
        </p:spPr>
      </p:pic>
      <p:pic>
        <p:nvPicPr>
          <p:cNvPr id="30724" name="Picture 4" descr="https://avatars.mds.yandex.net/get-images-cbir/6083060/--PF5WoRh07xSzvAivA-5Q4582/ocr"/>
          <p:cNvPicPr>
            <a:picLocks noChangeAspect="1" noChangeArrowheads="1"/>
          </p:cNvPicPr>
          <p:nvPr/>
        </p:nvPicPr>
        <p:blipFill>
          <a:blip r:embed="rId3" cstate="print"/>
          <a:srcRect/>
          <a:stretch>
            <a:fillRect/>
          </a:stretch>
        </p:blipFill>
        <p:spPr bwMode="auto">
          <a:xfrm>
            <a:off x="4644008" y="3789040"/>
            <a:ext cx="4104455" cy="2082079"/>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709936"/>
          </a:xfrm>
        </p:spPr>
        <p:txBody>
          <a:bodyPr>
            <a:normAutofit fontScale="90000"/>
          </a:bodyPr>
          <a:lstStyle/>
          <a:p>
            <a:r>
              <a:rPr lang="ru-RU" sz="3200" dirty="0" smtClean="0">
                <a:solidFill>
                  <a:schemeClr val="accent2">
                    <a:lumMod val="50000"/>
                  </a:schemeClr>
                </a:solidFill>
              </a:rPr>
              <a:t>    Цель</a:t>
            </a:r>
            <a:r>
              <a:rPr lang="en-US" sz="3200" dirty="0" smtClean="0">
                <a:solidFill>
                  <a:schemeClr val="accent2">
                    <a:lumMod val="50000"/>
                  </a:schemeClr>
                </a:solidFill>
              </a:rPr>
              <a:t>:</a:t>
            </a:r>
            <a:r>
              <a:rPr lang="ru-RU" sz="3200" dirty="0" smtClean="0">
                <a:solidFill>
                  <a:schemeClr val="accent2">
                    <a:lumMod val="50000"/>
                  </a:schemeClr>
                </a:solidFill>
              </a:rPr>
              <a:t/>
            </a:r>
            <a:br>
              <a:rPr lang="ru-RU" sz="3200" dirty="0" smtClean="0">
                <a:solidFill>
                  <a:schemeClr val="accent2">
                    <a:lumMod val="50000"/>
                  </a:schemeClr>
                </a:solidFill>
              </a:rPr>
            </a:br>
            <a:r>
              <a:rPr lang="ru-RU" sz="1600" dirty="0" smtClean="0">
                <a:solidFill>
                  <a:schemeClr val="accent2">
                    <a:lumMod val="50000"/>
                  </a:schemeClr>
                </a:solidFill>
              </a:rPr>
              <a:t>1.История </a:t>
            </a:r>
            <a:r>
              <a:rPr lang="ru-RU" sz="1600" dirty="0" err="1" smtClean="0">
                <a:solidFill>
                  <a:schemeClr val="accent2">
                    <a:lumMod val="50000"/>
                  </a:schemeClr>
                </a:solidFill>
              </a:rPr>
              <a:t>киберспортивного</a:t>
            </a:r>
            <a:r>
              <a:rPr lang="ru-RU" sz="1600" dirty="0" smtClean="0">
                <a:solidFill>
                  <a:schemeClr val="accent2">
                    <a:lumMod val="50000"/>
                  </a:schemeClr>
                </a:solidFill>
              </a:rPr>
              <a:t> детского лагеря</a:t>
            </a:r>
            <a:br>
              <a:rPr lang="ru-RU" sz="1600" dirty="0" smtClean="0">
                <a:solidFill>
                  <a:schemeClr val="accent2">
                    <a:lumMod val="50000"/>
                  </a:schemeClr>
                </a:solidFill>
              </a:rPr>
            </a:br>
            <a:r>
              <a:rPr lang="ru-RU" sz="1600" dirty="0" smtClean="0">
                <a:solidFill>
                  <a:schemeClr val="accent2">
                    <a:lumMod val="50000"/>
                  </a:schemeClr>
                </a:solidFill>
              </a:rPr>
              <a:t>2.Влияетли </a:t>
            </a:r>
            <a:r>
              <a:rPr lang="ru-RU" sz="1600" dirty="0" err="1" smtClean="0">
                <a:solidFill>
                  <a:schemeClr val="accent2">
                    <a:lumMod val="50000"/>
                  </a:schemeClr>
                </a:solidFill>
              </a:rPr>
              <a:t>кибирспортивный</a:t>
            </a:r>
            <a:r>
              <a:rPr lang="ru-RU" sz="1600" dirty="0" smtClean="0">
                <a:solidFill>
                  <a:schemeClr val="accent2">
                    <a:lumMod val="50000"/>
                  </a:schemeClr>
                </a:solidFill>
              </a:rPr>
              <a:t> детский лагерь на здоровье человека</a:t>
            </a:r>
            <a:br>
              <a:rPr lang="ru-RU" sz="1600" dirty="0" smtClean="0">
                <a:solidFill>
                  <a:schemeClr val="accent2">
                    <a:lumMod val="50000"/>
                  </a:schemeClr>
                </a:solidFill>
              </a:rPr>
            </a:br>
            <a:r>
              <a:rPr lang="ru-RU" sz="1600" dirty="0" smtClean="0">
                <a:solidFill>
                  <a:schemeClr val="accent2">
                    <a:lumMod val="50000"/>
                  </a:schemeClr>
                </a:solidFill>
              </a:rPr>
              <a:t>3.правила </a:t>
            </a:r>
            <a:r>
              <a:rPr lang="ru-RU" sz="1600" dirty="0" err="1" smtClean="0">
                <a:solidFill>
                  <a:schemeClr val="accent2">
                    <a:lumMod val="50000"/>
                  </a:schemeClr>
                </a:solidFill>
              </a:rPr>
              <a:t>киберспортивного</a:t>
            </a:r>
            <a:r>
              <a:rPr lang="ru-RU" sz="1600" dirty="0" smtClean="0">
                <a:solidFill>
                  <a:schemeClr val="accent2">
                    <a:lumMod val="50000"/>
                  </a:schemeClr>
                </a:solidFill>
              </a:rPr>
              <a:t> детского </a:t>
            </a:r>
            <a:r>
              <a:rPr lang="ru-RU" sz="1600" dirty="0" err="1" smtClean="0">
                <a:solidFill>
                  <a:schemeClr val="accent2">
                    <a:lumMod val="50000"/>
                  </a:schemeClr>
                </a:solidFill>
              </a:rPr>
              <a:t>легеря</a:t>
            </a:r>
            <a:r>
              <a:rPr lang="ru-RU" sz="1600" dirty="0" smtClean="0">
                <a:solidFill>
                  <a:schemeClr val="accent2">
                    <a:lumMod val="50000"/>
                  </a:schemeClr>
                </a:solidFill>
              </a:rPr>
              <a:t> </a:t>
            </a:r>
            <a:r>
              <a:rPr lang="ru-RU" sz="1600" dirty="0" smtClean="0"/>
              <a:t/>
            </a:r>
            <a:br>
              <a:rPr lang="ru-RU" sz="1600" dirty="0" smtClean="0"/>
            </a:br>
            <a:r>
              <a:rPr lang="ru-RU" sz="1600" dirty="0" smtClean="0"/>
              <a:t>       </a:t>
            </a:r>
            <a:br>
              <a:rPr lang="ru-RU" sz="1600" dirty="0" smtClean="0"/>
            </a:br>
            <a:r>
              <a:rPr lang="ru-RU" sz="1600" dirty="0" smtClean="0"/>
              <a:t/>
            </a:r>
            <a:br>
              <a:rPr lang="ru-RU" sz="1600" dirty="0" smtClean="0"/>
            </a:br>
            <a:endParaRPr lang="ru-RU" sz="1600" dirty="0"/>
          </a:p>
        </p:txBody>
      </p:sp>
      <p:sp>
        <p:nvSpPr>
          <p:cNvPr id="3" name="Содержимое 2"/>
          <p:cNvSpPr>
            <a:spLocks noGrp="1"/>
          </p:cNvSpPr>
          <p:nvPr>
            <p:ph idx="1"/>
          </p:nvPr>
        </p:nvSpPr>
        <p:spPr>
          <a:xfrm>
            <a:off x="323528" y="2420888"/>
            <a:ext cx="8363272" cy="4153648"/>
          </a:xfrm>
        </p:spPr>
        <p:txBody>
          <a:bodyPr>
            <a:normAutofit/>
          </a:bodyPr>
          <a:lstStyle/>
          <a:p>
            <a:pPr>
              <a:buNone/>
            </a:pPr>
            <a:r>
              <a:rPr lang="ru-RU" dirty="0" smtClean="0">
                <a:solidFill>
                  <a:schemeClr val="accent2">
                    <a:lumMod val="50000"/>
                  </a:schemeClr>
                </a:solidFill>
                <a:latin typeface="+mj-lt"/>
              </a:rPr>
              <a:t>    Задачи</a:t>
            </a:r>
            <a:r>
              <a:rPr lang="en-US" dirty="0" smtClean="0">
                <a:solidFill>
                  <a:schemeClr val="accent2">
                    <a:lumMod val="50000"/>
                  </a:schemeClr>
                </a:solidFill>
                <a:latin typeface="+mj-lt"/>
              </a:rPr>
              <a:t>:</a:t>
            </a:r>
            <a:endParaRPr lang="ru-RU" dirty="0" smtClean="0">
              <a:solidFill>
                <a:schemeClr val="accent2">
                  <a:lumMod val="50000"/>
                </a:schemeClr>
              </a:solidFill>
              <a:latin typeface="+mj-lt"/>
            </a:endParaRPr>
          </a:p>
          <a:p>
            <a:pPr>
              <a:buNone/>
            </a:pPr>
            <a:r>
              <a:rPr lang="ru-RU" sz="1600" dirty="0" smtClean="0">
                <a:solidFill>
                  <a:schemeClr val="accent2">
                    <a:lumMod val="50000"/>
                  </a:schemeClr>
                </a:solidFill>
                <a:latin typeface="+mj-lt"/>
              </a:rPr>
              <a:t> </a:t>
            </a:r>
            <a:r>
              <a:rPr lang="ru-RU" sz="1400" dirty="0" smtClean="0">
                <a:solidFill>
                  <a:schemeClr val="accent2">
                    <a:lumMod val="50000"/>
                  </a:schemeClr>
                </a:solidFill>
                <a:latin typeface="+mj-lt"/>
              </a:rPr>
              <a:t>1.изучить информацию о </a:t>
            </a:r>
            <a:r>
              <a:rPr lang="ru-RU" sz="1400" dirty="0" err="1" smtClean="0">
                <a:solidFill>
                  <a:schemeClr val="accent2">
                    <a:lumMod val="50000"/>
                  </a:schemeClr>
                </a:solidFill>
                <a:latin typeface="+mj-lt"/>
              </a:rPr>
              <a:t>киберспортивном</a:t>
            </a:r>
            <a:r>
              <a:rPr lang="ru-RU" sz="1400" dirty="0" smtClean="0">
                <a:solidFill>
                  <a:schemeClr val="accent2">
                    <a:lumMod val="50000"/>
                  </a:schemeClr>
                </a:solidFill>
                <a:latin typeface="+mj-lt"/>
              </a:rPr>
              <a:t> детском лагере</a:t>
            </a:r>
          </a:p>
          <a:p>
            <a:pPr>
              <a:buNone/>
            </a:pPr>
            <a:r>
              <a:rPr lang="ru-RU" sz="1400" dirty="0" smtClean="0">
                <a:solidFill>
                  <a:schemeClr val="accent2">
                    <a:lumMod val="50000"/>
                  </a:schemeClr>
                </a:solidFill>
                <a:latin typeface="+mj-lt"/>
              </a:rPr>
              <a:t> 2.выяснить является ли </a:t>
            </a:r>
            <a:r>
              <a:rPr lang="ru-RU" sz="1400" dirty="0" err="1" smtClean="0">
                <a:solidFill>
                  <a:schemeClr val="accent2">
                    <a:lumMod val="50000"/>
                  </a:schemeClr>
                </a:solidFill>
                <a:latin typeface="+mj-lt"/>
              </a:rPr>
              <a:t>киберспортивный</a:t>
            </a:r>
            <a:r>
              <a:rPr lang="ru-RU" sz="1400" dirty="0" smtClean="0">
                <a:solidFill>
                  <a:schemeClr val="accent2">
                    <a:lumMod val="50000"/>
                  </a:schemeClr>
                </a:solidFill>
                <a:latin typeface="+mj-lt"/>
              </a:rPr>
              <a:t> детский </a:t>
            </a:r>
            <a:r>
              <a:rPr lang="ru-RU" sz="1400" dirty="0" err="1" smtClean="0">
                <a:solidFill>
                  <a:schemeClr val="accent2">
                    <a:lumMod val="50000"/>
                  </a:schemeClr>
                </a:solidFill>
                <a:latin typeface="+mj-lt"/>
              </a:rPr>
              <a:t>легерь</a:t>
            </a:r>
            <a:r>
              <a:rPr lang="ru-RU" sz="1400" dirty="0" smtClean="0">
                <a:solidFill>
                  <a:schemeClr val="accent2">
                    <a:lumMod val="50000"/>
                  </a:schemeClr>
                </a:solidFill>
                <a:latin typeface="+mj-lt"/>
              </a:rPr>
              <a:t> спортом</a:t>
            </a:r>
          </a:p>
          <a:p>
            <a:pPr>
              <a:buNone/>
            </a:pPr>
            <a:r>
              <a:rPr lang="ru-RU" sz="1400" dirty="0" smtClean="0">
                <a:solidFill>
                  <a:schemeClr val="accent2">
                    <a:lumMod val="50000"/>
                  </a:schemeClr>
                </a:solidFill>
                <a:latin typeface="+mj-lt"/>
              </a:rPr>
              <a:t> 3.изучить как тренируются </a:t>
            </a:r>
            <a:r>
              <a:rPr lang="ru-RU" sz="1400" dirty="0" err="1" smtClean="0">
                <a:solidFill>
                  <a:schemeClr val="accent2">
                    <a:lumMod val="50000"/>
                  </a:schemeClr>
                </a:solidFill>
                <a:latin typeface="+mj-lt"/>
              </a:rPr>
              <a:t>киберспортсмены</a:t>
            </a:r>
            <a:r>
              <a:rPr lang="ru-RU" sz="1400" dirty="0" smtClean="0">
                <a:solidFill>
                  <a:schemeClr val="accent2">
                    <a:lumMod val="50000"/>
                  </a:schemeClr>
                </a:solidFill>
                <a:latin typeface="+mj-lt"/>
              </a:rPr>
              <a:t> в детском лагере</a:t>
            </a:r>
            <a:endParaRPr lang="ru-RU" sz="1400"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4446240"/>
          </a:xfrm>
        </p:spPr>
        <p:txBody>
          <a:bodyPr>
            <a:normAutofit/>
          </a:bodyPr>
          <a:lstStyle/>
          <a:p>
            <a:r>
              <a:rPr lang="ru-RU" sz="1300" dirty="0" smtClean="0"/>
              <a:t>Весьма спорным было причисление к </a:t>
            </a:r>
            <a:r>
              <a:rPr lang="ru-RU" sz="1300" dirty="0" err="1" smtClean="0"/>
              <a:t>киберспортивным</a:t>
            </a:r>
            <a:r>
              <a:rPr lang="ru-RU" sz="1300" dirty="0" smtClean="0"/>
              <a:t> дисциплинам карточной игры </a:t>
            </a:r>
            <a:r>
              <a:rPr lang="ru-RU" sz="1300" dirty="0" err="1" smtClean="0"/>
              <a:t>Hearthstone</a:t>
            </a:r>
            <a:r>
              <a:rPr lang="ru-RU" sz="1300" dirty="0" smtClean="0"/>
              <a:t>: </a:t>
            </a:r>
            <a:r>
              <a:rPr lang="ru-RU" sz="1300" dirty="0" err="1" smtClean="0"/>
              <a:t>Heroes</a:t>
            </a:r>
            <a:r>
              <a:rPr lang="ru-RU" sz="1300" dirty="0" smtClean="0"/>
              <a:t> </a:t>
            </a:r>
            <a:r>
              <a:rPr lang="ru-RU" sz="1300" dirty="0" err="1" smtClean="0"/>
              <a:t>of</a:t>
            </a:r>
            <a:r>
              <a:rPr lang="ru-RU" sz="1300" dirty="0" smtClean="0"/>
              <a:t> </a:t>
            </a:r>
            <a:r>
              <a:rPr lang="ru-RU" sz="1300" dirty="0" err="1" smtClean="0"/>
              <a:t>Warcraft</a:t>
            </a:r>
            <a:r>
              <a:rPr lang="ru-RU" sz="1300" dirty="0" smtClean="0"/>
              <a:t>, анонсированной компанией </a:t>
            </a:r>
            <a:r>
              <a:rPr lang="ru-RU" sz="1300" dirty="0" err="1" smtClean="0"/>
              <a:t>Blizzard</a:t>
            </a:r>
            <a:r>
              <a:rPr lang="ru-RU" sz="1300" dirty="0" smtClean="0"/>
              <a:t> 22 марта 2013 года и после долгого тестирования выпущенной 11 марта 2014 года. Решающую роль в этом сыграл имидж компании разработчика, известной своими </a:t>
            </a:r>
            <a:r>
              <a:rPr lang="ru-RU" sz="1300" dirty="0" err="1" smtClean="0"/>
              <a:t>киберспортивными</a:t>
            </a:r>
            <a:r>
              <a:rPr lang="ru-RU" sz="1300" dirty="0" smtClean="0"/>
              <a:t> играми и организовавшей первые турниры по новой игре с внушительными призовыми. Как бы то ни было, теперь на многих </a:t>
            </a:r>
            <a:r>
              <a:rPr lang="ru-RU" sz="1300" dirty="0" err="1" smtClean="0"/>
              <a:t>мультигейминговых</a:t>
            </a:r>
            <a:r>
              <a:rPr lang="ru-RU" sz="1300" dirty="0" smtClean="0"/>
              <a:t> турнирах </a:t>
            </a:r>
            <a:r>
              <a:rPr lang="ru-RU" sz="1300" dirty="0" err="1" smtClean="0"/>
              <a:t>Hearthstone</a:t>
            </a:r>
            <a:r>
              <a:rPr lang="ru-RU" sz="1300" dirty="0" smtClean="0"/>
              <a:t> стал полноправным участником, а свои силы каждый день пробует миллионная армия игроков.</a:t>
            </a:r>
            <a:br>
              <a:rPr lang="ru-RU" sz="1300" dirty="0" smtClean="0"/>
            </a:br>
            <a:r>
              <a:rPr lang="ru-RU" sz="1300" dirty="0" smtClean="0"/>
              <a:t>Пример именно этой игры во многом показателен для дальнейшего развития </a:t>
            </a:r>
            <a:r>
              <a:rPr lang="ru-RU" sz="1300" dirty="0" err="1" smtClean="0"/>
              <a:t>киберспорта</a:t>
            </a:r>
            <a:r>
              <a:rPr lang="ru-RU" sz="1300" dirty="0" smtClean="0"/>
              <a:t>. Теперь нет особых рамок и канонов, если игрокам она нравится, в ней присутствует некий баланс, и </a:t>
            </a:r>
            <a:r>
              <a:rPr lang="ru-RU" sz="1300" dirty="0" err="1" smtClean="0"/>
              <a:t>донат</a:t>
            </a:r>
            <a:r>
              <a:rPr lang="ru-RU" sz="1300" dirty="0" smtClean="0"/>
              <a:t> напрямую не влияет на игровой процесс, то дисциплина будет жить и развиваться.</a:t>
            </a:r>
            <a:br>
              <a:rPr lang="ru-RU" sz="1300" dirty="0" smtClean="0"/>
            </a:br>
            <a:r>
              <a:rPr lang="ru-RU" sz="1300" dirty="0" smtClean="0"/>
              <a:t>Будущее индустрии в ближайшее время прежде всего за командными дисциплинами различных жанров. Наравне с MOBA играми: </a:t>
            </a:r>
            <a:r>
              <a:rPr lang="ru-RU" sz="1300" dirty="0" err="1" smtClean="0"/>
              <a:t>LoL</a:t>
            </a:r>
            <a:r>
              <a:rPr lang="ru-RU" sz="1300" dirty="0" smtClean="0"/>
              <a:t>, DOTA 2 и новоявленной </a:t>
            </a:r>
            <a:r>
              <a:rPr lang="ru-RU" sz="1300" dirty="0" err="1" smtClean="0"/>
              <a:t>Heroes</a:t>
            </a:r>
            <a:r>
              <a:rPr lang="ru-RU" sz="1300" dirty="0" smtClean="0"/>
              <a:t> </a:t>
            </a:r>
            <a:r>
              <a:rPr lang="ru-RU" sz="1300" dirty="0" err="1" smtClean="0"/>
              <a:t>of</a:t>
            </a:r>
            <a:r>
              <a:rPr lang="ru-RU" sz="1300" dirty="0" smtClean="0"/>
              <a:t> </a:t>
            </a:r>
            <a:r>
              <a:rPr lang="ru-RU" sz="1300" dirty="0" err="1" smtClean="0"/>
              <a:t>the</a:t>
            </a:r>
            <a:r>
              <a:rPr lang="ru-RU" sz="1300" dirty="0" smtClean="0"/>
              <a:t> </a:t>
            </a:r>
            <a:r>
              <a:rPr lang="ru-RU" sz="1300" dirty="0" err="1" smtClean="0"/>
              <a:t>Storm</a:t>
            </a:r>
            <a:r>
              <a:rPr lang="ru-RU" sz="1300" dirty="0" smtClean="0"/>
              <a:t>, останутся популярные симуляторы: </a:t>
            </a:r>
            <a:r>
              <a:rPr lang="ru-RU" sz="1300" dirty="0" err="1" smtClean="0"/>
              <a:t>World</a:t>
            </a:r>
            <a:r>
              <a:rPr lang="ru-RU" sz="1300" dirty="0" smtClean="0"/>
              <a:t> </a:t>
            </a:r>
            <a:r>
              <a:rPr lang="ru-RU" sz="1300" dirty="0" err="1" smtClean="0"/>
              <a:t>of</a:t>
            </a:r>
            <a:r>
              <a:rPr lang="ru-RU" sz="1300" dirty="0" smtClean="0"/>
              <a:t> </a:t>
            </a:r>
            <a:r>
              <a:rPr lang="ru-RU" sz="1300" dirty="0" err="1" smtClean="0"/>
              <a:t>Tanks</a:t>
            </a:r>
            <a:r>
              <a:rPr lang="ru-RU" sz="1300" dirty="0" smtClean="0"/>
              <a:t>, гонки и </a:t>
            </a:r>
            <a:r>
              <a:rPr lang="ru-RU" sz="1300" dirty="0" err="1" smtClean="0"/>
              <a:t>файтинги</a:t>
            </a:r>
            <a:r>
              <a:rPr lang="ru-RU" sz="1300" dirty="0" smtClean="0"/>
              <a:t> разных мастей. Никуда не денутся признанные лидеры в жанрах стратегий и </a:t>
            </a:r>
            <a:r>
              <a:rPr lang="ru-RU" sz="1300" dirty="0" err="1" smtClean="0"/>
              <a:t>шутеров</a:t>
            </a:r>
            <a:r>
              <a:rPr lang="ru-RU" sz="1300" dirty="0" smtClean="0"/>
              <a:t>, пока что ими останутся </a:t>
            </a:r>
            <a:r>
              <a:rPr lang="ru-RU" sz="1300" dirty="0" err="1" smtClean="0"/>
              <a:t>StarCraft</a:t>
            </a:r>
            <a:r>
              <a:rPr lang="ru-RU" sz="1300" dirty="0" smtClean="0"/>
              <a:t> 2 и </a:t>
            </a:r>
            <a:r>
              <a:rPr lang="ru-RU" sz="1300" dirty="0" err="1" smtClean="0"/>
              <a:t>Counter-Strike</a:t>
            </a:r>
            <a:r>
              <a:rPr lang="ru-RU" sz="1300" dirty="0" smtClean="0"/>
              <a:t> соответственно. Существующая тенденция к упрощению игрового процесса с одной стороны будет и дальше популяризировать </a:t>
            </a:r>
            <a:r>
              <a:rPr lang="ru-RU" sz="1300" dirty="0" err="1" smtClean="0"/>
              <a:t>киберспорт</a:t>
            </a:r>
            <a:r>
              <a:rPr lang="ru-RU" sz="1300" dirty="0" smtClean="0"/>
              <a:t> среди широкого круга аркадных </a:t>
            </a:r>
            <a:r>
              <a:rPr lang="ru-RU" sz="1300" dirty="0" err="1" smtClean="0"/>
              <a:t>геймеров</a:t>
            </a:r>
            <a:r>
              <a:rPr lang="ru-RU" sz="1300" dirty="0" smtClean="0"/>
              <a:t>, а с другой стороны, не ровен час, как на </a:t>
            </a:r>
            <a:r>
              <a:rPr lang="ru-RU" sz="1300" dirty="0" err="1" smtClean="0"/>
              <a:t>кибер</a:t>
            </a:r>
            <a:r>
              <a:rPr lang="ru-RU" sz="1300" dirty="0" smtClean="0"/>
              <a:t> Олимпиаде будущего мы увидим дисциплины по таким играм, как весёлая ферма и </a:t>
            </a:r>
            <a:r>
              <a:rPr lang="ru-RU" sz="1300" dirty="0" err="1" smtClean="0"/>
              <a:t>Angry</a:t>
            </a:r>
            <a:r>
              <a:rPr lang="ru-RU" sz="1300" dirty="0" smtClean="0"/>
              <a:t> </a:t>
            </a:r>
            <a:r>
              <a:rPr lang="ru-RU" sz="1300" dirty="0" err="1" smtClean="0"/>
              <a:t>Birds</a:t>
            </a:r>
            <a:r>
              <a:rPr lang="ru-RU" sz="1300" dirty="0" smtClean="0"/>
              <a:t>.</a:t>
            </a:r>
            <a:r>
              <a:rPr lang="ru-RU" dirty="0" smtClean="0"/>
              <a:t/>
            </a:r>
            <a:br>
              <a:rPr lang="ru-RU" dirty="0" smtClean="0"/>
            </a:br>
            <a:endParaRPr lang="ru-RU" dirty="0"/>
          </a:p>
        </p:txBody>
      </p:sp>
      <p:pic>
        <p:nvPicPr>
          <p:cNvPr id="32770" name="Picture 2" descr="https://avatars.mds.yandex.net/get-images-cbir/7757227/QJc4_73Sl29x91zqeDyJjg4673/ocr"/>
          <p:cNvPicPr>
            <a:picLocks noChangeAspect="1" noChangeArrowheads="1"/>
          </p:cNvPicPr>
          <p:nvPr/>
        </p:nvPicPr>
        <p:blipFill>
          <a:blip r:embed="rId2" cstate="print"/>
          <a:srcRect/>
          <a:stretch>
            <a:fillRect/>
          </a:stretch>
        </p:blipFill>
        <p:spPr bwMode="auto">
          <a:xfrm>
            <a:off x="2915816" y="4293096"/>
            <a:ext cx="3384376" cy="2252149"/>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8229600" cy="5013176"/>
          </a:xfrm>
        </p:spPr>
        <p:txBody>
          <a:bodyPr>
            <a:normAutofit fontScale="90000"/>
          </a:bodyPr>
          <a:lstStyle/>
          <a:p>
            <a:r>
              <a:rPr lang="ru-RU" sz="1300" dirty="0" smtClean="0"/>
              <a:t>Необходимо отделять </a:t>
            </a:r>
            <a:r>
              <a:rPr lang="ru-RU" sz="1300" dirty="0" err="1" smtClean="0"/>
              <a:t>киберспортивные</a:t>
            </a:r>
            <a:r>
              <a:rPr lang="ru-RU" sz="1300" dirty="0" smtClean="0"/>
              <a:t> дисциплины от игр для расслабления и отдыха. Атлет должен иметь снаряд, позволяющий ему продемонстрировать все свои навыки и таланты. Здесь не может быть места расслабленной игре. Существует устойчивое выражение: «спорт высоких достижений не может быть полезен для здоровья». Примерно так же можно сказать о компьютерных играх: есть игры для развлечения, а есть </a:t>
            </a:r>
            <a:r>
              <a:rPr lang="ru-RU" sz="1300" dirty="0" err="1" smtClean="0"/>
              <a:t>хардкорные</a:t>
            </a:r>
            <a:r>
              <a:rPr lang="ru-RU" sz="1300" dirty="0" smtClean="0"/>
              <a:t> дисциплины для </a:t>
            </a:r>
            <a:r>
              <a:rPr lang="ru-RU" sz="1300" dirty="0" err="1" smtClean="0"/>
              <a:t>геймеров</a:t>
            </a:r>
            <a:r>
              <a:rPr lang="ru-RU" sz="1300" dirty="0" smtClean="0"/>
              <a:t>, стремящихся показать всё, на что они способны. Для </a:t>
            </a:r>
            <a:r>
              <a:rPr lang="ru-RU" sz="1300" dirty="0" err="1" smtClean="0"/>
              <a:t>киберспорта</a:t>
            </a:r>
            <a:r>
              <a:rPr lang="ru-RU" sz="1300" dirty="0" smtClean="0"/>
              <a:t> всегда было актуально сочетание гибкого и молниеносно реагирующего ума с быстрыми пальцами и доведёнными до автоматизма действиями. Не должно быть сильного перекоса в одну из этих составляющих. Только в далёком будущем, когда очки с виртуальной реальностью войдут в повседневную жизнь, и появятся новые игры с другими принципами управления, можно будет говорить о новых тенденциях развития </a:t>
            </a:r>
            <a:r>
              <a:rPr lang="ru-RU" sz="1300" dirty="0" err="1" smtClean="0"/>
              <a:t>киберспорта</a:t>
            </a:r>
            <a:r>
              <a:rPr lang="ru-RU" sz="1300" dirty="0" smtClean="0"/>
              <a:t>.</a:t>
            </a:r>
            <a:br>
              <a:rPr lang="ru-RU" sz="1300" dirty="0" smtClean="0"/>
            </a:br>
            <a:r>
              <a:rPr lang="ru-RU" sz="1300" dirty="0" smtClean="0"/>
              <a:t>Помимо технического совершенства игровая индустрия должна подняться на новый уровень в других сферах. Не за горами возникновение некого профсоюза </a:t>
            </a:r>
            <a:r>
              <a:rPr lang="ru-RU" sz="1300" dirty="0" err="1" smtClean="0"/>
              <a:t>геймеров</a:t>
            </a:r>
            <a:r>
              <a:rPr lang="ru-RU" sz="1300" dirty="0" smtClean="0"/>
              <a:t>, способного отстаивать права игроков в том числе перед разработчиками игр и организаторами соревнований. Нужны изменения законодательства в отношении визового режима для профессиональных </a:t>
            </a:r>
            <a:r>
              <a:rPr lang="ru-RU" sz="1300" dirty="0" err="1" smtClean="0"/>
              <a:t>геймеров</a:t>
            </a:r>
            <a:r>
              <a:rPr lang="ru-RU" sz="1300" dirty="0" smtClean="0"/>
              <a:t>, как в Южной Корее и США. И, наконец, должен сформироваться некий комитет среди крупнейших разработчиков, способный проводить подобие Олимпийских игр не по нескольким дисциплинам, а по десяткам разных представителей всех жанров. Ещё один немаловажный фактор — на турнирах будущего должны быть полноценно представлены </a:t>
            </a:r>
            <a:r>
              <a:rPr lang="ru-RU" sz="1300" dirty="0" err="1" smtClean="0"/>
              <a:t>геймеры</a:t>
            </a:r>
            <a:r>
              <a:rPr lang="ru-RU" sz="1300" dirty="0" smtClean="0"/>
              <a:t> женского пола. Светлое будущее уже не за горами и именно сейчас задаются его основы, любой из нас может повлиять на эти тенденции. Наблюдая за турнирами в качестве зрителя или участвуя в оных, можно принять участие в развитии своей любимой игры. Именно зрители и игроки формируют вектор развития индустрии. От нас зависит, в какие игры мы будем играть в будущем.</a:t>
            </a:r>
            <a:r>
              <a:rPr lang="ru-RU" dirty="0" smtClean="0"/>
              <a:t/>
            </a:r>
            <a:br>
              <a:rPr lang="ru-RU" dirty="0" smtClean="0"/>
            </a:b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2790056"/>
          </a:xfrm>
        </p:spPr>
        <p:txBody>
          <a:bodyPr>
            <a:noAutofit/>
          </a:bodyPr>
          <a:lstStyle/>
          <a:p>
            <a:r>
              <a:rPr lang="ru-RU" sz="1200" dirty="0" smtClean="0">
                <a:solidFill>
                  <a:schemeClr val="accent2">
                    <a:lumMod val="50000"/>
                  </a:schemeClr>
                </a:solidFill>
              </a:rPr>
              <a:t>«</a:t>
            </a:r>
            <a:r>
              <a:rPr lang="ru-RU" sz="1200" dirty="0" err="1" smtClean="0">
                <a:solidFill>
                  <a:schemeClr val="accent2">
                    <a:lumMod val="50000"/>
                  </a:schemeClr>
                </a:solidFill>
              </a:rPr>
              <a:t>Влияетли</a:t>
            </a:r>
            <a:r>
              <a:rPr lang="ru-RU" sz="1200" dirty="0" smtClean="0">
                <a:solidFill>
                  <a:schemeClr val="accent2">
                    <a:lumMod val="50000"/>
                  </a:schemeClr>
                </a:solidFill>
              </a:rPr>
              <a:t> </a:t>
            </a:r>
            <a:r>
              <a:rPr lang="ru-RU" sz="1200" dirty="0" err="1" smtClean="0">
                <a:solidFill>
                  <a:schemeClr val="accent2">
                    <a:lumMod val="50000"/>
                  </a:schemeClr>
                </a:solidFill>
              </a:rPr>
              <a:t>кибирспортивный</a:t>
            </a:r>
            <a:r>
              <a:rPr lang="ru-RU" sz="1200" dirty="0" smtClean="0">
                <a:solidFill>
                  <a:schemeClr val="accent2">
                    <a:lumMod val="50000"/>
                  </a:schemeClr>
                </a:solidFill>
              </a:rPr>
              <a:t> детский лагерь на здоровье </a:t>
            </a:r>
            <a:r>
              <a:rPr lang="ru-RU" sz="1200" dirty="0" smtClean="0">
                <a:solidFill>
                  <a:schemeClr val="accent2">
                    <a:lumMod val="50000"/>
                  </a:schemeClr>
                </a:solidFill>
              </a:rPr>
              <a:t>человек</a:t>
            </a:r>
            <a:r>
              <a:rPr lang="ru-RU" sz="1200" dirty="0" smtClean="0">
                <a:solidFill>
                  <a:schemeClr val="accent2">
                    <a:lumMod val="50000"/>
                  </a:schemeClr>
                </a:solidFill>
              </a:rPr>
              <a:t>а</a:t>
            </a:r>
            <a:r>
              <a:rPr lang="ru-RU" sz="1200" dirty="0" smtClean="0">
                <a:solidFill>
                  <a:schemeClr val="accent2">
                    <a:lumMod val="50000"/>
                  </a:schemeClr>
                </a:solidFill>
              </a:rPr>
              <a:t>»</a:t>
            </a:r>
            <a:br>
              <a:rPr lang="ru-RU" sz="1200" dirty="0" smtClean="0">
                <a:solidFill>
                  <a:schemeClr val="accent2">
                    <a:lumMod val="50000"/>
                  </a:schemeClr>
                </a:solidFill>
              </a:rPr>
            </a:br>
            <a:r>
              <a:rPr lang="ru-RU" sz="1200" dirty="0" smtClean="0"/>
              <a:t> </a:t>
            </a:r>
            <a:r>
              <a:rPr lang="ru-RU" sz="1200" dirty="0" smtClean="0"/>
              <a:t>В нашей </a:t>
            </a:r>
            <a:r>
              <a:rPr lang="ru-RU" sz="1200" dirty="0" smtClean="0"/>
              <a:t>статье вы узнаете о плюсах и минусах </a:t>
            </a:r>
            <a:r>
              <a:rPr lang="ru-RU" sz="1200" dirty="0" err="1" smtClean="0"/>
              <a:t>киберспорта</a:t>
            </a:r>
            <a:r>
              <a:rPr lang="ru-RU" sz="1200" dirty="0" smtClean="0"/>
              <a:t> для детей. Мы расскажем в каком возрасте лучше всего начинать занятия, какие есть противопоказания по состоянию здоровья, как выбрать школу и каких финансовых затрат потребует </a:t>
            </a:r>
            <a:r>
              <a:rPr lang="ru-RU" sz="1200" dirty="0" err="1" smtClean="0"/>
              <a:t>обучение.Киберспорт</a:t>
            </a:r>
            <a:r>
              <a:rPr lang="ru-RU" sz="1200" dirty="0" smtClean="0"/>
              <a:t> — относительно молодой вид спорта. Датой его основания можно считать 1972 год. Именно тогда прошли первые соревнования по видеоиграм. Состоялись они в </a:t>
            </a:r>
            <a:r>
              <a:rPr lang="ru-RU" sz="1200" dirty="0" err="1" smtClean="0"/>
              <a:t>Стэнфордском</a:t>
            </a:r>
            <a:r>
              <a:rPr lang="ru-RU" sz="1200" dirty="0" smtClean="0"/>
              <a:t> университете. Участники сражались в игре </a:t>
            </a:r>
            <a:r>
              <a:rPr lang="ru-RU" sz="1200" dirty="0" err="1" smtClean="0"/>
              <a:t>Spacewar.В</a:t>
            </a:r>
            <a:r>
              <a:rPr lang="ru-RU" sz="1200" dirty="0" smtClean="0"/>
              <a:t> 1980-х годах подобные соревнования стали собирать десятки тысяч участников. В 1990-х Интернет начал распространяться по всему миру и среди любителей видеоигр появились не только жители развитых стран. Официальное название «</a:t>
            </a:r>
            <a:r>
              <a:rPr lang="ru-RU" sz="1200" dirty="0" err="1" smtClean="0"/>
              <a:t>киберспорт</a:t>
            </a:r>
            <a:r>
              <a:rPr lang="ru-RU" sz="1200" dirty="0" smtClean="0"/>
              <a:t>» появилось в 1999 году. Тогда же была создана Ассоциация </a:t>
            </a:r>
            <a:r>
              <a:rPr lang="ru-RU" sz="1200" dirty="0" err="1" smtClean="0"/>
              <a:t>онлайн-игроков</a:t>
            </a:r>
            <a:r>
              <a:rPr lang="ru-RU" sz="1200" dirty="0" smtClean="0"/>
              <a:t> и компьютерный спорт начали приравнивать к традиционному </a:t>
            </a:r>
            <a:r>
              <a:rPr lang="ru-RU" sz="1200" dirty="0" err="1" smtClean="0"/>
              <a:t>спорту.В</a:t>
            </a:r>
            <a:r>
              <a:rPr lang="ru-RU" sz="1200" dirty="0" smtClean="0"/>
              <a:t> настоящее время центром </a:t>
            </a:r>
            <a:r>
              <a:rPr lang="ru-RU" sz="1200" dirty="0" err="1" smtClean="0"/>
              <a:t>киберспорта</a:t>
            </a:r>
            <a:r>
              <a:rPr lang="ru-RU" sz="1200" dirty="0" smtClean="0"/>
              <a:t> считается Южная Корея. Россия же является первой страной в мире, которая официально отнесла </a:t>
            </a:r>
            <a:r>
              <a:rPr lang="ru-RU" sz="1200" dirty="0" err="1" smtClean="0"/>
              <a:t>киберспорт</a:t>
            </a:r>
            <a:r>
              <a:rPr lang="ru-RU" sz="1200" dirty="0" smtClean="0"/>
              <a:t> к спортивным дисциплинам. Произошло это в 2001 году. Правда, через пять лет его исключили из реестра государственных программ физического развития. Но в июне 2016 года вернули </a:t>
            </a:r>
            <a:r>
              <a:rPr lang="ru-RU" sz="1200" dirty="0" smtClean="0"/>
              <a:t>обратно.</a:t>
            </a:r>
            <a:endParaRPr lang="ru-RU" sz="1200" dirty="0"/>
          </a:p>
        </p:txBody>
      </p:sp>
      <p:pic>
        <p:nvPicPr>
          <p:cNvPr id="33794" name="Picture 2" descr="https://www.mos.ru/upload/newsfeed/newsfeed/Kiberkadet(9).jpg"/>
          <p:cNvPicPr>
            <a:picLocks noChangeAspect="1" noChangeArrowheads="1"/>
          </p:cNvPicPr>
          <p:nvPr/>
        </p:nvPicPr>
        <p:blipFill>
          <a:blip r:embed="rId2" cstate="print"/>
          <a:srcRect/>
          <a:stretch>
            <a:fillRect/>
          </a:stretch>
        </p:blipFill>
        <p:spPr bwMode="auto">
          <a:xfrm>
            <a:off x="2267744" y="3776192"/>
            <a:ext cx="4824536" cy="2412268"/>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29600" cy="3672408"/>
          </a:xfrm>
        </p:spPr>
        <p:txBody>
          <a:bodyPr>
            <a:normAutofit/>
          </a:bodyPr>
          <a:lstStyle/>
          <a:p>
            <a:r>
              <a:rPr lang="ru-RU" sz="1100" b="1" dirty="0" smtClean="0">
                <a:solidFill>
                  <a:schemeClr val="accent2">
                    <a:lumMod val="50000"/>
                  </a:schemeClr>
                </a:solidFill>
              </a:rPr>
              <a:t>«Как </a:t>
            </a:r>
            <a:r>
              <a:rPr lang="ru-RU" sz="1100" b="1" dirty="0" smtClean="0">
                <a:solidFill>
                  <a:schemeClr val="accent2">
                    <a:lumMod val="50000"/>
                  </a:schemeClr>
                </a:solidFill>
              </a:rPr>
              <a:t>тренируются </a:t>
            </a:r>
            <a:r>
              <a:rPr lang="ru-RU" sz="1100" b="1" dirty="0" err="1" smtClean="0">
                <a:solidFill>
                  <a:schemeClr val="accent2">
                    <a:lumMod val="50000"/>
                  </a:schemeClr>
                </a:solidFill>
              </a:rPr>
              <a:t>киберспортсмены</a:t>
            </a:r>
            <a:r>
              <a:rPr lang="ru-RU" sz="1100" b="1" dirty="0" smtClean="0">
                <a:solidFill>
                  <a:schemeClr val="accent2">
                    <a:lumMod val="50000"/>
                  </a:schemeClr>
                </a:solidFill>
              </a:rPr>
              <a:t> в детском лагере</a:t>
            </a:r>
            <a:r>
              <a:rPr lang="ru-RU" sz="1100" b="1" dirty="0" smtClean="0">
                <a:solidFill>
                  <a:schemeClr val="accent2">
                    <a:lumMod val="50000"/>
                  </a:schemeClr>
                </a:solidFill>
              </a:rPr>
              <a:t>» </a:t>
            </a:r>
            <a:br>
              <a:rPr lang="ru-RU" sz="1100" b="1" dirty="0" smtClean="0">
                <a:solidFill>
                  <a:schemeClr val="accent2">
                    <a:lumMod val="50000"/>
                  </a:schemeClr>
                </a:solidFill>
              </a:rPr>
            </a:br>
            <a:r>
              <a:rPr lang="ru-RU" sz="1100" b="1" dirty="0" smtClean="0"/>
              <a:t>Это </a:t>
            </a:r>
            <a:r>
              <a:rPr lang="ru-RU" sz="1100" b="1" dirty="0" smtClean="0"/>
              <a:t>– распорядок дня футболиста сборной России перед Евро-2016.</a:t>
            </a:r>
            <a:br>
              <a:rPr lang="ru-RU" sz="1100" b="1" dirty="0" smtClean="0"/>
            </a:br>
            <a:r>
              <a:rPr lang="ru-RU" sz="1100" b="1" dirty="0" smtClean="0"/>
              <a:t>08:30 – 09:50 Подъем, водные </a:t>
            </a:r>
            <a:r>
              <a:rPr lang="ru-RU" sz="1100" b="1" dirty="0" err="1" smtClean="0"/>
              <a:t>процедуры,завтрак</a:t>
            </a:r>
            <a:r>
              <a:rPr lang="ru-RU" sz="1100" b="1" dirty="0" smtClean="0"/>
              <a:t/>
            </a:r>
            <a:br>
              <a:rPr lang="ru-RU" sz="1100" b="1" dirty="0" smtClean="0"/>
            </a:br>
            <a:r>
              <a:rPr lang="ru-RU" sz="1100" b="1" dirty="0" smtClean="0"/>
              <a:t>09:50 – 10:50 Разогрев в тренажерном зале</a:t>
            </a:r>
            <a:br>
              <a:rPr lang="ru-RU" sz="1100" b="1" dirty="0" smtClean="0"/>
            </a:br>
            <a:r>
              <a:rPr lang="ru-RU" sz="1100" b="1" dirty="0" smtClean="0"/>
              <a:t>11:00 – 12:20 Первая тренировка</a:t>
            </a:r>
            <a:br>
              <a:rPr lang="ru-RU" sz="1100" b="1" dirty="0" smtClean="0"/>
            </a:br>
            <a:r>
              <a:rPr lang="ru-RU" sz="1100" b="1" dirty="0" smtClean="0"/>
              <a:t>13:00 – 17:00 Обед, свободное время</a:t>
            </a:r>
            <a:br>
              <a:rPr lang="ru-RU" sz="1100" b="1" dirty="0" smtClean="0"/>
            </a:br>
            <a:r>
              <a:rPr lang="ru-RU" sz="1100" b="1" dirty="0" smtClean="0"/>
              <a:t>17:00 – 18:00 Вторая тренировка</a:t>
            </a:r>
            <a:br>
              <a:rPr lang="ru-RU" sz="1100" b="1" dirty="0" smtClean="0"/>
            </a:br>
            <a:r>
              <a:rPr lang="ru-RU" sz="1100" b="1" dirty="0" smtClean="0"/>
              <a:t>18:00 – 22:30 Свободное время/ужин/свободное время.</a:t>
            </a:r>
            <a:br>
              <a:rPr lang="ru-RU" sz="1100" b="1" dirty="0" smtClean="0"/>
            </a:br>
            <a:r>
              <a:rPr lang="ru-RU" sz="1100" b="1" dirty="0" smtClean="0"/>
              <a:t>Это – распорядок дня игрока китайской команды PSG.LGD перед </a:t>
            </a:r>
            <a:r>
              <a:rPr lang="ru-RU" sz="1100" b="1" dirty="0" err="1" smtClean="0"/>
              <a:t>The</a:t>
            </a:r>
            <a:r>
              <a:rPr lang="ru-RU" sz="1100" b="1" dirty="0" smtClean="0"/>
              <a:t> </a:t>
            </a:r>
            <a:r>
              <a:rPr lang="ru-RU" sz="1100" b="1" dirty="0" err="1" smtClean="0"/>
              <a:t>International</a:t>
            </a:r>
            <a:r>
              <a:rPr lang="ru-RU" sz="1100" b="1" dirty="0" smtClean="0"/>
              <a:t> 2018 – главным турниром года по </a:t>
            </a:r>
            <a:r>
              <a:rPr lang="ru-RU" sz="1100" b="1" dirty="0" err="1" smtClean="0"/>
              <a:t>Dota</a:t>
            </a:r>
            <a:r>
              <a:rPr lang="ru-RU" sz="1100" b="1" dirty="0" smtClean="0"/>
              <a:t> 2 с призовым фондом 25 </a:t>
            </a:r>
            <a:r>
              <a:rPr lang="ru-RU" sz="1100" b="1" dirty="0" err="1" smtClean="0"/>
              <a:t>млн</a:t>
            </a:r>
            <a:r>
              <a:rPr lang="ru-RU" sz="1100" b="1" dirty="0" smtClean="0"/>
              <a:t> долларов.</a:t>
            </a:r>
            <a:br>
              <a:rPr lang="ru-RU" sz="1100" b="1" dirty="0" smtClean="0"/>
            </a:br>
            <a:r>
              <a:rPr lang="ru-RU" sz="1100" b="1" dirty="0" smtClean="0"/>
              <a:t>12:00 – 13:00 Подъем, водные процедуры, завтрак</a:t>
            </a:r>
            <a:br>
              <a:rPr lang="ru-RU" sz="1100" b="1" dirty="0" smtClean="0"/>
            </a:br>
            <a:r>
              <a:rPr lang="ru-RU" sz="1100" b="1" dirty="0" smtClean="0"/>
              <a:t>13:00 – 14:00 Каждый игрок отдельно разогревается одиночными играми</a:t>
            </a:r>
            <a:br>
              <a:rPr lang="ru-RU" sz="1100" b="1" dirty="0" smtClean="0"/>
            </a:br>
            <a:r>
              <a:rPr lang="ru-RU" sz="1100" b="1" dirty="0" smtClean="0"/>
              <a:t>14:00 – 17:00 Матчи с командой – 2-3 игры</a:t>
            </a:r>
            <a:br>
              <a:rPr lang="ru-RU" sz="1100" b="1" dirty="0" smtClean="0"/>
            </a:br>
            <a:r>
              <a:rPr lang="ru-RU" sz="1100" b="1" dirty="0" smtClean="0"/>
              <a:t>17:00 – 19:00 Командные занятия, которые ведет тренер женской сборной по баскетболу </a:t>
            </a:r>
            <a:br>
              <a:rPr lang="ru-RU" sz="1100" b="1" dirty="0" smtClean="0"/>
            </a:br>
            <a:r>
              <a:rPr lang="ru-RU" sz="1100" b="1" dirty="0" smtClean="0"/>
              <a:t>19:00 – 21:00 Матчи с командой – 2 игры</a:t>
            </a:r>
            <a:br>
              <a:rPr lang="ru-RU" sz="1100" b="1" dirty="0" smtClean="0"/>
            </a:br>
            <a:r>
              <a:rPr lang="ru-RU" sz="1100" b="1" dirty="0" smtClean="0"/>
              <a:t>21:00 – 24:00 Просмотр и анализ видео</a:t>
            </a:r>
            <a:br>
              <a:rPr lang="ru-RU" sz="1100" b="1" dirty="0" smtClean="0"/>
            </a:br>
            <a:r>
              <a:rPr lang="ru-RU" sz="1100" b="1" dirty="0" smtClean="0"/>
              <a:t>24:00 – 03:00 Одиночные игры</a:t>
            </a:r>
            <a:r>
              <a:rPr lang="ru-RU" dirty="0" smtClean="0"/>
              <a:t/>
            </a:r>
            <a:br>
              <a:rPr lang="ru-RU" dirty="0" smtClean="0"/>
            </a:br>
            <a:endParaRPr lang="ru-RU" dirty="0"/>
          </a:p>
        </p:txBody>
      </p:sp>
      <p:pic>
        <p:nvPicPr>
          <p:cNvPr id="35842" name="Picture 2" descr="https://content.onliner.by/news/original_size/830c21e1bc9b7c0e0aa507556b04761a.jpeg"/>
          <p:cNvPicPr>
            <a:picLocks noChangeAspect="1" noChangeArrowheads="1"/>
          </p:cNvPicPr>
          <p:nvPr/>
        </p:nvPicPr>
        <p:blipFill>
          <a:blip r:embed="rId2" cstate="print"/>
          <a:srcRect/>
          <a:stretch>
            <a:fillRect/>
          </a:stretch>
        </p:blipFill>
        <p:spPr bwMode="auto">
          <a:xfrm>
            <a:off x="2555776" y="3789040"/>
            <a:ext cx="3963459" cy="2641646"/>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229600" cy="5094312"/>
          </a:xfrm>
        </p:spPr>
        <p:txBody>
          <a:bodyPr>
            <a:normAutofit fontScale="90000"/>
          </a:bodyPr>
          <a:lstStyle/>
          <a:p>
            <a:r>
              <a:rPr lang="ru-RU" sz="1200" b="1" dirty="0" smtClean="0">
                <a:solidFill>
                  <a:schemeClr val="accent2">
                    <a:lumMod val="50000"/>
                  </a:schemeClr>
                </a:solidFill>
              </a:rPr>
              <a:t>«Бизнес идея»</a:t>
            </a:r>
            <a:r>
              <a:rPr lang="ru-RU" sz="1200" dirty="0" smtClean="0"/>
              <a:t> </a:t>
            </a:r>
            <a:r>
              <a:rPr lang="ru-RU" sz="1200" dirty="0" smtClean="0"/>
              <a:t/>
            </a:r>
            <a:br>
              <a:rPr lang="ru-RU" sz="1200" dirty="0" smtClean="0"/>
            </a:br>
            <a:r>
              <a:rPr lang="ru-RU" sz="1200" b="1" dirty="0" smtClean="0"/>
              <a:t>Многие </a:t>
            </a:r>
            <a:r>
              <a:rPr lang="ru-RU" sz="1200" b="1" dirty="0" smtClean="0"/>
              <a:t>предприниматели задаются вопросом: «Как занять необычную, но прибыльную нишу?». На самом деле решение достаточно простое — объедините как-нибудь мировой тренд с чем-то привычным в вашей стране. Мы же поговорим в нашей статье об одной из таких ниш — детский </a:t>
            </a:r>
            <a:r>
              <a:rPr lang="ru-RU" sz="1200" b="1" dirty="0" err="1" smtClean="0"/>
              <a:t>киберспортивный</a:t>
            </a:r>
            <a:r>
              <a:rPr lang="ru-RU" sz="1200" b="1" dirty="0" smtClean="0"/>
              <a:t> </a:t>
            </a:r>
            <a:r>
              <a:rPr lang="ru-RU" sz="1200" b="1" dirty="0" err="1" smtClean="0"/>
              <a:t>лагерь.Почему</a:t>
            </a:r>
            <a:r>
              <a:rPr lang="ru-RU" sz="1200" b="1" dirty="0" smtClean="0"/>
              <a:t> эта идея до сих пор актуальна? Все просто. Эта ниша активно развивается во всем мире, но в тоже время является относительно пустой. Анализ рынка показывает, что в большинстве городов подобные заведения будут и вовсе новшеством. Детский лагерь достаточно популярен в России. Именно это и даст толчок к развитию проекта.</a:t>
            </a:r>
            <a:br>
              <a:rPr lang="ru-RU" sz="1200" b="1" dirty="0" smtClean="0"/>
            </a:br>
            <a:r>
              <a:rPr lang="ru-RU" sz="1200" b="1" dirty="0" smtClean="0"/>
              <a:t> </a:t>
            </a:r>
            <a:r>
              <a:rPr lang="ru-RU" sz="1200" b="1" dirty="0" smtClean="0"/>
              <a:t>Что </a:t>
            </a:r>
            <a:r>
              <a:rPr lang="ru-RU" sz="1200" b="1" dirty="0" smtClean="0"/>
              <a:t>касается затрат на старте, то они достаточно низкие и составят около 70 000 рублей. При этом доход очень велик и может достигать 400 000 </a:t>
            </a:r>
            <a:r>
              <a:rPr lang="ru-RU" sz="1200" b="1" dirty="0" err="1" smtClean="0"/>
              <a:t>рублей.Но</a:t>
            </a:r>
            <a:r>
              <a:rPr lang="ru-RU" sz="1200" b="1" dirty="0" smtClean="0"/>
              <a:t> </a:t>
            </a:r>
            <a:r>
              <a:rPr lang="ru-RU" sz="1200" b="1" dirty="0" smtClean="0"/>
              <a:t>все не так гладко, как может казаться на первый взгляд. Сама организация мероприятия — вещь дорогая, а вложения составят 300 000 рублей. Из них 70 000 рублей — стоимость аренды лагеря, 75 000 — покупка расходных материалов и аренда оборудования, 100 000 — подрядчиками около 50 000 — </a:t>
            </a:r>
            <a:r>
              <a:rPr lang="ru-RU" sz="1200" b="1" dirty="0" err="1" smtClean="0"/>
              <a:t>зарплатный</a:t>
            </a:r>
            <a:r>
              <a:rPr lang="ru-RU" sz="1200" b="1" dirty="0" smtClean="0"/>
              <a:t> </a:t>
            </a:r>
            <a:r>
              <a:rPr lang="ru-RU" sz="1200" b="1" dirty="0" err="1" smtClean="0"/>
              <a:t>фонд.Для</a:t>
            </a:r>
            <a:r>
              <a:rPr lang="ru-RU" sz="1200" b="1" dirty="0" smtClean="0"/>
              <a:t> ведения бизнеса вам будет достаточно формата ИП. Собрав все необходимые документы, зарегистрируйте свое дело и выберите упрощённую систему налогообложения. Помимо основных документов, необходимых при регистрации, приложите соглашения с принимающей </a:t>
            </a:r>
            <a:r>
              <a:rPr lang="ru-RU" sz="1200" b="1" dirty="0" err="1" smtClean="0"/>
              <a:t>стороной.Игровые</a:t>
            </a:r>
            <a:r>
              <a:rPr lang="ru-RU" sz="1200" b="1" dirty="0" smtClean="0"/>
              <a:t> компьютеры также лучше брать в аренду, ведь их стоимость зачастую слишком высока. Количество наборов зависит от числа участников, но запасные варианты лучше держать не </a:t>
            </a:r>
            <a:r>
              <a:rPr lang="ru-RU" sz="1200" b="1" dirty="0" err="1" smtClean="0"/>
              <a:t>готове.Помимо</a:t>
            </a:r>
            <a:r>
              <a:rPr lang="ru-RU" sz="1200" b="1" dirty="0" smtClean="0"/>
              <a:t> самих компьютеров вам также понадобится проектор и прочее оборудование для проведения </a:t>
            </a:r>
            <a:r>
              <a:rPr lang="ru-RU" sz="1200" b="1" dirty="0" err="1" smtClean="0"/>
              <a:t>трансляций.Вам</a:t>
            </a:r>
            <a:r>
              <a:rPr lang="ru-RU" sz="1200" b="1" dirty="0" smtClean="0"/>
              <a:t> потребуются услуги транспортной компании для доставки оборудования на место проведения </a:t>
            </a:r>
            <a:r>
              <a:rPr lang="ru-RU" sz="1200" b="1" dirty="0" err="1" smtClean="0"/>
              <a:t>мероприятия.Не</a:t>
            </a:r>
            <a:r>
              <a:rPr lang="ru-RU" sz="1200" b="1" dirty="0" smtClean="0"/>
              <a:t> </a:t>
            </a:r>
            <a:r>
              <a:rPr lang="ru-RU" sz="1200" b="1" dirty="0" smtClean="0"/>
              <a:t>помешает продумать и дополнительные развлечения для </a:t>
            </a:r>
            <a:r>
              <a:rPr lang="ru-RU" sz="1200" b="1" dirty="0" err="1" smtClean="0"/>
              <a:t>гостей.Отдельную</a:t>
            </a:r>
            <a:r>
              <a:rPr lang="ru-RU" sz="1200" b="1" dirty="0" smtClean="0"/>
              <a:t> тему для обсуждения представляет питание. Некоторые фирмы производят специальные пайки для </a:t>
            </a:r>
            <a:r>
              <a:rPr lang="ru-RU" sz="1200" b="1" dirty="0" err="1" smtClean="0"/>
              <a:t>геймеров</a:t>
            </a:r>
            <a:r>
              <a:rPr lang="ru-RU" sz="1200" b="1" dirty="0" smtClean="0"/>
              <a:t>. Например, </a:t>
            </a:r>
            <a:r>
              <a:rPr lang="ru-RU" sz="1200" b="1" dirty="0" err="1" smtClean="0"/>
              <a:t>Gamer</a:t>
            </a:r>
            <a:r>
              <a:rPr lang="ru-RU" sz="1200" b="1" dirty="0" smtClean="0"/>
              <a:t> </a:t>
            </a:r>
            <a:r>
              <a:rPr lang="ru-RU" sz="1200" b="1" dirty="0" err="1" smtClean="0"/>
              <a:t>Grub</a:t>
            </a:r>
            <a:r>
              <a:rPr lang="ru-RU" sz="1200" b="1" dirty="0" smtClean="0"/>
              <a:t>. Другим вариантом может стать шведский </a:t>
            </a:r>
            <a:r>
              <a:rPr lang="ru-RU" sz="1200" b="1" dirty="0" err="1" smtClean="0"/>
              <a:t>стол.Чтобы</a:t>
            </a:r>
            <a:r>
              <a:rPr lang="ru-RU" sz="1200" b="1" dirty="0" smtClean="0"/>
              <a:t> лагерь был именно </a:t>
            </a:r>
            <a:r>
              <a:rPr lang="ru-RU" sz="1200" b="1" dirty="0" err="1" smtClean="0"/>
              <a:t>киберспортивным</a:t>
            </a:r>
            <a:r>
              <a:rPr lang="ru-RU" sz="1200" b="1" dirty="0" smtClean="0"/>
              <a:t>, а не игровым, то в программе обязательно должен быть процесс обучения. В таком случае можно предоставить устраивать лекторий. На нем участники команд получат возможность делиться своим опытом с другими </a:t>
            </a:r>
            <a:r>
              <a:rPr lang="ru-RU" sz="1200" b="1" dirty="0" err="1" smtClean="0"/>
              <a:t>игроками.Для</a:t>
            </a:r>
            <a:r>
              <a:rPr lang="ru-RU" sz="1200" b="1" dirty="0" smtClean="0"/>
              <a:t> завершенности программы отличным вариантом станет подведение итогов смены с выдачей призов </a:t>
            </a:r>
            <a:r>
              <a:rPr lang="ru-RU" sz="1200" b="1" dirty="0" err="1" smtClean="0"/>
              <a:t>победителям.Следующий</a:t>
            </a:r>
            <a:r>
              <a:rPr lang="ru-RU" sz="1200" b="1" dirty="0" smtClean="0"/>
              <a:t> </a:t>
            </a:r>
            <a:r>
              <a:rPr lang="ru-RU" sz="1200" b="1" dirty="0" smtClean="0"/>
              <a:t>этап организации бизнеса — подбор персонала. Вы, как собственник бизнеса, можете взять на себя обязанности администратора и управляющего.Принимающая сторона в свою очередь может взять вопросы по организации </a:t>
            </a:r>
            <a:r>
              <a:rPr lang="ru-RU" sz="1200" b="1" dirty="0" err="1" smtClean="0"/>
              <a:t>мероприятий.Такой</a:t>
            </a:r>
            <a:r>
              <a:rPr lang="ru-RU" sz="1200" b="1" dirty="0" smtClean="0"/>
              <a:t> новаторский проект нуждается в активной рекламе. Отличным решением станет сотрудничество с именитыми </a:t>
            </a:r>
            <a:r>
              <a:rPr lang="ru-RU" sz="1200" b="1" dirty="0" err="1" smtClean="0"/>
              <a:t>киберспортсменами</a:t>
            </a:r>
            <a:r>
              <a:rPr lang="ru-RU" sz="1200" b="1" dirty="0" smtClean="0"/>
              <a:t> или даже с разработчиками игр.</a:t>
            </a:r>
            <a:r>
              <a:rPr lang="ru-RU" sz="1200" dirty="0" smtClean="0"/>
              <a:t/>
            </a:r>
            <a:br>
              <a:rPr lang="ru-RU" sz="1200" dirty="0" smtClean="0"/>
            </a:br>
            <a:endParaRPr lang="ru-RU"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764704"/>
            <a:ext cx="8640960" cy="2304256"/>
          </a:xfrm>
        </p:spPr>
        <p:txBody>
          <a:bodyPr>
            <a:normAutofit/>
          </a:bodyPr>
          <a:lstStyle/>
          <a:p>
            <a:r>
              <a:rPr lang="ru-RU" sz="1800" b="1" dirty="0" smtClean="0">
                <a:solidFill>
                  <a:schemeClr val="accent2">
                    <a:lumMod val="50000"/>
                  </a:schemeClr>
                </a:solidFill>
              </a:rPr>
              <a:t>«</a:t>
            </a:r>
            <a:r>
              <a:rPr lang="ru-RU" sz="1800" b="1" dirty="0" err="1" smtClean="0">
                <a:solidFill>
                  <a:schemeClr val="accent2">
                    <a:lumMod val="50000"/>
                  </a:schemeClr>
                </a:solidFill>
              </a:rPr>
              <a:t>С</a:t>
            </a:r>
            <a:r>
              <a:rPr lang="ru-RU" sz="1800" b="1" dirty="0" err="1" smtClean="0">
                <a:solidFill>
                  <a:schemeClr val="accent2">
                    <a:lumMod val="50000"/>
                  </a:schemeClr>
                </a:solidFill>
              </a:rPr>
              <a:t>ыллки</a:t>
            </a:r>
            <a:r>
              <a:rPr lang="ru-RU" sz="1800" b="1" dirty="0" smtClean="0">
                <a:solidFill>
                  <a:schemeClr val="accent2">
                    <a:lumMod val="50000"/>
                  </a:schemeClr>
                </a:solidFill>
              </a:rPr>
              <a:t>»</a:t>
            </a:r>
            <a:r>
              <a:rPr lang="ru-RU" sz="1800" dirty="0" smtClean="0"/>
              <a:t> </a:t>
            </a:r>
            <a:br>
              <a:rPr lang="ru-RU" sz="1800" dirty="0" smtClean="0"/>
            </a:br>
            <a:r>
              <a:rPr lang="en-US" sz="1800" dirty="0" smtClean="0"/>
              <a:t>https</a:t>
            </a:r>
            <a:r>
              <a:rPr lang="en-US" sz="1800" dirty="0" smtClean="0"/>
              <a:t>://www.grandactive.ru/idei-dlya-biznesa https://cyber.sports.ru/tribuna/blogs/golamago/2361936</a:t>
            </a:r>
            <a:r>
              <a:rPr lang="en-US" sz="1800" dirty="0" smtClean="0"/>
              <a:t>.</a:t>
            </a:r>
            <a:r>
              <a:rPr lang="ru-RU" sz="1800" dirty="0" smtClean="0"/>
              <a:t/>
            </a:r>
            <a:br>
              <a:rPr lang="ru-RU" sz="1800" dirty="0" smtClean="0"/>
            </a:br>
            <a:r>
              <a:rPr lang="en-US" sz="1800" dirty="0" smtClean="0"/>
              <a:t>html </a:t>
            </a:r>
            <a:r>
              <a:rPr lang="en-US" sz="1800" dirty="0" smtClean="0"/>
              <a:t>/biznes-ideya-kibersportivnyj-detskij-lager-269 </a:t>
            </a:r>
            <a:r>
              <a:rPr lang="ru-RU" sz="1800" dirty="0" smtClean="0"/>
              <a:t/>
            </a:r>
            <a:br>
              <a:rPr lang="ru-RU" sz="1800" dirty="0" smtClean="0"/>
            </a:br>
            <a:r>
              <a:rPr lang="en-US" sz="1800" dirty="0" smtClean="0"/>
              <a:t>https</a:t>
            </a:r>
            <a:r>
              <a:rPr lang="en-US" sz="1800" dirty="0" smtClean="0"/>
              <a:t>://</a:t>
            </a:r>
            <a:r>
              <a:rPr lang="ru-RU" sz="1800" dirty="0" err="1" smtClean="0"/>
              <a:t>киберспорт.рф</a:t>
            </a:r>
            <a:r>
              <a:rPr lang="ru-RU" sz="1800" dirty="0" smtClean="0"/>
              <a:t>/</a:t>
            </a:r>
            <a:r>
              <a:rPr lang="en-US" sz="1800" dirty="0" err="1" smtClean="0"/>
              <a:t>esport</a:t>
            </a:r>
            <a:r>
              <a:rPr lang="en-US" sz="1800" dirty="0" smtClean="0"/>
              <a:t>/history/</a:t>
            </a:r>
            <a:endParaRPr lang="ru-RU"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204864"/>
            <a:ext cx="7056784" cy="2088232"/>
          </a:xfrm>
        </p:spPr>
        <p:txBody>
          <a:bodyPr>
            <a:normAutofit/>
          </a:bodyPr>
          <a:lstStyle/>
          <a:p>
            <a:r>
              <a:rPr lang="ru-RU" sz="4800" dirty="0" smtClean="0"/>
              <a:t>Спасибо за внимание</a:t>
            </a:r>
            <a:endParaRPr lang="ru-RU" sz="4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2592288"/>
          </a:xfrm>
        </p:spPr>
        <p:txBody>
          <a:bodyPr>
            <a:normAutofit/>
          </a:bodyPr>
          <a:lstStyle/>
          <a:p>
            <a:r>
              <a:rPr lang="ru-RU" sz="1600" dirty="0" err="1" smtClean="0"/>
              <a:t>Киберспорт</a:t>
            </a:r>
            <a:r>
              <a:rPr lang="ru-RU" sz="1600" dirty="0" smtClean="0"/>
              <a:t>- это командное или индивидуальное соревнование на основе видеоигр. В России признан официальным видам спорта. Все </a:t>
            </a:r>
            <a:r>
              <a:rPr lang="ru-RU" sz="1600" dirty="0" err="1" smtClean="0"/>
              <a:t>киберспортивные</a:t>
            </a:r>
            <a:r>
              <a:rPr lang="ru-RU" sz="1600" dirty="0" smtClean="0"/>
              <a:t> дисциплины делятся на несколько основных классов, различаемых свойствами пространств, моделей, игровой задачей и развиваемыми игровыми навыками </a:t>
            </a:r>
            <a:r>
              <a:rPr lang="ru-RU" sz="1600" dirty="0" err="1" smtClean="0"/>
              <a:t>киберспортсменов</a:t>
            </a:r>
            <a:r>
              <a:rPr lang="ru-RU" sz="1600" dirty="0" smtClean="0"/>
              <a:t>: </a:t>
            </a:r>
            <a:r>
              <a:rPr lang="ru-RU" sz="1600" dirty="0" err="1" smtClean="0"/>
              <a:t>шутеры</a:t>
            </a:r>
            <a:r>
              <a:rPr lang="ru-RU" sz="1600" dirty="0" smtClean="0"/>
              <a:t> от первого лица, стратегии в реальном времени, спортивные симуляторы, </a:t>
            </a:r>
            <a:r>
              <a:rPr lang="ru-RU" sz="1600" dirty="0" err="1" smtClean="0"/>
              <a:t>автосимуляторы</a:t>
            </a:r>
            <a:r>
              <a:rPr lang="ru-RU" sz="1600" dirty="0" smtClean="0"/>
              <a:t>, </a:t>
            </a:r>
            <a:r>
              <a:rPr lang="ru-RU" sz="1600" dirty="0" err="1" smtClean="0"/>
              <a:t>авиасимуляторы</a:t>
            </a:r>
            <a:r>
              <a:rPr lang="ru-RU" sz="1600" dirty="0" smtClean="0"/>
              <a:t>, </a:t>
            </a:r>
            <a:r>
              <a:rPr lang="ru-RU" sz="1600" dirty="0" err="1" smtClean="0"/>
              <a:t>файтинги</a:t>
            </a:r>
            <a:r>
              <a:rPr lang="ru-RU" sz="1600" dirty="0" smtClean="0"/>
              <a:t>, командные ролевые игры с элементами тактико-стратегической игры и т. д.</a:t>
            </a:r>
            <a:endParaRPr lang="ru-RU" sz="1600" dirty="0"/>
          </a:p>
        </p:txBody>
      </p:sp>
      <p:pic>
        <p:nvPicPr>
          <p:cNvPr id="1026" name="Picture 2" descr="https://s0.rbk.ru/v6_top_pics/media/img/1/35/755670049625351.jpeg"/>
          <p:cNvPicPr>
            <a:picLocks noChangeAspect="1" noChangeArrowheads="1"/>
          </p:cNvPicPr>
          <p:nvPr/>
        </p:nvPicPr>
        <p:blipFill>
          <a:blip r:embed="rId2" cstate="print"/>
          <a:srcRect/>
          <a:stretch>
            <a:fillRect/>
          </a:stretch>
        </p:blipFill>
        <p:spPr bwMode="auto">
          <a:xfrm>
            <a:off x="4283968" y="3789040"/>
            <a:ext cx="3938115" cy="24362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157592" cy="5472608"/>
          </a:xfrm>
        </p:spPr>
        <p:txBody>
          <a:bodyPr>
            <a:normAutofit fontScale="90000"/>
          </a:bodyPr>
          <a:lstStyle/>
          <a:p>
            <a:r>
              <a:rPr lang="ru-RU" sz="2700" dirty="0" smtClean="0"/>
              <a:t>  История</a:t>
            </a:r>
            <a:r>
              <a:rPr lang="ru-RU" dirty="0" smtClean="0"/>
              <a:t/>
            </a:r>
            <a:br>
              <a:rPr lang="ru-RU" dirty="0" smtClean="0"/>
            </a:br>
            <a:r>
              <a:rPr lang="ru-RU" sz="1600" dirty="0" smtClean="0">
                <a:solidFill>
                  <a:schemeClr val="accent2">
                    <a:lumMod val="40000"/>
                    <a:lumOff val="60000"/>
                  </a:schemeClr>
                </a:solidFill>
              </a:rPr>
              <a:t> </a:t>
            </a:r>
            <a:r>
              <a:rPr lang="ru-RU" sz="1600" dirty="0" smtClean="0">
                <a:solidFill>
                  <a:schemeClr val="accent2">
                    <a:lumMod val="50000"/>
                  </a:schemeClr>
                </a:solidFill>
              </a:rPr>
              <a:t>«</a:t>
            </a:r>
            <a:r>
              <a:rPr lang="ru-RU" sz="1600" dirty="0" smtClean="0"/>
              <a:t>Первые турниры по видеоиграм</a:t>
            </a:r>
            <a:r>
              <a:rPr lang="ru-RU" sz="1600" dirty="0" smtClean="0">
                <a:solidFill>
                  <a:schemeClr val="accent2">
                    <a:lumMod val="50000"/>
                  </a:schemeClr>
                </a:solidFill>
              </a:rPr>
              <a:t>»</a:t>
            </a:r>
            <a:br>
              <a:rPr lang="ru-RU" sz="1600" dirty="0" smtClean="0">
                <a:solidFill>
                  <a:schemeClr val="accent2">
                    <a:lumMod val="50000"/>
                  </a:schemeClr>
                </a:solidFill>
              </a:rPr>
            </a:br>
            <a:r>
              <a:rPr lang="ru-RU" sz="1600" dirty="0" smtClean="0">
                <a:solidFill>
                  <a:schemeClr val="accent2">
                    <a:lumMod val="50000"/>
                  </a:schemeClr>
                </a:solidFill>
              </a:rPr>
              <a:t> </a:t>
            </a:r>
            <a:r>
              <a:rPr lang="ru-RU" sz="1600" dirty="0" smtClean="0"/>
              <a:t>Принято считать, что началом </a:t>
            </a:r>
            <a:r>
              <a:rPr lang="ru-RU" sz="1600" dirty="0" err="1" smtClean="0"/>
              <a:t>киберспорта</a:t>
            </a:r>
            <a:r>
              <a:rPr lang="ru-RU" sz="1600" dirty="0" smtClean="0"/>
              <a:t> стал турнир </a:t>
            </a:r>
            <a:r>
              <a:rPr lang="ru-RU" sz="1600" dirty="0" err="1" smtClean="0"/>
              <a:t>Red</a:t>
            </a:r>
            <a:r>
              <a:rPr lang="ru-RU" sz="1600" dirty="0" smtClean="0"/>
              <a:t> </a:t>
            </a:r>
            <a:r>
              <a:rPr lang="ru-RU" sz="1600" dirty="0" err="1" smtClean="0"/>
              <a:t>Annihilation</a:t>
            </a:r>
            <a:r>
              <a:rPr lang="ru-RU" sz="1600" dirty="0" smtClean="0"/>
              <a:t>, где </a:t>
            </a:r>
            <a:r>
              <a:rPr lang="ru-RU" sz="1600" dirty="0" err="1" smtClean="0"/>
              <a:t>квейкер</a:t>
            </a:r>
            <a:r>
              <a:rPr lang="ru-RU" sz="1600" dirty="0" smtClean="0"/>
              <a:t> </a:t>
            </a:r>
            <a:r>
              <a:rPr lang="ru-RU" sz="1600" dirty="0" err="1" smtClean="0"/>
              <a:t>Thresh</a:t>
            </a:r>
            <a:r>
              <a:rPr lang="ru-RU" sz="1600" dirty="0" smtClean="0"/>
              <a:t> выиграл красную </a:t>
            </a:r>
            <a:r>
              <a:rPr lang="ru-RU" sz="1600" dirty="0" err="1" smtClean="0"/>
              <a:t>феррари</a:t>
            </a:r>
            <a:r>
              <a:rPr lang="ru-RU" sz="1600" dirty="0" smtClean="0"/>
              <a:t> Джона </a:t>
            </a:r>
            <a:r>
              <a:rPr lang="ru-RU" sz="1600" dirty="0" err="1" smtClean="0"/>
              <a:t>Кармака</a:t>
            </a:r>
            <a:r>
              <a:rPr lang="ru-RU" sz="1600" dirty="0" smtClean="0"/>
              <a:t>. Но это совсем не так. Компьютерный спорт зародился задолго до 1997 года. В первой части этой статьи мы расскажем, что соревнования по компьютерным играм начались в далеком 1972 году, а первая </a:t>
            </a:r>
            <a:r>
              <a:rPr lang="ru-RU" sz="1600" dirty="0" err="1" smtClean="0"/>
              <a:t>мультигейминговая</a:t>
            </a:r>
            <a:r>
              <a:rPr lang="ru-RU" sz="1600" dirty="0" smtClean="0"/>
              <a:t> организация появилась в 83м. </a:t>
            </a:r>
            <a:br>
              <a:rPr lang="ru-RU" sz="1600" dirty="0" smtClean="0"/>
            </a:br>
            <a:r>
              <a:rPr lang="ru-RU" sz="1600" dirty="0" smtClean="0"/>
              <a:t> Но начнем мы наше повествование не с истории, а с </a:t>
            </a:r>
            <a:r>
              <a:rPr lang="ru-RU" sz="1600" dirty="0" err="1" smtClean="0"/>
              <a:t>пред-истории</a:t>
            </a:r>
            <a:r>
              <a:rPr lang="ru-RU" sz="1600" dirty="0" smtClean="0"/>
              <a:t>. В те далёкие-далёкие времена, когда интернет был лишь у военных и ученых, обычные люди играли и соревновались совсем не так, как мы привыкли к этому сейчас. Сражение заключалось не в борьбе друг с другом в одном виртуальном пространстве, а в попытках Итак, начнем наше увлекательное путешествие по истории компьютерного спорта. В современном игровом обществе главное условие говорить об игре как о </a:t>
            </a:r>
            <a:r>
              <a:rPr lang="ru-RU" sz="1600" dirty="0" err="1" smtClean="0"/>
              <a:t>киберспортивной</a:t>
            </a:r>
            <a:r>
              <a:rPr lang="ru-RU" sz="1600" dirty="0" smtClean="0"/>
              <a:t> дисциплине — это возможность состязания в ней игроков через интернет или по локальной сети. Но наличие соревновательной составляющей в играх присутствовало и задолго до появления повсеместно доступного интернета. Стремление быть первым заложено в человеке с рождения, и с появлением любого нового вида деятельности всегда находится тот, у кого получается делать это лучше всех. Стоит лишь открыть книгу рекордов Гиннеса, и перед нами предстанут такие примеры «достижений человека», какие не приснятся даже в самом бредовом сне. Появление компьютерных игр не стало исключением из </a:t>
            </a:r>
            <a:r>
              <a:rPr lang="ru-RU" sz="1600" dirty="0" err="1" smtClean="0"/>
              <a:t>околоспортивных</a:t>
            </a:r>
            <a:r>
              <a:rPr lang="ru-RU" sz="1600" dirty="0" smtClean="0"/>
              <a:t> видов деятельности, и первые соревнования не заставили себя долго ждать. по очереди показать рекордный результат на одном игровом устройстве. </a:t>
            </a:r>
            <a:br>
              <a:rPr lang="ru-RU" sz="1600" dirty="0" smtClean="0"/>
            </a:br>
            <a:r>
              <a:rPr lang="ru-RU" sz="1600" dirty="0" smtClean="0"/>
              <a:t>Первым турниром по видеоиграм считается «Межгалактическая олимпиада по </a:t>
            </a:r>
            <a:r>
              <a:rPr lang="ru-RU" sz="1600" dirty="0" err="1" smtClean="0"/>
              <a:t>Spacewar</a:t>
            </a:r>
            <a:r>
              <a:rPr lang="ru-RU" sz="1600" dirty="0" smtClean="0"/>
              <a:t>»</a:t>
            </a:r>
            <a:endParaRPr lang="ru-RU" sz="1600" dirty="0"/>
          </a:p>
        </p:txBody>
      </p:sp>
      <p:sp>
        <p:nvSpPr>
          <p:cNvPr id="16386" name="AutoShape 2" descr="http://138.197.103.208/wp-content/uploads/2017/0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8" name="AutoShape 4" descr="http://138.197.103.208/wp-content/uploads/2017/0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0" name="AutoShape 6" descr="http://138.197.103.208/wp-content/uploads/2017/0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2" name="AutoShape 8" descr="http://138.197.103.208/wp-content/uploads/2017/04/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8352928" cy="5400600"/>
          </a:xfrm>
        </p:spPr>
        <p:txBody>
          <a:bodyPr>
            <a:noAutofit/>
          </a:bodyPr>
          <a:lstStyle/>
          <a:p>
            <a:r>
              <a:rPr lang="ru-RU" sz="1400" dirty="0" smtClean="0"/>
              <a:t>В 1972 году, 19-го октября в 20:00, после рабочего дня в лаборатории по исследованию искусственного интеллекта Стэндфордского университета работники и студенты института боролись за годовую подписку на журнал «</a:t>
            </a:r>
            <a:r>
              <a:rPr lang="ru-RU" sz="1400" dirty="0" err="1" smtClean="0"/>
              <a:t>Rolling</a:t>
            </a:r>
            <a:r>
              <a:rPr lang="ru-RU" sz="1400" dirty="0" smtClean="0"/>
              <a:t> </a:t>
            </a:r>
            <a:r>
              <a:rPr lang="ru-RU" sz="1400" dirty="0" err="1" smtClean="0"/>
              <a:t>Stone</a:t>
            </a:r>
            <a:r>
              <a:rPr lang="ru-RU" sz="1400" dirty="0" smtClean="0"/>
              <a:t>». Для привлечения внимания к этому событию на афишах красовалась надпись: «Бесплатное пиво!». В каждом из трех зачетов (свободная игра нескольких игроков (FFA), командное 2х2 и личное первенство) лучшими становились те, кто наберет наибольшее количество очков. Победителем в FFA стал </a:t>
            </a:r>
            <a:r>
              <a:rPr lang="ru-RU" sz="1400" dirty="0" err="1" smtClean="0"/>
              <a:t>Bruce</a:t>
            </a:r>
            <a:r>
              <a:rPr lang="ru-RU" sz="1400" dirty="0" smtClean="0"/>
              <a:t> </a:t>
            </a:r>
            <a:r>
              <a:rPr lang="ru-RU" sz="1400" dirty="0" err="1" smtClean="0"/>
              <a:t>Baumgart</a:t>
            </a:r>
            <a:r>
              <a:rPr lang="ru-RU" sz="1400" dirty="0" smtClean="0"/>
              <a:t>, участники с </a:t>
            </a:r>
            <a:r>
              <a:rPr lang="ru-RU" sz="1400" dirty="0" err="1" smtClean="0"/>
              <a:t>никами</a:t>
            </a:r>
            <a:r>
              <a:rPr lang="ru-RU" sz="1400" dirty="0" smtClean="0"/>
              <a:t> </a:t>
            </a:r>
            <a:r>
              <a:rPr lang="ru-RU" sz="1400" dirty="0" err="1" smtClean="0"/>
              <a:t>Tovar</a:t>
            </a:r>
            <a:r>
              <a:rPr lang="ru-RU" sz="1400" dirty="0" smtClean="0"/>
              <a:t> и REM выиграли турнир 2х2, и все тот же </a:t>
            </a:r>
            <a:r>
              <a:rPr lang="ru-RU" sz="1400" dirty="0" err="1" smtClean="0"/>
              <a:t>Tovar</a:t>
            </a:r>
            <a:r>
              <a:rPr lang="ru-RU" sz="1400" dirty="0" smtClean="0"/>
              <a:t> стал первым в личном зачёте. Турнир освещался спортивным журналистом из </a:t>
            </a:r>
            <a:r>
              <a:rPr lang="ru-RU" sz="1400" dirty="0" err="1" smtClean="0"/>
              <a:t>Stone</a:t>
            </a:r>
            <a:r>
              <a:rPr lang="ru-RU" sz="1400" dirty="0" smtClean="0"/>
              <a:t> </a:t>
            </a:r>
            <a:r>
              <a:rPr lang="ru-RU" sz="1400" dirty="0" err="1" smtClean="0"/>
              <a:t>Sports</a:t>
            </a:r>
            <a:r>
              <a:rPr lang="ru-RU" sz="1400" dirty="0" smtClean="0"/>
              <a:t> – Стюардом </a:t>
            </a:r>
            <a:r>
              <a:rPr lang="ru-RU" sz="1400" dirty="0" err="1" smtClean="0"/>
              <a:t>Брандом</a:t>
            </a:r>
            <a:r>
              <a:rPr lang="ru-RU" sz="1400" dirty="0" smtClean="0"/>
              <a:t> (</a:t>
            </a:r>
            <a:r>
              <a:rPr lang="ru-RU" sz="1400" dirty="0" err="1" smtClean="0"/>
              <a:t>Stewart</a:t>
            </a:r>
            <a:r>
              <a:rPr lang="ru-RU" sz="1400" dirty="0" smtClean="0"/>
              <a:t> </a:t>
            </a:r>
            <a:r>
              <a:rPr lang="ru-RU" sz="1400" dirty="0" err="1" smtClean="0"/>
              <a:t>Brand</a:t>
            </a:r>
            <a:r>
              <a:rPr lang="ru-RU" sz="1400" dirty="0" smtClean="0"/>
              <a:t>). Его репортаж стал первым очерком журналиста о </a:t>
            </a:r>
            <a:r>
              <a:rPr lang="ru-RU" sz="1400" dirty="0" err="1" smtClean="0"/>
              <a:t>киберспорте</a:t>
            </a:r>
            <a:r>
              <a:rPr lang="ru-RU" sz="1400" dirty="0" smtClean="0"/>
              <a:t>. Первые </a:t>
            </a:r>
            <a:r>
              <a:rPr lang="ru-RU" sz="1400" dirty="0" err="1" smtClean="0"/>
              <a:t>кибератлеты</a:t>
            </a:r>
            <a:r>
              <a:rPr lang="ru-RU" sz="1400" dirty="0" smtClean="0"/>
              <a:t> соревновались не напрямую друг с другом, а косвенно определяли сильнейшего. Такой подход характерен, например, для гимнастики или легкой атлетики, где результаты спортсменов определяются в данный момент времени на конкретном снаряде. В последующее десятилетие в институтах и исследовательских бюро, а немногим позже и силами счастливых обладателей частных компьютеров, организовывались турниры-междусобойчики, где друзья или коллеги соревновались за небольшие призовые. Популярность подобных турниров росла, и вместе с ней увеличивался размах мероприятий.</a:t>
            </a:r>
            <a:br>
              <a:rPr lang="ru-RU" sz="1400" dirty="0" smtClean="0"/>
            </a:br>
            <a:r>
              <a:rPr lang="ru-RU" sz="1400" dirty="0" smtClean="0"/>
              <a:t>Следующей вехой в развитии компьютерного спорта стал чемпионат по игре </a:t>
            </a:r>
            <a:r>
              <a:rPr lang="ru-RU" sz="1400" dirty="0" err="1" smtClean="0"/>
              <a:t>Space</a:t>
            </a:r>
            <a:r>
              <a:rPr lang="ru-RU" sz="1400" dirty="0" smtClean="0"/>
              <a:t> </a:t>
            </a:r>
            <a:r>
              <a:rPr lang="ru-RU" sz="1400" dirty="0" err="1" smtClean="0"/>
              <a:t>Invaders</a:t>
            </a:r>
            <a:r>
              <a:rPr lang="ru-RU" sz="1400" dirty="0" smtClean="0"/>
              <a:t>, организованный компанией </a:t>
            </a:r>
            <a:r>
              <a:rPr lang="ru-RU" sz="1400" dirty="0" err="1" smtClean="0"/>
              <a:t>Atari</a:t>
            </a:r>
            <a:r>
              <a:rPr lang="ru-RU" sz="1400" dirty="0" smtClean="0"/>
              <a:t> в 1981 году, в небывалых для того времени масштабах – более 10 тысяч участников со всей территории Соединенных Штатов. Участники чемпионата уже не были простыми любителями компьютерных игр — игры стали их основным хобби, за которым они проводили </a:t>
            </a:r>
            <a:r>
              <a:rPr lang="ru-RU" sz="1400" dirty="0" err="1" smtClean="0"/>
              <a:t>бОльшую</a:t>
            </a:r>
            <a:r>
              <a:rPr lang="ru-RU" sz="1400" dirty="0" smtClean="0"/>
              <a:t> часть своей жизни, отдавая тренировкам более 10 часов в сутки. Чемпионом стал Бил </a:t>
            </a:r>
            <a:r>
              <a:rPr lang="ru-RU" sz="1400" dirty="0" err="1" smtClean="0"/>
              <a:t>Хайнман</a:t>
            </a:r>
            <a:r>
              <a:rPr lang="ru-RU" sz="1400" dirty="0" smtClean="0"/>
              <a:t> (</a:t>
            </a:r>
            <a:r>
              <a:rPr lang="ru-RU" sz="1400" dirty="0" err="1" smtClean="0"/>
              <a:t>Bill</a:t>
            </a:r>
            <a:r>
              <a:rPr lang="ru-RU" sz="1400" dirty="0" smtClean="0"/>
              <a:t> </a:t>
            </a:r>
            <a:r>
              <a:rPr lang="ru-RU" sz="1400" dirty="0" err="1" smtClean="0"/>
              <a:t>Heineman</a:t>
            </a:r>
            <a:r>
              <a:rPr lang="ru-RU" sz="1400" dirty="0" smtClean="0"/>
              <a:t>). Благодаря недорогим «народным» компьютерам от </a:t>
            </a:r>
            <a:r>
              <a:rPr lang="ru-RU" sz="1400" dirty="0" err="1" smtClean="0"/>
              <a:t>Commodore</a:t>
            </a:r>
            <a:r>
              <a:rPr lang="ru-RU" sz="1400" dirty="0" smtClean="0"/>
              <a:t> и </a:t>
            </a:r>
            <a:r>
              <a:rPr lang="ru-RU" sz="1400" dirty="0" err="1" smtClean="0"/>
              <a:t>Apple</a:t>
            </a:r>
            <a:r>
              <a:rPr lang="ru-RU" sz="1400" dirty="0" smtClean="0"/>
              <a:t>, игры приобрели достаточную популярность для организации настолько массовых чемпионатов. Pong-подобные домашние игровые консоли и вышедшие в конце 70х «</a:t>
            </a:r>
            <a:r>
              <a:rPr lang="ru-RU" sz="1400" dirty="0" err="1" smtClean="0"/>
              <a:t>картриджные</a:t>
            </a:r>
            <a:r>
              <a:rPr lang="ru-RU" sz="1400" dirty="0" smtClean="0"/>
              <a:t>» приставки сделали игры ещё более доступными.</a:t>
            </a:r>
            <a:endParaRPr lang="ru-RU" sz="1400" dirty="0"/>
          </a:p>
        </p:txBody>
      </p:sp>
      <p:sp>
        <p:nvSpPr>
          <p:cNvPr id="18434" name="AutoShape 2" descr="http://138.197.103.208/wp-content/uploads/2017/04/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36" name="AutoShape 4" descr="http://138.197.103.208/wp-content/uploads/2017/04/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https://www.edge.org/3rd_culture/edge_dld11/Dyson%20Images/Brand-19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4" name="AutoShape 4" descr="https://www.edge.org/3rd_culture/edge_dld11/Dyson%20Images/Brand-197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6" name="Picture 6" descr="https://bonus-betting.ru/wp-content/uploads/2021/01/starwars.jpg"/>
          <p:cNvPicPr>
            <a:picLocks noChangeAspect="1" noChangeArrowheads="1"/>
          </p:cNvPicPr>
          <p:nvPr/>
        </p:nvPicPr>
        <p:blipFill>
          <a:blip r:embed="rId2" cstate="print"/>
          <a:srcRect/>
          <a:stretch>
            <a:fillRect/>
          </a:stretch>
        </p:blipFill>
        <p:spPr bwMode="auto">
          <a:xfrm>
            <a:off x="467544" y="2348880"/>
            <a:ext cx="4608512" cy="2520280"/>
          </a:xfrm>
          <a:prstGeom prst="rect">
            <a:avLst/>
          </a:prstGeom>
          <a:ln>
            <a:noFill/>
          </a:ln>
          <a:effectLst>
            <a:softEdge rad="112500"/>
          </a:effectLst>
        </p:spPr>
      </p:pic>
      <p:pic>
        <p:nvPicPr>
          <p:cNvPr id="20488" name="Picture 8" descr="https://cs11.pikabu.ru/post_img/big/2019/02/04/0/1549229538127789130.jpg"/>
          <p:cNvPicPr>
            <a:picLocks noChangeAspect="1" noChangeArrowheads="1"/>
          </p:cNvPicPr>
          <p:nvPr/>
        </p:nvPicPr>
        <p:blipFill>
          <a:blip r:embed="rId3" cstate="print"/>
          <a:srcRect r="38455"/>
          <a:stretch>
            <a:fillRect/>
          </a:stretch>
        </p:blipFill>
        <p:spPr bwMode="auto">
          <a:xfrm>
            <a:off x="5148064" y="3645024"/>
            <a:ext cx="3528392" cy="2885219"/>
          </a:xfrm>
          <a:prstGeom prst="rect">
            <a:avLst/>
          </a:prstGeom>
          <a:ln>
            <a:noFill/>
          </a:ln>
          <a:effectLst>
            <a:softEdge rad="112500"/>
          </a:effectLst>
        </p:spPr>
      </p:pic>
      <p:pic>
        <p:nvPicPr>
          <p:cNvPr id="20490" name="Picture 10" descr="https://avatars.mds.yandex.net/i?id=2810bbb27e9ba8e22c1075630330ac8e-5234987-images-thumbs&amp;ref=rim&amp;n=33&amp;w=187&amp;h=150"/>
          <p:cNvPicPr>
            <a:picLocks noChangeAspect="1" noChangeArrowheads="1"/>
          </p:cNvPicPr>
          <p:nvPr/>
        </p:nvPicPr>
        <p:blipFill>
          <a:blip r:embed="rId4" cstate="print"/>
          <a:srcRect/>
          <a:stretch>
            <a:fillRect/>
          </a:stretch>
        </p:blipFill>
        <p:spPr bwMode="auto">
          <a:xfrm>
            <a:off x="5220072" y="692696"/>
            <a:ext cx="3240360" cy="25459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147248" cy="2016224"/>
          </a:xfrm>
        </p:spPr>
        <p:txBody>
          <a:bodyPr>
            <a:noAutofit/>
          </a:bodyPr>
          <a:lstStyle/>
          <a:p>
            <a:r>
              <a:rPr lang="ru-RU" sz="1800" dirty="0" smtClean="0"/>
              <a:t>В 1983 году </a:t>
            </a:r>
            <a:r>
              <a:rPr lang="ru-RU" sz="1800" dirty="0" err="1" smtClean="0"/>
              <a:t>Уолтер</a:t>
            </a:r>
            <a:r>
              <a:rPr lang="ru-RU" sz="1800" dirty="0" smtClean="0"/>
              <a:t> создает Национальную команду по видеоиграм (U.S. </a:t>
            </a:r>
            <a:r>
              <a:rPr lang="ru-RU" sz="1800" dirty="0" err="1" smtClean="0"/>
              <a:t>National</a:t>
            </a:r>
            <a:r>
              <a:rPr lang="ru-RU" sz="1800" dirty="0" smtClean="0"/>
              <a:t> </a:t>
            </a:r>
            <a:r>
              <a:rPr lang="ru-RU" sz="1800" dirty="0" err="1" smtClean="0"/>
              <a:t>Video</a:t>
            </a:r>
            <a:r>
              <a:rPr lang="ru-RU" sz="1800" dirty="0" smtClean="0"/>
              <a:t> </a:t>
            </a:r>
            <a:r>
              <a:rPr lang="ru-RU" sz="1800" dirty="0" err="1" smtClean="0"/>
              <a:t>Game</a:t>
            </a:r>
            <a:r>
              <a:rPr lang="ru-RU" sz="1800" dirty="0" smtClean="0"/>
              <a:t> </a:t>
            </a:r>
            <a:r>
              <a:rPr lang="ru-RU" sz="1800" dirty="0" err="1" smtClean="0"/>
              <a:t>Team</a:t>
            </a:r>
            <a:r>
              <a:rPr lang="ru-RU" sz="1800" dirty="0" smtClean="0"/>
              <a:t>). В эту команду он собрал лучших игроков США по самым популярным играм и возил их на множество соревнований и турниров, включая крупнейший на тот момент </a:t>
            </a:r>
            <a:r>
              <a:rPr lang="ru-RU" sz="1800" dirty="0" err="1" smtClean="0"/>
              <a:t>Video</a:t>
            </a:r>
            <a:r>
              <a:rPr lang="ru-RU" sz="1800" dirty="0" smtClean="0"/>
              <a:t> </a:t>
            </a:r>
            <a:r>
              <a:rPr lang="ru-RU" sz="1800" dirty="0" err="1" smtClean="0"/>
              <a:t>Game</a:t>
            </a:r>
            <a:r>
              <a:rPr lang="ru-RU" sz="1800" dirty="0" smtClean="0"/>
              <a:t> </a:t>
            </a:r>
            <a:r>
              <a:rPr lang="ru-RU" sz="1800" dirty="0" err="1" smtClean="0"/>
              <a:t>Masters</a:t>
            </a:r>
            <a:r>
              <a:rPr lang="ru-RU" sz="1800" dirty="0" smtClean="0"/>
              <a:t> </a:t>
            </a:r>
            <a:r>
              <a:rPr lang="ru-RU" sz="1800" dirty="0" err="1" smtClean="0"/>
              <a:t>Tournament</a:t>
            </a:r>
            <a:r>
              <a:rPr lang="ru-RU" sz="1800" dirty="0" smtClean="0"/>
              <a:t>. Это была первая в своём роде </a:t>
            </a:r>
            <a:r>
              <a:rPr lang="ru-RU" sz="1800" dirty="0" err="1" smtClean="0"/>
              <a:t>мультигейминговая</a:t>
            </a:r>
            <a:r>
              <a:rPr lang="ru-RU" sz="1800" dirty="0" smtClean="0"/>
              <a:t> организация. Более того, </a:t>
            </a:r>
            <a:r>
              <a:rPr lang="ru-RU" sz="1800" dirty="0" err="1" smtClean="0"/>
              <a:t>Уолтер</a:t>
            </a:r>
            <a:r>
              <a:rPr lang="ru-RU" sz="1800" dirty="0" smtClean="0"/>
              <a:t> спонсировал различные соревнования и сам организовывал турниры.</a:t>
            </a:r>
            <a:endParaRPr lang="ru-RU" sz="1800" dirty="0"/>
          </a:p>
        </p:txBody>
      </p:sp>
      <p:sp>
        <p:nvSpPr>
          <p:cNvPr id="22530" name="AutoShape 2" descr="http://138.197.103.208/wp-content/uploads/2017/04/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2" name="AutoShape 4" descr="http://138.197.103.208/wp-content/uploads/2017/04/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534" name="Picture 6" descr="https://www.twingalaxies.com/images/wall/457576/d62c65ab22fcd59c4639d8c3f020f56563f56da2.jpg"/>
          <p:cNvPicPr>
            <a:picLocks noChangeAspect="1" noChangeArrowheads="1"/>
          </p:cNvPicPr>
          <p:nvPr/>
        </p:nvPicPr>
        <p:blipFill>
          <a:blip r:embed="rId2" cstate="print"/>
          <a:srcRect/>
          <a:stretch>
            <a:fillRect/>
          </a:stretch>
        </p:blipFill>
        <p:spPr bwMode="auto">
          <a:xfrm>
            <a:off x="3851920" y="3140968"/>
            <a:ext cx="4355976" cy="3035571"/>
          </a:xfrm>
          <a:prstGeom prst="rect">
            <a:avLst/>
          </a:prstGeom>
          <a:ln>
            <a:noFill/>
          </a:ln>
          <a:effectLst>
            <a:softEdge rad="112500"/>
          </a:effectLst>
        </p:spPr>
      </p:pic>
      <p:sp>
        <p:nvSpPr>
          <p:cNvPr id="22536" name="AutoShape 8" descr="http://2.bp.blogspot.com/-VoIfqyrZj2E/UTlzNQ9NwwI/AAAAAAAABYY/vgWNfkx0XdY/s640/State_Teams_Tournmen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8" name="AutoShape 10" descr="http://2.bp.blogspot.com/-VoIfqyrZj2E/UTlzNQ9NwwI/AAAAAAAABYY/vgWNfkx0XdY/s640/State_Teams_Tournmen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40" name="AutoShape 12" descr="http://2.bp.blogspot.com/-VoIfqyrZj2E/UTlzNQ9NwwI/AAAAAAAABYY/vgWNfkx0XdY/s640/State_Teams_Tournmen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91264" cy="2141984"/>
          </a:xfrm>
        </p:spPr>
        <p:txBody>
          <a:bodyPr>
            <a:noAutofit/>
          </a:bodyPr>
          <a:lstStyle/>
          <a:p>
            <a:r>
              <a:rPr lang="ru-RU" sz="1400" dirty="0" smtClean="0"/>
              <a:t/>
            </a:r>
            <a:br>
              <a:rPr lang="ru-RU" sz="1400" dirty="0" smtClean="0"/>
            </a:br>
            <a:r>
              <a:rPr lang="ru-RU" sz="1400" dirty="0" smtClean="0"/>
              <a:t>В середине 80х перенасыщенный игровой рынок США внезапно рухнул, и число салонов начало стремительно уменьшаться. Совсем недавно вставшие на ноги </a:t>
            </a:r>
            <a:r>
              <a:rPr lang="ru-RU" sz="1400" dirty="0" err="1" smtClean="0"/>
              <a:t>компании-игроделы</a:t>
            </a:r>
            <a:r>
              <a:rPr lang="ru-RU" sz="1400" dirty="0" smtClean="0"/>
              <a:t> закрывались, не имея возможности продать плоды своего труда. Только силами компании </a:t>
            </a:r>
            <a:r>
              <a:rPr lang="ru-RU" sz="1400" dirty="0" err="1" smtClean="0"/>
              <a:t>Nintendo</a:t>
            </a:r>
            <a:r>
              <a:rPr lang="ru-RU" sz="1400" dirty="0" smtClean="0"/>
              <a:t>, которая выпустила революционную для своего времени </a:t>
            </a:r>
            <a:r>
              <a:rPr lang="ru-RU" sz="1400" dirty="0" err="1" smtClean="0"/>
              <a:t>Nintendo</a:t>
            </a:r>
            <a:r>
              <a:rPr lang="ru-RU" sz="1400" dirty="0" smtClean="0"/>
              <a:t> </a:t>
            </a:r>
            <a:r>
              <a:rPr lang="ru-RU" sz="1400" dirty="0" err="1" smtClean="0"/>
              <a:t>Entertainment</a:t>
            </a:r>
            <a:r>
              <a:rPr lang="ru-RU" sz="1400" dirty="0" smtClean="0"/>
              <a:t> </a:t>
            </a:r>
            <a:r>
              <a:rPr lang="ru-RU" sz="1400" dirty="0" err="1" smtClean="0"/>
              <a:t>System</a:t>
            </a:r>
            <a:r>
              <a:rPr lang="ru-RU" sz="1400" dirty="0" smtClean="0"/>
              <a:t>, игровая промышленность начала возрождаться из пепла, а вместе с ней на новый виток популярности вышла и её соревновательная часть. Теперь большинству игроков было удобнее играть в домашних условиях, чем идти в салон и ждать своей очереди поиграть в любимую игру. «Золотая эра» аркадных игровых автоматов закончилась.</a:t>
            </a:r>
            <a:endParaRPr lang="ru-RU" sz="1400" dirty="0"/>
          </a:p>
        </p:txBody>
      </p:sp>
      <p:sp>
        <p:nvSpPr>
          <p:cNvPr id="26626" name="AutoShape 2" descr="http://138.197.103.208/wp-content/uploads/2017/04/1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6628" name="Picture 4" descr="https://i.ebayimg.com/images/g/M-MAAOSw4YdY0nmy/s-l300.jpg"/>
          <p:cNvPicPr>
            <a:picLocks noChangeAspect="1" noChangeArrowheads="1"/>
          </p:cNvPicPr>
          <p:nvPr/>
        </p:nvPicPr>
        <p:blipFill>
          <a:blip r:embed="rId2" cstate="print"/>
          <a:srcRect/>
          <a:stretch>
            <a:fillRect/>
          </a:stretch>
        </p:blipFill>
        <p:spPr bwMode="auto">
          <a:xfrm>
            <a:off x="4067944" y="3501008"/>
            <a:ext cx="4104456" cy="2819413"/>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219256" cy="2790056"/>
          </a:xfrm>
        </p:spPr>
        <p:txBody>
          <a:bodyPr>
            <a:noAutofit/>
          </a:bodyPr>
          <a:lstStyle/>
          <a:p>
            <a:r>
              <a:rPr lang="ru-RU" sz="1400" dirty="0" smtClean="0"/>
              <a:t/>
            </a:r>
            <a:br>
              <a:rPr lang="ru-RU" sz="1400" dirty="0" smtClean="0"/>
            </a:br>
            <a:r>
              <a:rPr lang="ru-RU" sz="1400" dirty="0" smtClean="0"/>
              <a:t>В Японии, в стране, где, собственно, и началась эпидемия аркадных игр, игровые автоматы очень популярны и по сей день. Около 18 тысяч игровых залов с игровыми автоматами </a:t>
            </a:r>
            <a:r>
              <a:rPr lang="ru-RU" sz="1400" dirty="0" err="1" smtClean="0"/>
              <a:t>Патинко</a:t>
            </a:r>
            <a:r>
              <a:rPr lang="ru-RU" sz="1400" dirty="0" smtClean="0"/>
              <a:t>, в которых всегда полным-полно клиентов, показывают, насколько сильно японцы любят играть. </a:t>
            </a:r>
            <a:r>
              <a:rPr lang="ru-RU" sz="1400" dirty="0" err="1" smtClean="0"/>
              <a:t>Патинко</a:t>
            </a:r>
            <a:r>
              <a:rPr lang="ru-RU" sz="1400" dirty="0" smtClean="0"/>
              <a:t> скорее азартная, чем развлекательная игра, но именно благодаря ей в стране восходящего солнца сохранились огромные салоны игровых автоматов, в которых остались на своих местах пенсионеры </a:t>
            </a:r>
            <a:r>
              <a:rPr lang="ru-RU" sz="1400" dirty="0" err="1" smtClean="0"/>
              <a:t>Pac-Man</a:t>
            </a:r>
            <a:r>
              <a:rPr lang="ru-RU" sz="1400" dirty="0" smtClean="0"/>
              <a:t>, </a:t>
            </a:r>
            <a:r>
              <a:rPr lang="ru-RU" sz="1400" dirty="0" err="1" smtClean="0"/>
              <a:t>Donkey</a:t>
            </a:r>
            <a:r>
              <a:rPr lang="ru-RU" sz="1400" dirty="0" smtClean="0"/>
              <a:t> </a:t>
            </a:r>
            <a:r>
              <a:rPr lang="ru-RU" sz="1400" dirty="0" err="1" smtClean="0"/>
              <a:t>Kong</a:t>
            </a:r>
            <a:r>
              <a:rPr lang="ru-RU" sz="1400" dirty="0" smtClean="0"/>
              <a:t> и остальные герои «золотого века» аркадных развлечений.</a:t>
            </a:r>
            <a:br>
              <a:rPr lang="ru-RU" sz="1400" dirty="0" smtClean="0"/>
            </a:br>
            <a:r>
              <a:rPr lang="ru-RU" sz="1400" dirty="0" smtClean="0"/>
              <a:t>С 1989 года один из старейших игровых журналов </a:t>
            </a:r>
            <a:r>
              <a:rPr lang="ru-RU" sz="1400" dirty="0" err="1" smtClean="0"/>
              <a:t>GamePro</a:t>
            </a:r>
            <a:r>
              <a:rPr lang="ru-RU" sz="1400" dirty="0" smtClean="0"/>
              <a:t> начинает организовывать регулярные турниры по компьютерным играм. Однако новым этапом в развитии электронного спорта стал чемпионат мира (</a:t>
            </a:r>
            <a:r>
              <a:rPr lang="ru-RU" sz="1400" dirty="0" err="1" smtClean="0"/>
              <a:t>World</a:t>
            </a:r>
            <a:r>
              <a:rPr lang="ru-RU" sz="1400" dirty="0" smtClean="0"/>
              <a:t> </a:t>
            </a:r>
            <a:r>
              <a:rPr lang="ru-RU" sz="1400" dirty="0" err="1" smtClean="0"/>
              <a:t>Championships</a:t>
            </a:r>
            <a:r>
              <a:rPr lang="ru-RU" sz="1400" dirty="0" smtClean="0"/>
              <a:t>), проведённый под патронажем </a:t>
            </a:r>
            <a:r>
              <a:rPr lang="ru-RU" sz="1400" dirty="0" err="1" smtClean="0"/>
              <a:t>Nintendo</a:t>
            </a:r>
            <a:r>
              <a:rPr lang="ru-RU" sz="1400" dirty="0" smtClean="0"/>
              <a:t> в 1990 году, с отборочными этапами, проходившими по всем Соединенным Штатам и финалом в Голливуд.</a:t>
            </a:r>
            <a:endParaRPr lang="ru-RU" sz="1400" dirty="0"/>
          </a:p>
        </p:txBody>
      </p:sp>
      <p:sp>
        <p:nvSpPr>
          <p:cNvPr id="1026" name="AutoShape 2" descr="http://138.197.103.208/wp-content/uploads/2017/04/1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138.197.103.208/wp-content/uploads/2017/04/1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i.ytimg.com/vi/vBwR1khhxsI/maxresdefault.jpg"/>
          <p:cNvPicPr>
            <a:picLocks noChangeAspect="1" noChangeArrowheads="1"/>
          </p:cNvPicPr>
          <p:nvPr/>
        </p:nvPicPr>
        <p:blipFill>
          <a:blip r:embed="rId2" cstate="print"/>
          <a:srcRect/>
          <a:stretch>
            <a:fillRect/>
          </a:stretch>
        </p:blipFill>
        <p:spPr bwMode="auto">
          <a:xfrm>
            <a:off x="2195736" y="3861048"/>
            <a:ext cx="4608512" cy="2592288"/>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260</TotalTime>
  <Words>1626</Words>
  <Application>Microsoft Office PowerPoint</Application>
  <PresentationFormat>Экран (4:3)</PresentationFormat>
  <Paragraphs>39</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Городская</vt:lpstr>
      <vt:lpstr>                                               Муниципальное бюджетное образовательное учреждение                                                 «Средне общеобразовательная школа №3, р. п. Линево»                                                                           Искитимского района                                                                          Новосибирской области                                                                                                                                                                                             Киберспортивный детский лагерь</vt:lpstr>
      <vt:lpstr>    Цель: 1.История киберспортивного детского лагеря 2.Влияетли кибирспортивный детский лагерь на здоровье человека 3.правила киберспортивного детского легеря           </vt:lpstr>
      <vt:lpstr>Киберспорт- это командное или индивидуальное соревнование на основе видеоигр. В России признан официальным видам спорта. Все киберспортивные дисциплины делятся на несколько основных классов, различаемых свойствами пространств, моделей, игровой задачей и развиваемыми игровыми навыками киберспортсменов: шутеры от первого лица, стратегии в реальном времени, спортивные симуляторы, автосимуляторы, авиасимуляторы, файтинги, командные ролевые игры с элементами тактико-стратегической игры и т. д.</vt:lpstr>
      <vt:lpstr>  История  «Первые турниры по видеоиграм»  Принято считать, что началом киберспорта стал турнир Red Annihilation, где квейкер Thresh выиграл красную феррари Джона Кармака. Но это совсем не так. Компьютерный спорт зародился задолго до 1997 года. В первой части этой статьи мы расскажем, что соревнования по компьютерным играм начались в далеком 1972 году, а первая мультигейминговая организация появилась в 83м.   Но начнем мы наше повествование не с истории, а с пред-истории. В те далёкие-далёкие времена, когда интернет был лишь у военных и ученых, обычные люди играли и соревновались совсем не так, как мы привыкли к этому сейчас. Сражение заключалось не в борьбе друг с другом в одном виртуальном пространстве, а в попытках Итак, начнем наше увлекательное путешествие по истории компьютерного спорта. В современном игровом обществе главное условие говорить об игре как о киберспортивной дисциплине — это возможность состязания в ней игроков через интернет или по локальной сети. Но наличие соревновательной составляющей в играх присутствовало и задолго до появления повсеместно доступного интернета. Стремление быть первым заложено в человеке с рождения, и с появлением любого нового вида деятельности всегда находится тот, у кого получается делать это лучше всех. Стоит лишь открыть книгу рекордов Гиннеса, и перед нами предстанут такие примеры «достижений человека», какие не приснятся даже в самом бредовом сне. Появление компьютерных игр не стало исключением из околоспортивных видов деятельности, и первые соревнования не заставили себя долго ждать. по очереди показать рекордный результат на одном игровом устройстве.  Первым турниром по видеоиграм считается «Межгалактическая олимпиада по Spacewar»</vt:lpstr>
      <vt:lpstr>В 1972 году, 19-го октября в 20:00, после рабочего дня в лаборатории по исследованию искусственного интеллекта Стэндфордского университета работники и студенты института боролись за годовую подписку на журнал «Rolling Stone». Для привлечения внимания к этому событию на афишах красовалась надпись: «Бесплатное пиво!». В каждом из трех зачетов (свободная игра нескольких игроков (FFA), командное 2х2 и личное первенство) лучшими становились те, кто наберет наибольшее количество очков. Победителем в FFA стал Bruce Baumgart, участники с никами Tovar и REM выиграли турнир 2х2, и все тот же Tovar стал первым в личном зачёте. Турнир освещался спортивным журналистом из Stone Sports – Стюардом Брандом (Stewart Brand). Его репортаж стал первым очерком журналиста о киберспорте. Первые кибератлеты соревновались не напрямую друг с другом, а косвенно определяли сильнейшего. Такой подход характерен, например, для гимнастики или легкой атлетики, где результаты спортсменов определяются в данный момент времени на конкретном снаряде. В последующее десятилетие в институтах и исследовательских бюро, а немногим позже и силами счастливых обладателей частных компьютеров, организовывались турниры-междусобойчики, где друзья или коллеги соревновались за небольшие призовые. Популярность подобных турниров росла, и вместе с ней увеличивался размах мероприятий. Следующей вехой в развитии компьютерного спорта стал чемпионат по игре Space Invaders, организованный компанией Atari в 1981 году, в небывалых для того времени масштабах – более 10 тысяч участников со всей территории Соединенных Штатов. Участники чемпионата уже не были простыми любителями компьютерных игр — игры стали их основным хобби, за которым они проводили бОльшую часть своей жизни, отдавая тренировкам более 10 часов в сутки. Чемпионом стал Бил Хайнман (Bill Heineman). Благодаря недорогим «народным» компьютерам от Commodore и Apple, игры приобрели достаточную популярность для организации настолько массовых чемпионатов. Pong-подобные домашние игровые консоли и вышедшие в конце 70х «картриджные» приставки сделали игры ещё более доступными.</vt:lpstr>
      <vt:lpstr>Слайд 6</vt:lpstr>
      <vt:lpstr>В 1983 году Уолтер создает Национальную команду по видеоиграм (U.S. National Video Game Team). В эту команду он собрал лучших игроков США по самым популярным играм и возил их на множество соревнований и турниров, включая крупнейший на тот момент Video Game Masters Tournament. Это была первая в своём роде мультигейминговая организация. Более того, Уолтер спонсировал различные соревнования и сам организовывал турниры.</vt:lpstr>
      <vt:lpstr> В середине 80х перенасыщенный игровой рынок США внезапно рухнул, и число салонов начало стремительно уменьшаться. Совсем недавно вставшие на ноги компании-игроделы закрывались, не имея возможности продать плоды своего труда. Только силами компании Nintendo, которая выпустила революционную для своего времени Nintendo Entertainment System, игровая промышленность начала возрождаться из пепла, а вместе с ней на новый виток популярности вышла и её соревновательная часть. Теперь большинству игроков было удобнее играть в домашних условиях, чем идти в салон и ждать своей очереди поиграть в любимую игру. «Золотая эра» аркадных игровых автоматов закончилась.</vt:lpstr>
      <vt:lpstr> В Японии, в стране, где, собственно, и началась эпидемия аркадных игр, игровые автоматы очень популярны и по сей день. Около 18 тысяч игровых залов с игровыми автоматами Патинко, в которых всегда полным-полно клиентов, показывают, насколько сильно японцы любят играть. Патинко скорее азартная, чем развлекательная игра, но именно благодаря ей в стране восходящего солнца сохранились огромные салоны игровых автоматов, в которых остались на своих местах пенсионеры Pac-Man, Donkey Kong и остальные герои «золотого века» аркадных развлечений. С 1989 года один из старейших игровых журналов GamePro начинает организовывать регулярные турниры по компьютерным играм. Однако новым этапом в развитии электронного спорта стал чемпионат мира (World Championships), проведённый под патронажем Nintendo в 1990 году, с отборочными этапами, проходившими по всем Соединенным Штатам и финалом в Голливуд.</vt:lpstr>
      <vt:lpstr>Лучшие 90 игроков Америки приехали в Калифорнию, где каждый из них получил по серебряному картриджу, а три победителя — по золотому. Чемпионами мира стали Джеф Хансен (Jeff Hanson) в категории от 11 лет и старше, Тор Оклунд (Thor Aackerlund) в категории от 12 до 17 и Роберт Вайтмен (Robert Whiteman) в категории от 18 и старше. Каждый из них получил 10000 $ и сорокадюймовый телевизор. В мини турнире среди трех чемпионов победил Джеф Хансен, он же отправился на глобальный финал чемпионата в Японию, где завоевал титул Чемпиона мира. Позднее он защитил этот титул в матче-реванше с чемпионом Японии Yuichi Suyama в Лас-Вегасе. Набирающие популярность локальные сети и интернет были как будто созданы для компьютерных игр. Они устраняли расстояние между игроками, единственный барьер, мешавший игрокам по всему миру соревноваться друг с другом. Одной из первых игр, поддерживающих интернет соединение, стала аркада Netrek, в которую могли одновременно играть до 16-ти игроков. На момент выхода в 1988 году она стала новаторской во многих областях сетевых баталий. И до сих пор у этой игры есть поклонники, регулярно заходящие на сервер игры. В 1991 в недрах компании «id Software», уже известной выпуском шутера Wolfenstein 3D, Джон Кармак и Джон Ромеро начал разработку игры DOOM. Черпая невероятные идеи из глубин своего сознания (*ID — Ideas from the Deep), они создали игру, которая перевернет всю игровую индустрию и заложит основы того киберспорта, каким мы его знаем сейчас. </vt:lpstr>
      <vt:lpstr>«Развитие киберспорта на рубеже веков» Так получилось, что именно на стыке тысячелетий вышли самые знаковые для дисциплины шутеров от первого лица игры. Эпоха FPS подходила к своему апогею в конце девяностых. Следующим героем нашего повествования станет культовый шутер, вышедший в весьма символичный для американцев день – 22 мая 1998 года. Именно в день памяти павших воинов вышел Unreal, повергнувший в прах предшественников своей графической составляющей. Разработчики из Epic MegaGames задали новую планку визуального исполнения игры. Высокая детализация интерьеров и общее качество картинки поражали воображение. Игра безбожно лагала на рекомендуемых Epic’ами 166-ми pentium’ами и нормально запускалась лишь на 233-ем в сочетании с ускорителем Voodoo – достаточно дорогой конфигурацией для 1998 года. Несмотря на это, игра имела успех как у простых любителей игр, так и у киберспортсменов и на долгие годы стала основным конкурентом серии Quake. Анонсированный 25 июля 1998 года третий сезон PGL удивил многих своим крупным призовым фондом, составившим более 70 000 $. Турнир стал одним из первых, в котором полноправно присутствовал StarCraft, а кроме него игрокам предлагалось сразиться в первый и второй Quake. Лучшим в дисциплине StarCraft стал Gadianton, выигравший более 12 000 $. Сильнейшей командой по Quake стала непобедимая в то время Death Row во главе с грозным Thresh’ем, поделившая на всех 15 000 $.  </vt:lpstr>
      <vt:lpstr>Первая бета-версия была представлена 19 июня 1999 года, и уже осенью того же года были запущены первые серверы с игрой. Мод был бесплатным, и это было главным преимуществом над конкурентами, что способствовало быстрому росту популярности шутера. Позже Valve выкупили права на Counter-Strike и занялись продвижением игры как киберспортивной дисциплины. Поднадоевшая инопланетная тематика сменилась вполне похожей на реальность графикой, а игроки с особой кровожадностью принялись убивать человекоподобные текстуры. Тактическая составляющая вкупе с экономической системой заставляли игрока не просто стрелять друг в друга, а продумывать свои действие на раунды вперёд. Формат 5х5 также пришёлся очень кстати. Несмотря на различные версии, выпущенные впоследствии, игра до сих пор является одним из лидеров кибердвижения и насчитывает огромную армию фанатов. Интерес к игровой тематике в России конца девяностых неуклонно рос. Благодаря китайским друзьям, почти в каждом доме была игровая приставка. С компьютерами дела обстояли не так радужно, поэтому большинство любителей компьютерных игр узнавали о новинках игростроя из журналов. Именно в одном из таких журналов, а если точнее, в «Навигаторе игрового мира», появилась колонка о киберспорте, ставшая на протяжении долгого времени окном в мир турниров. Стоит также отметить вклад в популяризацию компьютерного спорта Goblin’а (Дмитрия Пучкова) — активного деятеля в самых различных творческих областях. Именно его статьи и обзоры в конце 90-х подогревали интерес к DOOM’у и Quak’у у многих молодых людей, впоследствии ставшими ключевыми фигурами в российском киберспорте.  </vt:lpstr>
      <vt:lpstr>В охваченной кризисом России трудно было рассчитывать на большие турнирные призовые, да и сами турниры проходили не так часто и в большинстве своём имели вид кланваров или турниров ради спортивного интереса, каким, например, был сентябрьский турнир в клубе «Voodoo Zone». Из 60 участников в призы вошли трое: DDT.InfiDel, DDT.CooKiE и QD.Nico, ставшие счастливыми обладателями кубков, выполненными в виде огромных ваз для цветов – невероятно нужная вещь для настоящего киберспортсмена. Первой ласточкой из по-настоящему хороших турниров стал чемпионат, организованный компьютерной фирмой Formoza. На протяжении пяти дней лучшие игроки Москвы и Питера, а также гости из Перми и Челябинска, боролись за хорошие, для реалий того времени, призы. Представители из Киева и Алма-Аты сделали этот турнир и вовсе международным. В итоге, на пьедестале оказались представители двух лучших российских кланов тех времён: DDT и NiP. Компьютер и титул чемпиона выиграл DDT.Crusader, а Nip’овцы A-Xa и 3d-bug заняли соответственно второе и третье место, став обладателями монитора и видео-ускорителя. Однако этот турнир был примечателен совсем не призами. Организаторы, рискнувшие организовать такой крупный ивент в столь неблагоприятное время, показали своим примером, что киберспорт в стране востребован, и подобные турниры возможно и необходимо проводить и в дальнейшем. Стоит упомянуть, что именно в это время начались переговоры между NiP’ами и фирмой Formoza о сотрудничестве, приведшие к образованию одного из первых российских кланов с титульным спонсором: NiP-Formoza, ставшим впоследствии 4z. </vt:lpstr>
      <vt:lpstr>Дорогостоящие для простого обывателя компьютерные компоненты стали причиной повсеместного распространения компьютерных клубов и, как следствие, появление кланов-команд на базе этих клубов. Новым витком развития стал приезд заграничной команды [9] (Nine), представители которой занимали далеко не последние места в мировых табелях в рангах Quake 2 сообщества. На специально организованном по такому случаю турнире, среди наших команд победила AMD, что расшифровывалось, как America Must Die. Даже с таким названием наши проиграли со счётом 9-1, но, как вспоминают очевидцы «счет был не по игре». Эту встречу, проходящую в марте 1999 года, можно было назвать киберспортивным аналогом первого матча по хоккею между сборной СССР и канадскими «профессионалами» в 1972 году. Турнир этот проходил в московском клубе Нирвана, обретший в дальнейшем статус культового и запомнился первой попыткой совместить киберспортивные тренировки с местом для общения и комфортного отдыха между боями, чему способствовала чилаут зона и бар, в котором частой гостьей была Тутта Ларсен, в то время вокалистка в одной малоизвестной группе, делавшая первые шаги на российском MTV. Подобная атмосфера привлекала многих московских любителей компьютерных игр, но профессионалы всё-таки предпочитали маленький клуб AstalaViSta в Новогиреево, больше похожий на корейский тимхаус: мизерное помещение, спартанские условия, и тотальная анти-санитария. Однако, находиться в этой обстановке было легче, чем попасть туда – лишь немногие могли пробиться внутрь и посмотреть, как тренируются игроки клана Nobody is Perfect, образованного 18 августа 1998 после объединения кланов SGM, BRP и Tesis, и многие другие киберспортивные звёзды конца девяностых. Основателем клуба стал ViS, который, кстати, был одним из последних игроков высокого уровня, перешедших на управление в FPS с клавиатуры на клавиатуру плюс мышь. Как он до этого умудрялся обыгрывать противников, уже пользовавшихся грызунами, остается загадкой. </vt:lpstr>
      <vt:lpstr>Стоит отметить зарождение гоночной дисциплины в киберспорте. Такие игры, как Formula One, Grand Prix и Need for Speed имели возможность сражений по локальной сети и модему. Они обрели достаточно много поклонников и хотя на крупных турнирах гонки представлены не были, но уже тогда на многих крупных чемпионатах для развлечения ставили два компьютера с подключёнными рулями. Официального зачёта, конечно, не проводилось, но своеобразное приобщение к большому киберспорту гонки получили уже тогда. Из русских игровых разработок можно выделить российский аналог Warcraft’а 1999 года, выполненный в стиле «русского фентези» – игра «ОРДА: Северный ветер» от разработчика 7th bit labs, разработанную в 1999 году NewGame Software пошаговую стратегию «Генерал» и первую игру от Wargaming.net – «DBA online», выпущенную в 2000 году. Пошаговая условно-бесплатная военная стратегия с видом сверху, в которой игрок может возглавить одну из 220 мировых армий: от античных до средневековых времён. Игра имела определённый успех, но оказалось, что она рассчитана на слишком узкую аудиторию. Тем не менее это первый онлайн продукт разработчиков из СНГ имевший некоторый успех не только у себя на родине. Можно ещё упомянуть стратегию в реальном времени «Противостояние», но она не имела сетевого режима, хотя сама по себе игра была хороша и вполне могла бы стать киберспортивной дисциплиной, при наличии мультиплеера.</vt:lpstr>
      <vt:lpstr>«Киберспорт в наше дни »  В последней части мы расскажем о почти современных тенденциях в игровой индустрии и заглянем в недалёкое будущее. Компьютерный спорт стремительно развивался на протяжении всей своей истории. Росло количество игроков, турниров, увеличивались суммы призовых. Сейчас киберспортивные турниры проводятся на тех же стадионах, что и крупнейшие спортивные мероприятия, в том числе на Олимпийских объектах и стадионах, построенных для Чемпионата мира по футболу. Осталось сделать небольшой шаг для всеобщего признания, как традиционного вида спорта. Конец первого десятилетия 2000х ознаменовался некоторым спадом популярности киберспорта. Закачивалась эпоха WarCraft 3, а пришедший ей на смену второй StarCraft был неоднозначно принят фанатами жанра, особенно стойко сопротивлялись игроки в Южной Корее — мекке компьютерных игр. Шутеры от первого лица стремительно теряли былые высокие позиции, а продолжение культовой Counter-Strike — Source не всем фанатам серии пришлось по вкусу, и многие продолжали играть в версию 1.6 с надеждой увидеть что-то похожее в Global Offensive. Новые MOBA игры тоже не сумели к тому времени сколотить обширную фанатскую базу, но именно представителям этого жанра было суждено сталь локомотивами дальнейшего роста популярности для всей индустрии. Громом среди ясного неба прогремел анонс турнира «The International» первого августа 2011 года по находящейся на стадии бета-тестирования игре DOTA 2. Шестнадцати приглашённым командам предстояло разделить призовой фонд в 1,6 миллиона долларов — неслыханная куча денег для киберспортивной индустрии. Чемпион забирал чек на один миллион долларов, и отрадно в очередной раз вспомнить, что первыми триумфаторами TI стали ребята из украинской команды Natus Vincere. Этот турнир пробудил от спячки многих участников киберспортивного комьюнити, привлёк внимание спонсоров и организаторов турниров. Многие не верили, что этот турнир вообще состоится, даже несмотря на большое доверие к компании Valve, которая выступала в качестве организатора «The International». Однако, после успешного проведения чемпионата, комьюнити стало предвосхищать подобные мероприятия в других дисциплинах, ведь даже вложив, казалось бы, огромную сумму в призовые и организацию турнира, Valve получили прибыль, многократно окупившую эти затраты.   </vt:lpstr>
      <vt:lpstr>Слайд 17</vt:lpstr>
      <vt:lpstr>Другие разработчики, однако, придерживаются более стандартной модели финансирования соревнований: не вкладывать в один турнир, а сделать лигу, в которой на протяжении года игроки могли бы участвовать в более мелких турнирах, зарабатывая право на участие на финалах года. Эта схема позволяет многим командам и игрокам получать стабильный доход и не беспокоиться о возможном провале на главном турнире, который бы умножал на ноль все усилия и вложения на протяжении целого года подготовки. Но, даже учитывая некоторые минусы первой схемы, нужно отдать должное смелости Гейба Ньюэлла, в организации столь рискового предприятия. В 2012 году призовые второго The International не изменились, в то время как компания Riot вложила во второй сезон своего чемпионата 5 миллионов долларов, из которых 2 пошли на сам турнир, ещё 2 партнёрам для организации турниров меньшего размаха по League of Legends, и миллион долларов было выплачено маленьким командам по всему миру, испытывающим сложности с поиском спонсоров. Именно подобная система финансирования используется в обычном спорте, и концепция многоуровневой системы и регулярной лиги с финальным турниром — это полный аналог классических видов спорта, включая футбол, хоккей, баскетбол и других. Подобную схему проведения выбрала и компания Blizzard, организовав всемирный чемпионат по игре StarCraft 2. В течение года игроки трёх регионов сражаются на протяжении трех сезонов, определяя 16 лучших для финального турнира на выставке BlizzCon с призовым фондом в 250 000 долларов. В 2013 году был сделан ещё один важный шаг к признанию киберспорта как вида спорта. Канадец Дэнни Ли стал первым киберспортсменом, которому выдали американскую визу категории P-1A, как “всемирно известному спортсмену”. В Южной Корее и США уже приравняли компьютерный спорт к традиционным видам, по этому же пути идет и ряд других стран в Европе и Азии. В России уже был подобный опыт, но в умах властьимущих геймеры были приравнены к игрокам в азартные игры. Хорошо, что этот стереотип постепенно теряет свою силу, и в скором будущем мы увидим множество турниров, подобных недавнему московскому Дримхаку, при поддержке правительства Москвы и других крупных городов России и СНГ, благо, площадки для их проведения уже существуют. Современный спорт невозможно представить без научной базы и фундаментальных исследований. Киберспорт старается не отставать, и вот совсем недавно начали открываться кафедры компьютерных игр в нескольких институтах мира. Можно быть уверенным, что новое поколение геймеров будет быстрее, умнее и талантливее нынешних кибератлетов. Небывалая массовость современного киберспорта объясняется более низким порогом вхождения в игру, а также системой “free to play”, позволяющей любому попробовать свои силы в игре, а чем больше игроков начинают играть, тем больше шанс, что среди них окажется неимоверно талантливый чемпион. Именно за противостоянием таких уникумов интересно наблюдать простому зрителю.   </vt:lpstr>
      <vt:lpstr>Можно ещё долго рассуждать об игроках, но именно зритель в конечном итоге конечный потребитель киберспортивной индустрии. Тем более, что в последнее время комьюнити активно участвует в формировании призового фонда турниров и даже выбирает, какие дисциплины будут представлены на том или ином турнире, превращаясь из безмолвного наблюдателя в активного участника киберспортивного движения. Популярность онлайнрвых трансляций на стрим-платформах, таких как Киберспорт.рф, стремительно растёт с каждым годом, ведь организаторы турниров заинтересованы в качественном освещении и привлечении как можно большего количества зрителей. В этом аспекте компьютерные игры также стали ближе к традиционному спорту, где телевизионные рейтинги спортивных передач зашкаливают. Киберспорт, как своего рода детище интернета, не спешит на голубые экраны и вполне комфортно чувствует себя на просторах всемирной паутины. Лишь в Южной Корее игры по StarCraft’у собирают перед телевизорами столько же зрителей, сколько и турниры по футболу и другим видам спорта, а рекламодатели выстраиваются в очередь к организаторам GSL и Proleague.</vt:lpstr>
      <vt:lpstr>Весьма спорным было причисление к киберспортивным дисциплинам карточной игры Hearthstone: Heroes of Warcraft, анонсированной компанией Blizzard 22 марта 2013 года и после долгого тестирования выпущенной 11 марта 2014 года. Решающую роль в этом сыграл имидж компании разработчика, известной своими киберспортивными играми и организовавшей первые турниры по новой игре с внушительными призовыми. Как бы то ни было, теперь на многих мультигейминговых турнирах Hearthstone стал полноправным участником, а свои силы каждый день пробует миллионная армия игроков. Пример именно этой игры во многом показателен для дальнейшего развития киберспорта. Теперь нет особых рамок и канонов, если игрокам она нравится, в ней присутствует некий баланс, и донат напрямую не влияет на игровой процесс, то дисциплина будет жить и развиваться. Будущее индустрии в ближайшее время прежде всего за командными дисциплинами различных жанров. Наравне с MOBA играми: LoL, DOTA 2 и новоявленной Heroes of the Storm, останутся популярные симуляторы: World of Tanks, гонки и файтинги разных мастей. Никуда не денутся признанные лидеры в жанрах стратегий и шутеров, пока что ими останутся StarCraft 2 и Counter-Strike соответственно. Существующая тенденция к упрощению игрового процесса с одной стороны будет и дальше популяризировать киберспорт среди широкого круга аркадных геймеров, а с другой стороны, не ровен час, как на кибер Олимпиаде будущего мы увидим дисциплины по таким играм, как весёлая ферма и Angry Birds. </vt:lpstr>
      <vt:lpstr>Необходимо отделять киберспортивные дисциплины от игр для расслабления и отдыха. Атлет должен иметь снаряд, позволяющий ему продемонстрировать все свои навыки и таланты. Здесь не может быть места расслабленной игре. Существует устойчивое выражение: «спорт высоких достижений не может быть полезен для здоровья». Примерно так же можно сказать о компьютерных играх: есть игры для развлечения, а есть хардкорные дисциплины для геймеров, стремящихся показать всё, на что они способны. Для киберспорта всегда было актуально сочетание гибкого и молниеносно реагирующего ума с быстрыми пальцами и доведёнными до автоматизма действиями. Не должно быть сильного перекоса в одну из этих составляющих. Только в далёком будущем, когда очки с виртуальной реальностью войдут в повседневную жизнь, и появятся новые игры с другими принципами управления, можно будет говорить о новых тенденциях развития киберспорта. Помимо технического совершенства игровая индустрия должна подняться на новый уровень в других сферах. Не за горами возникновение некого профсоюза геймеров, способного отстаивать права игроков в том числе перед разработчиками игр и организаторами соревнований. Нужны изменения законодательства в отношении визового режима для профессиональных геймеров, как в Южной Корее и США. И, наконец, должен сформироваться некий комитет среди крупнейших разработчиков, способный проводить подобие Олимпийских игр не по нескольким дисциплинам, а по десяткам разных представителей всех жанров. Ещё один немаловажный фактор — на турнирах будущего должны быть полноценно представлены геймеры женского пола. Светлое будущее уже не за горами и именно сейчас задаются его основы, любой из нас может повлиять на эти тенденции. Наблюдая за турнирами в качестве зрителя или участвуя в оных, можно принять участие в развитии своей любимой игры. Именно зрители и игроки формируют вектор развития индустрии. От нас зависит, в какие игры мы будем играть в будущем. </vt:lpstr>
      <vt:lpstr>«Влияетли кибирспортивный детский лагерь на здоровье человека»  В нашей статье вы узнаете о плюсах и минусах киберспорта для детей. Мы расскажем в каком возрасте лучше всего начинать занятия, какие есть противопоказания по состоянию здоровья, как выбрать школу и каких финансовых затрат потребует обучение.Киберспорт — относительно молодой вид спорта. Датой его основания можно считать 1972 год. Именно тогда прошли первые соревнования по видеоиграм. Состоялись они в Стэнфордском университете. Участники сражались в игре Spacewar.В 1980-х годах подобные соревнования стали собирать десятки тысяч участников. В 1990-х Интернет начал распространяться по всему миру и среди любителей видеоигр появились не только жители развитых стран. Официальное название «киберспорт» появилось в 1999 году. Тогда же была создана Ассоциация онлайн-игроков и компьютерный спорт начали приравнивать к традиционному спорту.В настоящее время центром киберспорта считается Южная Корея. Россия же является первой страной в мире, которая официально отнесла киберспорт к спортивным дисциплинам. Произошло это в 2001 году. Правда, через пять лет его исключили из реестра государственных программ физического развития. Но в июне 2016 года вернули обратно.</vt:lpstr>
      <vt:lpstr>«Как тренируются киберспортсмены в детском лагере»  Это – распорядок дня футболиста сборной России перед Евро-2016. 08:30 – 09:50 Подъем, водные процедуры,завтрак 09:50 – 10:50 Разогрев в тренажерном зале 11:00 – 12:20 Первая тренировка 13:00 – 17:00 Обед, свободное время 17:00 – 18:00 Вторая тренировка 18:00 – 22:30 Свободное время/ужин/свободное время. Это – распорядок дня игрока китайской команды PSG.LGD перед The International 2018 – главным турниром года по Dota 2 с призовым фондом 25 млн долларов. 12:00 – 13:00 Подъем, водные процедуры, завтрак 13:00 – 14:00 Каждый игрок отдельно разогревается одиночными играми 14:00 – 17:00 Матчи с командой – 2-3 игры 17:00 – 19:00 Командные занятия, которые ведет тренер женской сборной по баскетболу  19:00 – 21:00 Матчи с командой – 2 игры 21:00 – 24:00 Просмотр и анализ видео 24:00 – 03:00 Одиночные игры </vt:lpstr>
      <vt:lpstr>«Бизнес идея»  Многие предприниматели задаются вопросом: «Как занять необычную, но прибыльную нишу?». На самом деле решение достаточно простое — объедините как-нибудь мировой тренд с чем-то привычным в вашей стране. Мы же поговорим в нашей статье об одной из таких ниш — детский киберспортивный лагерь.Почему эта идея до сих пор актуальна? Все просто. Эта ниша активно развивается во всем мире, но в тоже время является относительно пустой. Анализ рынка показывает, что в большинстве городов подобные заведения будут и вовсе новшеством. Детский лагерь достаточно популярен в России. Именно это и даст толчок к развитию проекта.  Что касается затрат на старте, то они достаточно низкие и составят около 70 000 рублей. При этом доход очень велик и может достигать 400 000 рублей.Но все не так гладко, как может казаться на первый взгляд. Сама организация мероприятия — вещь дорогая, а вложения составят 300 000 рублей. Из них 70 000 рублей — стоимость аренды лагеря, 75 000 — покупка расходных материалов и аренда оборудования, 100 000 — подрядчиками около 50 000 — зарплатный фонд.Для ведения бизнеса вам будет достаточно формата ИП. Собрав все необходимые документы, зарегистрируйте свое дело и выберите упрощённую систему налогообложения. Помимо основных документов, необходимых при регистрации, приложите соглашения с принимающей стороной.Игровые компьютеры также лучше брать в аренду, ведь их стоимость зачастую слишком высока. Количество наборов зависит от числа участников, но запасные варианты лучше держать не готове.Помимо самих компьютеров вам также понадобится проектор и прочее оборудование для проведения трансляций.Вам потребуются услуги транспортной компании для доставки оборудования на место проведения мероприятия.Не помешает продумать и дополнительные развлечения для гостей.Отдельную тему для обсуждения представляет питание. Некоторые фирмы производят специальные пайки для геймеров. Например, Gamer Grub. Другим вариантом может стать шведский стол.Чтобы лагерь был именно киберспортивным, а не игровым, то в программе обязательно должен быть процесс обучения. В таком случае можно предоставить устраивать лекторий. На нем участники команд получат возможность делиться своим опытом с другими игроками.Для завершенности программы отличным вариантом станет подведение итогов смены с выдачей призов победителям.Следующий этап организации бизнеса — подбор персонала. Вы, как собственник бизнеса, можете взять на себя обязанности администратора и управляющего.Принимающая сторона в свою очередь может взять вопросы по организации мероприятий.Такой новаторский проект нуждается в активной рекламе. Отличным решением станет сотрудничество с именитыми киберспортсменами или даже с разработчиками игр. </vt:lpstr>
      <vt:lpstr>«Сыллки»  https://www.grandactive.ru/idei-dlya-biznesa https://cyber.sports.ru/tribuna/blogs/golamago/2361936. html /biznes-ideya-kibersportivnyj-detskij-lager-269  https://киберспорт.рф/esport/history/</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timoh</dc:creator>
  <cp:lastModifiedBy>timohina.ru@gmail.com</cp:lastModifiedBy>
  <cp:revision>26</cp:revision>
  <dcterms:created xsi:type="dcterms:W3CDTF">2022-09-19T12:56:46Z</dcterms:created>
  <dcterms:modified xsi:type="dcterms:W3CDTF">2022-10-10T10:16:17Z</dcterms:modified>
</cp:coreProperties>
</file>