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71" autoAdjust="0"/>
  </p:normalViewPr>
  <p:slideViewPr>
    <p:cSldViewPr snapToGrid="0">
      <p:cViewPr varScale="1">
        <p:scale>
          <a:sx n="109" d="100"/>
          <a:sy n="109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6792-3218-41C6-A332-EAC9DD052B59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A130A-A3CF-4094-9479-A0306C097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2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A130A-A3CF-4094-9479-A0306C097E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2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025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73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597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080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3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736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41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426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80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77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590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8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522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962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35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803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4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68E147-DB3D-4264-8484-FCE662608CF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5531E-B901-46AA-BAB3-A04C9ED4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8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314" y="1611087"/>
            <a:ext cx="7489372" cy="635724"/>
          </a:xfrm>
        </p:spPr>
        <p:txBody>
          <a:bodyPr/>
          <a:lstStyle/>
          <a:p>
            <a:r>
              <a:rPr lang="ru-RU" sz="1200" dirty="0"/>
              <a:t>Министерство общего и профессионального образования Ростовской области</a:t>
            </a:r>
            <a:br>
              <a:rPr lang="ru-RU" sz="1200" dirty="0"/>
            </a:br>
            <a:r>
              <a:rPr lang="ru-RU" sz="1200" dirty="0"/>
              <a:t>государственное бюджетное профессиональное образовательное учреждение</a:t>
            </a:r>
            <a:br>
              <a:rPr lang="ru-RU" sz="1200" dirty="0"/>
            </a:br>
            <a:r>
              <a:rPr lang="ru-RU" sz="1200" dirty="0"/>
              <a:t>Ростовской области «Тарасовский многопрофильный техникум»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534194"/>
            <a:ext cx="6815669" cy="28041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Доклад на тему: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 «</a:t>
            </a:r>
            <a:r>
              <a:rPr lang="ru-RU" sz="1800" b="1" dirty="0"/>
              <a:t>Применение проблемного обучения на уроках дисциплины «Экономика»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в рамках семинара на тему: «Применение проблемно-поисковых и исследовательских методов обучения</a:t>
            </a:r>
            <a:r>
              <a:rPr lang="ru-RU" sz="1400" dirty="0" smtClean="0"/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/>
          </a:p>
          <a:p>
            <a:r>
              <a:rPr lang="ru-RU" sz="1400" dirty="0"/>
              <a:t>Докладчик: преподаватель </a:t>
            </a:r>
            <a:r>
              <a:rPr lang="ru-RU" sz="1400" dirty="0" smtClean="0"/>
              <a:t>экономики </a:t>
            </a:r>
            <a:r>
              <a:rPr lang="ru-RU" sz="1400" dirty="0"/>
              <a:t>ГБПОУ РО «ТМПТ» Слепченко Т.А</a:t>
            </a:r>
            <a:r>
              <a:rPr lang="ru-RU" sz="14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п</a:t>
            </a:r>
            <a:r>
              <a:rPr lang="ru-RU" sz="1200" dirty="0"/>
              <a:t>. Тарасовский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smtClean="0"/>
              <a:t>2023 </a:t>
            </a:r>
            <a:r>
              <a:rPr lang="ru-RU" sz="12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60082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831" y="1513091"/>
            <a:ext cx="10005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изучения темы «Безработица, её виды» перед обучающимися ставятся проблемные вопросы: </a:t>
            </a:r>
            <a:r>
              <a:rPr lang="ru-RU" sz="24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ли наблюдаться в стране полное отсутствие безработицы? Безработица - это добро или зло? Обучающиеся должны </a:t>
            </a:r>
            <a:r>
              <a:rPr lang="ru-RU" sz="2400" u="none" strike="noStrike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выделить особенности различных видов и форм безработицы; выявить и провести анализ причин, ведущих к возникновению того или иного вида безработицы, определить последствия и методы снижения основных видов безработицы.</a:t>
            </a:r>
            <a:endParaRPr lang="ru-RU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72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Всем ли обучающимся доступно проблемное обучение? Практически всем. Однако уровень проблемности и степень познавательной самостоятельности будут сильно различаться в зависимости от возрастных и индивидуальных особенностей обучающихся, от степени их обученности методам проблемного обучения и так далее.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Использование проблемных заданий в учебном процессе позволяет мне создать условия для возбуждения интереса у обучающихся к познанию, углубленного понимания ими фундаментальных </a:t>
            </a:r>
            <a:r>
              <a:rPr lang="ru-RU"/>
              <a:t>вопросов </a:t>
            </a:r>
            <a:r>
              <a:rPr lang="ru-RU" smtClean="0"/>
              <a:t>темы, </a:t>
            </a:r>
            <a:r>
              <a:rPr lang="ru-RU" dirty="0"/>
              <a:t>самостоятельной познавательной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5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Список использованной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err="1"/>
              <a:t>Бабанский</a:t>
            </a:r>
            <a:r>
              <a:rPr lang="ru-RU" dirty="0"/>
              <a:t> Ю.К. Методы обучения в современной общеобразовательной школе. - М. Просвещение, 2010.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/>
              <a:t>Бабанский</a:t>
            </a:r>
            <a:r>
              <a:rPr lang="ru-RU" dirty="0"/>
              <a:t> Ю.К. Проблемное обучение как средство повышение эффективности учения школьников. - Ростов-на-Дону, 2010.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Кудрявцев Т.В. Проблемное обучение: истоки, сущность, перспективы. - М.:3нание, 2011.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Лимарева Ю.А. Развитие коммуникативной готовности студентов технических вузов в процессе профессиональной подготовки / диссертация на соискание ученой степени кандидата педагогических наук / Магнитогорск, 2005.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Лимарева Ю.А. Стратегический анализ регионального рынка образовательных услуг </a:t>
            </a:r>
            <a:r>
              <a:rPr lang="ru-RU" dirty="0" err="1"/>
              <a:t>южноуральского</a:t>
            </a:r>
            <a:r>
              <a:rPr lang="ru-RU" dirty="0"/>
              <a:t> региона (на примере г. Магнитогорска) / Лимарева Ю.А., Кучмий Т.И. // Управленческий учет. 2005. №5. С. 53-60.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134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8274" y="1158240"/>
            <a:ext cx="103719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Важнейшей задачей, стоящей перед педагогами СПО, является выбор таких технологий обучения, которые бы обеспечивали процесс формирования у обучающихся общих и профессиональных компетенций. В современном мире человек должен проявить такие качества личности как продуктивность и оригинальность мышления, изобретательность, умение видеть проблему проявить быстроту умственной реакции, способность к самосовершенствованию в профессиональной деятельности, готовности к конкурентной борьбе. Эти способности по существу являются базовыми для современного специалиста. 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традиционном обучении преподаватель сообщает обучающимся готовые знания: объясняет, показывает новые объекты учебного материала, приводит примеры, добивается понимания, проверяет степень усвоения. Деятельность педагога носит объяснительно-иллюстративный характер. Обучающиеся воспринимают знания, заучивают, воспроизводят, не всегда понимая их необходимость. Одной из возможностей успешно добиваться поставленных задач является применение технологии проблемного обучения.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73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486" y="1036321"/>
            <a:ext cx="104589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Успех проблемного обучения обучающихся достигается главным образом на уроке, когда преподаватель остается один на один со своими воспитанниками. И от его умения организовать систематическую познавательную деятельность зависит степень интереса обучающихся к учёбе, уровень знаний, готовность к постоянному самообразованию, то есть их развитие что убедительно доказывает современная психология и педагогика.</a:t>
            </a:r>
          </a:p>
          <a:p>
            <a:pPr indent="360000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в учебных заведениях все шире применяется проблемное обучение. Сущность данного метода состоит в том, что знания обучаемым не сообщаются в готовом виде, перед ними ставится проблема для самостоятельного решения, в ходе которого они приходят к осознанным знаниям. Это один из методов активного обучения, способствующий организации поисковой деятельности обучаемых, формированию у них навыков продуктивного, творческого изучения дисциплины. Преподаватель должен исходить из того, что процесс усвоения знаний не может сводиться лишь к их простому восприятию, ознакомлению и воспроизведению.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44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585" y="590000"/>
            <a:ext cx="98644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Проблемное обучение предполагает последовательное и целенаправленное привлечение обучаемых к решению учебных проблем и проблемных познавательных задач, в процессе которого они должны активно усваивать новые знания, приобретать практический опыт и умения в самостоятельном формировании задачи (проблемы) исходя из реальных условий.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формами проблемного обучения являются:</a:t>
            </a:r>
          </a:p>
          <a:p>
            <a:pPr indent="360000" algn="just">
              <a:spcAft>
                <a:spcPts val="0"/>
              </a:spcAft>
              <a:tabLst>
                <a:tab pos="59055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проблемное изложение;</a:t>
            </a:r>
          </a:p>
          <a:p>
            <a:pPr indent="360000" algn="just">
              <a:spcAft>
                <a:spcPts val="0"/>
              </a:spcAft>
              <a:tabLst>
                <a:tab pos="60007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частично-поисковая деятельность;</a:t>
            </a:r>
          </a:p>
          <a:p>
            <a:pPr indent="360000" algn="just">
              <a:spcAft>
                <a:spcPts val="0"/>
              </a:spcAft>
              <a:tabLst>
                <a:tab pos="60007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самостоятельная исследовательская деятельность.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7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77" y="982132"/>
            <a:ext cx="9955821" cy="1303867"/>
          </a:xfrm>
        </p:spPr>
        <p:txBody>
          <a:bodyPr>
            <a:noAutofit/>
          </a:bodyPr>
          <a:lstStyle/>
          <a:p>
            <a:r>
              <a:rPr lang="ru-RU" sz="2800" b="1" dirty="0"/>
              <a:t>Технология проблемного обучения - одна из ведущих педагогических технологий по следующим причинам: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она позволяет организовать самостоятельную деятельность обучающихся по усвоению новых знаний;</a:t>
            </a:r>
          </a:p>
          <a:p>
            <a:pPr lvl="0"/>
            <a:r>
              <a:rPr lang="ru-RU" dirty="0"/>
              <a:t>помогает усилить взаимосвязь между теорией и практикой;</a:t>
            </a:r>
          </a:p>
          <a:p>
            <a:pPr lvl="0"/>
            <a:r>
              <a:rPr lang="ru-RU" dirty="0"/>
              <a:t>стимулирует познавательную активность обучающихся, формирует интерес к учебному материалу;</a:t>
            </a:r>
          </a:p>
          <a:p>
            <a:pPr lvl="0"/>
            <a:r>
              <a:rPr lang="ru-RU" dirty="0"/>
              <a:t>эффективность проблемного обучения проявляется в формировании творческого, критического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5833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888023"/>
            <a:ext cx="9601196" cy="941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51792"/>
            <a:ext cx="9601196" cy="4724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Проблемная ситуация </a:t>
            </a:r>
            <a:r>
              <a:rPr lang="ru-RU" dirty="0"/>
              <a:t>- это интеллектуальное затруднение, которое возникает у обучаемого, когда он не знает, как объяснить то или иное явление, факт, процесс действительности, не может достичь цели известным ему способом действия, что побуждает его искать новый способ объяснения или действия.</a:t>
            </a:r>
          </a:p>
          <a:p>
            <a:pPr marL="0" indent="0">
              <a:buNone/>
            </a:pPr>
            <a:r>
              <a:rPr lang="ru-RU" b="1" dirty="0"/>
              <a:t>Выделяют следующие варианты возникновения проблемной ситуации:</a:t>
            </a:r>
            <a:endParaRPr lang="ru-RU" i="1" dirty="0"/>
          </a:p>
          <a:p>
            <a:r>
              <a:rPr lang="ru-RU" dirty="0"/>
              <a:t>- несоответствие между имеющимися знаниями у обучаемых, которые требуются для ее решения (разрешения);</a:t>
            </a:r>
          </a:p>
          <a:p>
            <a:pPr lvl="0"/>
            <a:r>
              <a:rPr lang="ru-RU" dirty="0"/>
              <a:t>необходимость выбора из системы знаний тех, которые могут обеспечить решение задачи вообще или оптимальным образом;</a:t>
            </a:r>
          </a:p>
          <a:p>
            <a:pPr lvl="0"/>
            <a:r>
              <a:rPr lang="ru-RU" dirty="0"/>
              <a:t>противоречия между теоретической возможностью известных способов решения и его практической возможностью.</a:t>
            </a:r>
          </a:p>
          <a:p>
            <a:pPr marL="0" indent="0">
              <a:buNone/>
            </a:pPr>
            <a:r>
              <a:rPr lang="ru-RU" b="1" dirty="0"/>
              <a:t>Проблемная задача</a:t>
            </a:r>
            <a:r>
              <a:rPr lang="ru-RU" dirty="0"/>
              <a:t> - это крупная учебно-познавательная задача (задание), требующая анализа и нахождения способов и приемов ее решения.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51078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12335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Структурными элементами педагогической задачи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674812" y="1855177"/>
            <a:ext cx="8839202" cy="2081823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Известное - факт, пример, ситуация, взятые из учебно-воспитательной практики </a:t>
            </a:r>
            <a:r>
              <a:rPr lang="ru-RU" dirty="0" smtClean="0"/>
              <a:t>учебных заведений.</a:t>
            </a:r>
            <a:endParaRPr lang="ru-RU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Неизвестное - существо проблемы, заложенной в данной ситуации.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Требование задачи - проанализировать сложившуюся ситуацию, найти оптимальные приемы и способы ее разрешения с учетом рекомендаций науки и передовой педагогической практики.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Проблемный </a:t>
            </a:r>
            <a:r>
              <a:rPr lang="ru-RU" b="1" i="1" dirty="0"/>
              <a:t>вопрос</a:t>
            </a:r>
            <a:r>
              <a:rPr lang="ru-RU" dirty="0"/>
              <a:t> - это простейшая проблемная задача, требующая обычно «одно актового действия».</a:t>
            </a:r>
          </a:p>
          <a:p>
            <a:pPr marL="0" indent="0">
              <a:buNone/>
            </a:pPr>
            <a:r>
              <a:rPr lang="ru-RU" dirty="0"/>
              <a:t>Итак, проблемный метод предполагает следующие шаги: проблемная ситуация - проблемная задача - модель поисков решения - решение.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787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Примеры создания проблемных ситуаций на уроках экономики: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1. Примером </a:t>
            </a:r>
            <a:r>
              <a:rPr lang="ru-RU" dirty="0"/>
              <a:t>такой ситуации может быть фрагмент урока по теме «Организационно-правовые формы предприятий». Перед обучающимися ставится вопрос: «Можно ли создать предприятие, если капитала для его создания недостаточно?»</a:t>
            </a:r>
          </a:p>
          <a:p>
            <a:pPr marL="0" indent="0">
              <a:buNone/>
            </a:pPr>
            <a:r>
              <a:rPr lang="ru-RU" dirty="0"/>
              <a:t>В этом случае возможны два варианта действий: взять в дело компаньонов и воспользоваться их деньгами, или обратиться в банк с просьбой предоставить кредит. В ходе обсуждения, </a:t>
            </a:r>
            <a:r>
              <a:rPr lang="ru-RU" dirty="0" smtClean="0"/>
              <a:t>обучающиеся приходят </a:t>
            </a:r>
            <a:r>
              <a:rPr lang="ru-RU" dirty="0"/>
              <a:t>к определенному выводу: если существует риск невозврата кредита, то предприниматель может создать предприятие с помощью компаньонов.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94087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22130" y="1027601"/>
            <a:ext cx="10146324" cy="507426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2. </a:t>
            </a:r>
            <a:r>
              <a:rPr lang="ru-RU" sz="3400" dirty="0" smtClean="0"/>
              <a:t>При </a:t>
            </a:r>
            <a:r>
              <a:rPr lang="ru-RU" sz="3400" dirty="0"/>
              <a:t>изучении темы «Определение чистого дохода предприятия» </a:t>
            </a:r>
            <a:r>
              <a:rPr lang="ru-RU" sz="3400" dirty="0" smtClean="0"/>
              <a:t>обучающимся предлагается </a:t>
            </a:r>
            <a:r>
              <a:rPr lang="ru-RU" sz="3400" dirty="0"/>
              <a:t>самостоятельно определить размер дохода, при этом они еще не знают способы решения поставленной задачи. Таким образом, создается проблемная ситуация, но с помощью инструкционной карты, где приведены статьи доходов и расходов, </a:t>
            </a:r>
            <a:r>
              <a:rPr lang="ru-RU" sz="3400" dirty="0" smtClean="0"/>
              <a:t>обучающиеся </a:t>
            </a:r>
            <a:r>
              <a:rPr lang="ru-RU" sz="3400" dirty="0"/>
              <a:t>способны решить задачу.</a:t>
            </a:r>
          </a:p>
          <a:p>
            <a:pPr marL="0" lvl="0" indent="0">
              <a:buNone/>
            </a:pPr>
            <a:r>
              <a:rPr lang="ru-RU" sz="3400" dirty="0" smtClean="0"/>
              <a:t>3. В </a:t>
            </a:r>
            <a:r>
              <a:rPr lang="ru-RU" sz="3400" dirty="0"/>
              <a:t>ходе изучения темы «Финансовая устойчивость предприятия» выдвигается гипотеза о зависимости финансовой устойчивости от наличия собственного капитала. При выполнении практических заданий эта гипотеза находит свое подтверждение, и </a:t>
            </a:r>
            <a:r>
              <a:rPr lang="ru-RU" sz="3400" dirty="0" smtClean="0"/>
              <a:t>обучающиеся </a:t>
            </a:r>
            <a:r>
              <a:rPr lang="ru-RU" sz="3400" dirty="0"/>
              <a:t>самостоятельно делают вывод.</a:t>
            </a:r>
          </a:p>
          <a:p>
            <a:pPr marL="0" lvl="0" indent="0">
              <a:buNone/>
            </a:pPr>
            <a:r>
              <a:rPr lang="ru-RU" sz="3400" dirty="0" smtClean="0"/>
              <a:t>4.При </a:t>
            </a:r>
            <a:r>
              <a:rPr lang="ru-RU" sz="3400" dirty="0"/>
              <a:t>изучении темы «Инфляция и ее виды» проблемная ситуация создается при ознакомлении </a:t>
            </a:r>
            <a:r>
              <a:rPr lang="ru-RU" sz="3400" dirty="0" smtClean="0"/>
              <a:t>обучающихся </a:t>
            </a:r>
            <a:r>
              <a:rPr lang="ru-RU" sz="3400" dirty="0"/>
              <a:t>с историческими фактами. Приводятся примеры видов инфляции в различных государствах в разные периоды времени и различные методы борьбы с этим явлением.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1363218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1147</Words>
  <Application>Microsoft Office PowerPoint</Application>
  <PresentationFormat>Произвольный</PresentationFormat>
  <Paragraphs>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Министерство общего и профессионального образования Ростовской области государственное бюджетное профессиональное образовательное учреждение Ростовской области «Тарасовский многопрофильный техникум»</vt:lpstr>
      <vt:lpstr>Слайд 2</vt:lpstr>
      <vt:lpstr>Слайд 3</vt:lpstr>
      <vt:lpstr>Слайд 4</vt:lpstr>
      <vt:lpstr>Технология проблемного обучения - одна из ведущих педагогических технологий по следующим причинам: </vt:lpstr>
      <vt:lpstr>Слайд 6</vt:lpstr>
      <vt:lpstr>Структурными элементами педагогической задачи являются: </vt:lpstr>
      <vt:lpstr>Примеры создания проблемных ситуаций на уроках экономики:</vt:lpstr>
      <vt:lpstr>Слайд 9</vt:lpstr>
      <vt:lpstr>Слайд 10</vt:lpstr>
      <vt:lpstr>Выводы:</vt:lpstr>
      <vt:lpstr>Список использованной литературы: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общего и профессионального образования Ростовской области государственное бюджетное профессиональное образовательное учреждение Ростовской области «Тарасовский многопрофильный техникум»</dc:title>
  <dc:creator>Пользователь Windows</dc:creator>
  <cp:lastModifiedBy>Дом</cp:lastModifiedBy>
  <cp:revision>9</cp:revision>
  <dcterms:created xsi:type="dcterms:W3CDTF">2022-01-11T09:06:57Z</dcterms:created>
  <dcterms:modified xsi:type="dcterms:W3CDTF">2023-01-29T14:54:03Z</dcterms:modified>
</cp:coreProperties>
</file>