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  <p:sldMasterId id="2147483826" r:id="rId2"/>
  </p:sldMasterIdLst>
  <p:notesMasterIdLst>
    <p:notesMasterId r:id="rId17"/>
  </p:notesMasterIdLst>
  <p:sldIdLst>
    <p:sldId id="256" r:id="rId3"/>
    <p:sldId id="287" r:id="rId4"/>
    <p:sldId id="310" r:id="rId5"/>
    <p:sldId id="288" r:id="rId6"/>
    <p:sldId id="305" r:id="rId7"/>
    <p:sldId id="292" r:id="rId8"/>
    <p:sldId id="299" r:id="rId9"/>
    <p:sldId id="289" r:id="rId10"/>
    <p:sldId id="308" r:id="rId11"/>
    <p:sldId id="304" r:id="rId12"/>
    <p:sldId id="293" r:id="rId13"/>
    <p:sldId id="302" r:id="rId14"/>
    <p:sldId id="303" r:id="rId15"/>
    <p:sldId id="30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-400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EFFFD-0675-4C49-9564-8C0D3F76FA3D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4C69D-B240-4E93-8E1F-697BCDB39B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8374C-368D-4A43-8834-22452EFCA097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66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503B3-3507-42CD-9914-5E76B5FF8EE7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51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6FC07-CD49-4018-A06C-ACC722672A55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79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D5E5-5D26-43E6-B0C8-4491A7A3D009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756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1327-E0F8-431E-97FE-9BB7A3B6DB23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F373-2C20-4322-847E-E1B235F9B83A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20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69E09-B250-4DC1-86D3-A1B1D008BEAE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475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2B2D0-B0D1-46DE-8A52-467C159BF1F2}" type="datetime1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57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B1F20-638E-4297-B98F-B99D50307320}" type="datetime1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12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06DC6-DCD6-4706-8B2B-4C751EBDEA67}" type="datetime1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52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D9D-0B0C-47DF-ADED-1E9856DBCA36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03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E31D-C73D-4AA2-8FB0-642329C4EC6A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43847E15-A84C-4E0F-93DA-6982B74F15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308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9882-D279-42CB-A4F1-4FC3C8713FE3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855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1AE0-66F4-40DE-A9D4-544E77C0A8B6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9332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4AF1E-25AA-4FE4-BF8C-13EF84F1C0C2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88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337A-3B69-456B-913A-BB38FF212F9E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25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537EE-40A9-411D-BB6D-E222FEAD3FDE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43847E15-A84C-4E0F-93DA-6982B74F15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167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034C-E621-4CBA-B107-DA7500A565FC}" type="datetime1">
              <a:rPr lang="ru-RU" smtClean="0"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75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DB187-5CFE-421C-BD6F-85E25D43AE29}" type="datetime1">
              <a:rPr lang="ru-RU" smtClean="0"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56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CEFDC-0D3C-4D8C-9C3B-EAB541D4A7E3}" type="datetime1">
              <a:rPr lang="ru-RU" smtClean="0"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646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6801-5EC4-4707-8AB4-7575FA0237B9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90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F0895-826D-45F5-A9CE-2952E44A44D5}" type="datetime1">
              <a:rPr lang="ru-RU" smtClean="0"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28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BA461-7DF6-4BA9-A5E5-72E9691EAF86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47E15-A84C-4E0F-93DA-6982B74F15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26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24C42-AA35-4D1E-971E-89A606C48913}" type="datetime1">
              <a:rPr lang="ru-RU" smtClean="0"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1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thumb/a/ae/Aristotle_Altemps_Inv8575.jpg/274px-Aristotle_Altemps_Inv8575.jpg" TargetMode="External"/><Relationship Id="rId2" Type="http://schemas.openxmlformats.org/officeDocument/2006/relationships/hyperlink" Target="https://cyberleninka.ru/article/n/glavnoe-o-detskom-golose-na-zanyatiyah-vokala/view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mg0.liveinternet.ru/images/attach/d/0/129/266/129266914_800pxArchytas_of_Tarentum_MAN_Napoli_Inv5607.jpg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img.freepik.com/premium-vector/music-note-design-vector-illustration_24908-25018.jpg" TargetMode="External"/><Relationship Id="rId3" Type="http://schemas.openxmlformats.org/officeDocument/2006/relationships/hyperlink" Target="http://www.koob.ru/foto/author/20753.jpg" TargetMode="External"/><Relationship Id="rId7" Type="http://schemas.openxmlformats.org/officeDocument/2006/relationships/hyperlink" Target="https://sun9-62.userapi.com/impf/c851236/v851236694/e6cc4/-QBdwU2wI28.jpg?size=450x450&amp;quality=96&amp;sign=f4c9cec607f93ddf0091582740b9c7be&amp;type=album" TargetMode="External"/><Relationship Id="rId2" Type="http://schemas.openxmlformats.org/officeDocument/2006/relationships/hyperlink" Target="https://upload.wikimedia.org/wikipedia/commons/thumb/9/9a/M-T-Cicero.jpg/248px-M-T-Cicero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blioclub.ru/services/fks.php?fks_action=get_file&amp;fks_id=12278712&amp;fks_flag=2" TargetMode="External"/><Relationship Id="rId5" Type="http://schemas.openxmlformats.org/officeDocument/2006/relationships/hyperlink" Target="https://singlikeme.ru/upload/iblock/aa3/aa37e9a21de993a5d422a9fa34e74708.jpg" TargetMode="External"/><Relationship Id="rId4" Type="http://schemas.openxmlformats.org/officeDocument/2006/relationships/hyperlink" Target="https://cdn-s-static.arzamas.academy/storage/material/1296/preview_square_preview_picture-b5cc6f8e-2361-417e-b2ff-ed7ed142eb85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conet.ua/uploads/pictures/435141/content_dyhanie2_1.jpg" TargetMode="External"/><Relationship Id="rId2" Type="http://schemas.openxmlformats.org/officeDocument/2006/relationships/hyperlink" Target="https://postila.ru/resize?w=660&amp;src=/data/5f/16/bf/6e/5f16bf6e136d38b32fff5c1f74e69462a46abbe7ed2f20b6426cc232a0ca665d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usic-education.ru/wp-content/uploads/2015/09/postanovka-golosa-600x398.jpg" TargetMode="External"/><Relationship Id="rId4" Type="http://schemas.openxmlformats.org/officeDocument/2006/relationships/hyperlink" Target="https://i.prcdn.co/img?regionKey=0rI1TJsOEg5xKFYaw1zu9A==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77806"/>
            <a:ext cx="10058400" cy="3566160"/>
          </a:xfrm>
        </p:spPr>
        <p:txBody>
          <a:bodyPr>
            <a:normAutofit/>
          </a:bodyPr>
          <a:lstStyle/>
          <a:p>
            <a:r>
              <a:rPr lang="ru-RU" sz="8800" dirty="0" smtClean="0"/>
              <a:t>Влияние пения на здоровье человека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47103" y="4873752"/>
            <a:ext cx="4519907" cy="1396245"/>
          </a:xfrm>
        </p:spPr>
        <p:txBody>
          <a:bodyPr>
            <a:noAutofit/>
          </a:bodyPr>
          <a:lstStyle/>
          <a:p>
            <a:pPr algn="l"/>
            <a:r>
              <a:rPr lang="ru-RU" dirty="0"/>
              <a:t>Учитель музыки </a:t>
            </a:r>
          </a:p>
          <a:p>
            <a:pPr algn="l"/>
            <a:r>
              <a:rPr lang="ru-RU" dirty="0"/>
              <a:t>МБОУ «СОШ №4 г. Челябинска»</a:t>
            </a:r>
          </a:p>
          <a:p>
            <a:pPr algn="l"/>
            <a:r>
              <a:rPr lang="ru-RU" dirty="0" err="1"/>
              <a:t>Бобкова</a:t>
            </a:r>
            <a:r>
              <a:rPr lang="ru-RU" dirty="0"/>
              <a:t> Ирина Александровна</a:t>
            </a:r>
          </a:p>
        </p:txBody>
      </p:sp>
    </p:spTree>
    <p:extLst>
      <p:ext uri="{BB962C8B-B14F-4D97-AF65-F5344CB8AC3E}">
        <p14:creationId xmlns:p14="http://schemas.microsoft.com/office/powerpoint/2010/main" val="1118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0700" y="4971370"/>
            <a:ext cx="2372927" cy="9454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ea typeface="Times New Roman" panose="02020603050405020304" pitchFamily="18" charset="0"/>
              </a:rPr>
              <a:t>Упражнение</a:t>
            </a:r>
          </a:p>
          <a:p>
            <a:pPr marL="0" indent="0" algn="ctr">
              <a:buNone/>
            </a:pPr>
            <a:r>
              <a:rPr lang="ru-RU" dirty="0" smtClean="0">
                <a:ea typeface="Times New Roman" panose="02020603050405020304" pitchFamily="18" charset="0"/>
              </a:rPr>
              <a:t>«Ладошки»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Дыхательная гимнастика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700" y="1954212"/>
            <a:ext cx="8610600" cy="2771775"/>
          </a:xfrm>
          <a:prstGeom prst="rect">
            <a:avLst/>
          </a:prstGeom>
        </p:spPr>
      </p:pic>
      <p:sp>
        <p:nvSpPr>
          <p:cNvPr id="11" name="Объект 2"/>
          <p:cNvSpPr txBox="1">
            <a:spLocks/>
          </p:cNvSpPr>
          <p:nvPr/>
        </p:nvSpPr>
        <p:spPr>
          <a:xfrm>
            <a:off x="4908981" y="4940298"/>
            <a:ext cx="1970843" cy="1007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ea typeface="Times New Roman" panose="02020603050405020304" pitchFamily="18" charset="0"/>
              </a:rPr>
              <a:t>Упражнение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ea typeface="Times New Roman" panose="02020603050405020304" pitchFamily="18" charset="0"/>
              </a:rPr>
              <a:t>«Ушки»</a:t>
            </a: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7793854" y="4940298"/>
            <a:ext cx="1970843" cy="1007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ea typeface="Times New Roman" panose="02020603050405020304" pitchFamily="18" charset="0"/>
              </a:rPr>
              <a:t>Упражнение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ea typeface="Times New Roman" panose="02020603050405020304" pitchFamily="18" charset="0"/>
              </a:rPr>
              <a:t>«Насос»</a:t>
            </a:r>
          </a:p>
        </p:txBody>
      </p:sp>
    </p:spTree>
    <p:extLst>
      <p:ext uri="{BB962C8B-B14F-4D97-AF65-F5344CB8AC3E}">
        <p14:creationId xmlns:p14="http://schemas.microsoft.com/office/powerpoint/2010/main" val="43291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200" y="1805651"/>
            <a:ext cx="5770944" cy="4371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>
                <a:ea typeface="Times New Roman" panose="02020603050405020304" pitchFamily="18" charset="0"/>
              </a:rPr>
              <a:t>Вокалотерапия</a:t>
            </a:r>
            <a:r>
              <a:rPr lang="ru-RU" dirty="0">
                <a:ea typeface="Times New Roman" panose="02020603050405020304" pitchFamily="18" charset="0"/>
              </a:rPr>
              <a:t> – это лечебно-оздоровительная методика, основанная на пении</a:t>
            </a:r>
            <a:r>
              <a:rPr lang="ru-RU" dirty="0" smtClean="0">
                <a:ea typeface="Times New Roman" panose="02020603050405020304" pitchFamily="18" charset="0"/>
              </a:rPr>
              <a:t>.</a:t>
            </a:r>
            <a:endParaRPr lang="ru-RU" dirty="0">
              <a:ea typeface="Times New Roman" panose="02020603050405020304" pitchFamily="18" charset="0"/>
            </a:endParaRPr>
          </a:p>
          <a:p>
            <a:r>
              <a:rPr lang="ru-RU" dirty="0">
                <a:ea typeface="Times New Roman" panose="02020603050405020304" pitchFamily="18" charset="0"/>
              </a:rPr>
              <a:t>С помощью вибрации голосовых связок происходит массаж внутренних органов</a:t>
            </a:r>
          </a:p>
          <a:p>
            <a:r>
              <a:rPr lang="ru-RU" dirty="0">
                <a:ea typeface="Times New Roman" panose="02020603050405020304" pitchFamily="18" charset="0"/>
              </a:rPr>
              <a:t>Используется в лечении неврозов, бессонницы, переутомления</a:t>
            </a:r>
          </a:p>
          <a:p>
            <a:r>
              <a:rPr lang="ru-RU" dirty="0">
                <a:ea typeface="Times New Roman" panose="02020603050405020304" pitchFamily="18" charset="0"/>
              </a:rPr>
              <a:t>Укрепляет дыхательную и сердечно-сосудистую </a:t>
            </a:r>
            <a:r>
              <a:rPr lang="ru-RU" dirty="0" smtClean="0">
                <a:ea typeface="Times New Roman" panose="02020603050405020304" pitchFamily="18" charset="0"/>
              </a:rPr>
              <a:t>системы</a:t>
            </a:r>
            <a:endParaRPr lang="ru-RU" dirty="0">
              <a:ea typeface="Times New Roman" panose="02020603050405020304" pitchFamily="18" charset="0"/>
            </a:endParaRPr>
          </a:p>
        </p:txBody>
      </p:sp>
      <p:pic>
        <p:nvPicPr>
          <p:cNvPr id="3074" name="Picture 2" descr="Х О Р. Вокалотерапия | Екатеринбург | вКалендаре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80467" y="2344054"/>
            <a:ext cx="4080759" cy="2854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 err="1" smtClean="0"/>
              <a:t>Вокалотерапия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46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723900" y="926085"/>
            <a:ext cx="10744200" cy="26705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 smtClean="0">
                <a:ea typeface="Times New Roman" panose="02020603050405020304" pitchFamily="18" charset="0"/>
              </a:rPr>
              <a:t>1.</a:t>
            </a:r>
            <a:r>
              <a:rPr lang="ru-RU" sz="1600" dirty="0"/>
              <a:t> </a:t>
            </a:r>
            <a:r>
              <a:rPr lang="ru-RU" sz="1600" dirty="0" err="1" smtClean="0"/>
              <a:t>Шушарджан</a:t>
            </a:r>
            <a:r>
              <a:rPr lang="ru-RU" sz="1600" dirty="0" smtClean="0"/>
              <a:t>, </a:t>
            </a:r>
            <a:r>
              <a:rPr lang="ru-RU" sz="1600" dirty="0"/>
              <a:t>С.В. Здоровье по нотам. – М</a:t>
            </a:r>
            <a:r>
              <a:rPr lang="ru-RU" sz="1600" dirty="0" smtClean="0"/>
              <a:t>.: </a:t>
            </a:r>
            <a:r>
              <a:rPr lang="ru-RU" sz="1600" dirty="0"/>
              <a:t>Медицина, </a:t>
            </a:r>
            <a:r>
              <a:rPr lang="ru-RU" sz="1600" dirty="0" smtClean="0"/>
              <a:t>1994.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2. </a:t>
            </a:r>
            <a:r>
              <a:rPr lang="ru-RU" sz="1600" dirty="0" err="1" smtClean="0"/>
              <a:t>Шушарджан</a:t>
            </a:r>
            <a:r>
              <a:rPr lang="ru-RU" sz="1600" dirty="0"/>
              <a:t> ,</a:t>
            </a:r>
            <a:r>
              <a:rPr lang="ru-RU" sz="1600" dirty="0" smtClean="0"/>
              <a:t> </a:t>
            </a:r>
            <a:r>
              <a:rPr lang="ru-RU" sz="1600" dirty="0"/>
              <a:t>С.В. Музыкотерапия и резервы человеческого организма. – М., </a:t>
            </a:r>
            <a:r>
              <a:rPr lang="ru-RU" sz="1600" dirty="0" smtClean="0"/>
              <a:t>1998.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3. </a:t>
            </a:r>
            <a:r>
              <a:rPr lang="ru-RU" sz="1600" dirty="0" smtClean="0"/>
              <a:t>Щетинин, </a:t>
            </a:r>
            <a:r>
              <a:rPr lang="ru-RU" sz="1600" dirty="0"/>
              <a:t>М. Н. Дыхательная гимнастика Стрельниковой. – </a:t>
            </a:r>
            <a:r>
              <a:rPr lang="ru-RU" sz="1600" dirty="0" smtClean="0"/>
              <a:t> М.: АСТ</a:t>
            </a:r>
            <a:r>
              <a:rPr lang="ru-RU" sz="1600" dirty="0"/>
              <a:t>, 2016.</a:t>
            </a:r>
          </a:p>
          <a:p>
            <a:pPr marL="0" indent="0">
              <a:buNone/>
            </a:pPr>
            <a:r>
              <a:rPr lang="ru-RU" sz="1600" dirty="0"/>
              <a:t>4. </a:t>
            </a:r>
            <a:r>
              <a:rPr lang="ru-RU" sz="1600" dirty="0" smtClean="0"/>
              <a:t>Стулова, </a:t>
            </a:r>
            <a:r>
              <a:rPr lang="ru-RU" sz="1600" dirty="0"/>
              <a:t>Г.П. Планета </a:t>
            </a:r>
            <a:r>
              <a:rPr lang="ru-RU" sz="1600" dirty="0" smtClean="0"/>
              <a:t>музыки. </a:t>
            </a:r>
            <a:r>
              <a:rPr lang="ru-RU" sz="1600" dirty="0"/>
              <a:t>– </a:t>
            </a:r>
            <a:r>
              <a:rPr lang="ru-RU" sz="1600" dirty="0" smtClean="0"/>
              <a:t> М., 2019.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5. </a:t>
            </a:r>
            <a:r>
              <a:rPr lang="ru-RU" sz="1600" dirty="0" err="1"/>
              <a:t>Мещеркина</a:t>
            </a:r>
            <a:r>
              <a:rPr lang="ru-RU" sz="1600" dirty="0"/>
              <a:t>, В. Д. Особенности влияния пения на состояние здоровья человека / В. Д. </a:t>
            </a:r>
            <a:r>
              <a:rPr lang="ru-RU" sz="1600" dirty="0" err="1"/>
              <a:t>Мещеркина</a:t>
            </a:r>
            <a:r>
              <a:rPr lang="ru-RU" sz="1600" dirty="0"/>
              <a:t>, Н. А. </a:t>
            </a:r>
            <a:r>
              <a:rPr lang="ru-RU" sz="1600" dirty="0" err="1"/>
              <a:t>Власовец</a:t>
            </a:r>
            <a:r>
              <a:rPr lang="ru-RU" sz="1600" dirty="0"/>
              <a:t>. // Юный ученый. – 2017. – № 2.2 (11.2). – С. 72-73. </a:t>
            </a:r>
          </a:p>
          <a:p>
            <a:pPr marL="0" indent="0">
              <a:buNone/>
            </a:pPr>
            <a:r>
              <a:rPr lang="ru-RU" sz="1600" dirty="0"/>
              <a:t>6. </a:t>
            </a:r>
            <a:r>
              <a:rPr lang="ru-RU" sz="1600" dirty="0" smtClean="0"/>
              <a:t>Статья</a:t>
            </a:r>
            <a:r>
              <a:rPr lang="en-US" sz="1600" dirty="0" smtClean="0"/>
              <a:t> </a:t>
            </a:r>
            <a:r>
              <a:rPr lang="ru-RU" sz="1600" dirty="0" smtClean="0"/>
              <a:t>«Главное о детском голосе на занятиях вокалом»</a:t>
            </a:r>
            <a:endParaRPr lang="ru-RU" sz="1600" dirty="0"/>
          </a:p>
          <a:p>
            <a:pPr marL="0" indent="0">
              <a:buNone/>
            </a:pPr>
            <a:r>
              <a:rPr lang="ru-RU" sz="1600" u="sng" dirty="0" smtClean="0">
                <a:hlinkClick r:id="rId2"/>
              </a:rPr>
              <a:t>https</a:t>
            </a:r>
            <a:r>
              <a:rPr lang="ru-RU" sz="1600" u="sng" dirty="0">
                <a:hlinkClick r:id="rId2"/>
              </a:rPr>
              <a:t>://</a:t>
            </a:r>
            <a:r>
              <a:rPr lang="ru-RU" sz="1600" u="sng" dirty="0" smtClean="0">
                <a:hlinkClick r:id="rId2"/>
              </a:rPr>
              <a:t>cyberleninka.ru/article/n/glavnoe-o-detskom-golose-na-zanyatiyah-vokala/viewer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 </a:t>
            </a:r>
          </a:p>
          <a:p>
            <a:pPr marL="0" indent="0">
              <a:buNone/>
            </a:pPr>
            <a:r>
              <a:rPr lang="ru-RU" sz="2400" dirty="0" smtClean="0">
                <a:ea typeface="Times New Roman" panose="02020603050405020304" pitchFamily="18" charset="0"/>
              </a:rPr>
              <a:t> </a:t>
            </a:r>
            <a:endParaRPr lang="ru-RU" sz="2400" dirty="0">
              <a:ea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96727"/>
            <a:ext cx="10972800" cy="752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/>
              <a:t>Список источников</a:t>
            </a:r>
            <a:endParaRPr lang="ru-RU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723900" y="3596640"/>
            <a:ext cx="10972800" cy="670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/>
              <a:t>Ссылки на изображения</a:t>
            </a:r>
            <a:endParaRPr lang="ru-RU" sz="3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784860" y="4128953"/>
            <a:ext cx="11275423" cy="1410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 smtClean="0"/>
              <a:t>1. Изображение Аристотеля:</a:t>
            </a:r>
          </a:p>
          <a:p>
            <a:pPr marL="0" indent="0">
              <a:buNone/>
            </a:pPr>
            <a:r>
              <a:rPr lang="en-US" sz="1600" dirty="0" smtClean="0">
                <a:hlinkClick r:id="rId3"/>
              </a:rPr>
              <a:t>https</a:t>
            </a:r>
            <a:r>
              <a:rPr lang="en-US" sz="1600" dirty="0">
                <a:hlinkClick r:id="rId3"/>
              </a:rPr>
              <a:t>://</a:t>
            </a:r>
            <a:r>
              <a:rPr lang="en-US" sz="1600" dirty="0" smtClean="0">
                <a:hlinkClick r:id="rId3"/>
              </a:rPr>
              <a:t>upload.wikimedia.org/wikipedia/commons/thumb/a/ae/Aristotle_Altemps_Inv8575.jpg/274px-Aristotle_Altemps_Inv8575.jpg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2. Изображение </a:t>
            </a:r>
            <a:r>
              <a:rPr lang="ru-RU" sz="1600" dirty="0" err="1" smtClean="0"/>
              <a:t>Аристоксена</a:t>
            </a:r>
            <a:r>
              <a:rPr lang="ru-RU" sz="1600" dirty="0" smtClean="0"/>
              <a:t>:</a:t>
            </a:r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https://</a:t>
            </a:r>
            <a:r>
              <a:rPr lang="en-US" sz="1600" dirty="0" smtClean="0">
                <a:hlinkClick r:id="rId4"/>
              </a:rPr>
              <a:t>img0.liveinternet.ru/images/attach/d/0/129/266/129266914_800pxArchytas_of_Tarentum_MAN_Napoli_Inv5607.jpg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56323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198" y="523604"/>
            <a:ext cx="11275423" cy="1410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 smtClean="0"/>
              <a:t>3. Изображение Цицерона:</a:t>
            </a:r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</a:t>
            </a:r>
            <a:r>
              <a:rPr lang="en-US" sz="1600" dirty="0" smtClean="0">
                <a:hlinkClick r:id="rId2"/>
              </a:rPr>
              <a:t>upload.wikimedia.org/wikipedia/commons/thumb/9/9a/M-T-Cicero.jpg/248px-M-T-Cicero.jpg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4. Изображение Горация:</a:t>
            </a:r>
          </a:p>
          <a:p>
            <a:pPr marL="0" indent="0">
              <a:buNone/>
            </a:pPr>
            <a:r>
              <a:rPr lang="en-US" sz="1600" dirty="0" smtClean="0">
                <a:hlinkClick r:id="rId3"/>
              </a:rPr>
              <a:t>http</a:t>
            </a:r>
            <a:r>
              <a:rPr lang="en-US" sz="1600" dirty="0">
                <a:hlinkClick r:id="rId3"/>
              </a:rPr>
              <a:t>://</a:t>
            </a:r>
            <a:r>
              <a:rPr lang="en-US" sz="1600" dirty="0" smtClean="0">
                <a:hlinkClick r:id="rId3"/>
              </a:rPr>
              <a:t>www.koob.ru/foto/author/20753.jpg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5. Изображение певчих в храме:</a:t>
            </a:r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https://cdn-s-static.arzamas.academy/storage/material/1296/preview_square_preview_picture-b5cc6f8e-2361-417e-b2ff-ed7ed142eb85.jpg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6. Изображение девушек в традиционных костюмах:</a:t>
            </a:r>
          </a:p>
          <a:p>
            <a:pPr marL="0" indent="0">
              <a:buNone/>
            </a:pPr>
            <a:r>
              <a:rPr lang="en-US" sz="1600" dirty="0">
                <a:hlinkClick r:id="rId5"/>
              </a:rPr>
              <a:t>https://singlikeme.ru/upload/iblock/aa3/aa37e9a21de993a5d422a9fa34e74708.jpg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7. Изображение В.М. Бехтерева:</a:t>
            </a:r>
          </a:p>
          <a:p>
            <a:pPr marL="0" indent="0">
              <a:buNone/>
            </a:pPr>
            <a:r>
              <a:rPr lang="en-US" sz="1600" dirty="0">
                <a:hlinkClick r:id="rId6"/>
              </a:rPr>
              <a:t>https://</a:t>
            </a:r>
            <a:r>
              <a:rPr lang="en-US" sz="1600" dirty="0" smtClean="0">
                <a:hlinkClick r:id="rId6"/>
              </a:rPr>
              <a:t>biblioclub.ru/services/fks.php?fks_action=get_file&amp;fks_id=12278712&amp;fks_flag=2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8. Изображение мозга:</a:t>
            </a:r>
          </a:p>
          <a:p>
            <a:pPr marL="0" indent="0">
              <a:buNone/>
            </a:pPr>
            <a:r>
              <a:rPr lang="en-US" sz="1600" dirty="0">
                <a:hlinkClick r:id="rId7"/>
              </a:rPr>
              <a:t>https://sun9-62.userapi.com/impf/c851236/v851236694/e6cc4/-QBdwU2wI28.jpg?size=450x450&amp;quality=96&amp;sign=f4c9cec607f93ddf0091582740b9c7be&amp;type=album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9. Изображение щита:</a:t>
            </a:r>
          </a:p>
          <a:p>
            <a:pPr marL="0" indent="0">
              <a:buNone/>
            </a:pPr>
            <a:r>
              <a:rPr lang="en-US" sz="1600" dirty="0">
                <a:hlinkClick r:id="rId8"/>
              </a:rPr>
              <a:t>https://img.freepik.com/premium-vector/music-note-design-vector-illustration_24908-25018.jpg</a:t>
            </a: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4576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200" y="1039297"/>
            <a:ext cx="10744200" cy="920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 smtClean="0"/>
              <a:t>10. Изображение </a:t>
            </a:r>
            <a:r>
              <a:rPr lang="ru-RU" sz="1600" dirty="0"/>
              <a:t>А.Н. </a:t>
            </a:r>
            <a:r>
              <a:rPr lang="ru-RU" sz="1600" dirty="0" smtClean="0"/>
              <a:t>Стрельниковой:</a:t>
            </a:r>
            <a:endParaRPr lang="ru-RU" sz="1600" dirty="0"/>
          </a:p>
          <a:p>
            <a:pPr marL="0" indent="0">
              <a:buNone/>
            </a:pPr>
            <a:r>
              <a:rPr lang="en-US" sz="1600" dirty="0">
                <a:hlinkClick r:id="rId2"/>
              </a:rPr>
              <a:t>https://postila.ru/resize?w=660&amp;src=%</a:t>
            </a:r>
            <a:r>
              <a:rPr lang="en-US" sz="1600" dirty="0" smtClean="0">
                <a:hlinkClick r:id="rId2"/>
              </a:rPr>
              <a:t>2Fdata%2F5f%2F16%2Fbf%2F6e%2F5f16bf6e136d38b32fff5c1f74e69462a46abbe7ed2f20b6426cc232a0ca665d.jpg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/>
              <a:t>11. Изображение дыхания:</a:t>
            </a:r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https://econet.ua/uploads/pictures/435141/content_dyhanie2_1.jpg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12. Изображение упражнений дыхательной гимнастики:</a:t>
            </a:r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https://i.prcdn.co/img?regionKey=0rI1TJsOEg5xKFYaw1zu9A%3D%3D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13. Изображение поющей девушки:</a:t>
            </a:r>
          </a:p>
          <a:p>
            <a:pPr marL="0" indent="0">
              <a:buNone/>
            </a:pPr>
            <a:r>
              <a:rPr lang="en-US" sz="1600" dirty="0">
                <a:hlinkClick r:id="rId5"/>
              </a:rPr>
              <a:t>https://music-education.ru/wp-content/uploads/2015/09/postanovka-golosa-600x398.jpg</a:t>
            </a: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6662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Пение в античности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4889500" cy="4756149"/>
          </a:xfrm>
        </p:spPr>
        <p:txBody>
          <a:bodyPr>
            <a:noAutofit/>
          </a:bodyPr>
          <a:lstStyle/>
          <a:p>
            <a:r>
              <a:rPr lang="ru-RU" sz="2800" dirty="0" smtClean="0"/>
              <a:t>Аристотель отмечал влияние </a:t>
            </a:r>
            <a:r>
              <a:rPr lang="ru-RU" sz="2800" dirty="0"/>
              <a:t>хоровой музыки на человеческую этику и психику</a:t>
            </a:r>
          </a:p>
          <a:p>
            <a:r>
              <a:rPr lang="ru-RU" sz="2800" dirty="0" smtClean="0"/>
              <a:t>Теоретик </a:t>
            </a:r>
            <a:r>
              <a:rPr lang="ru-RU" sz="2800" dirty="0"/>
              <a:t>музыки </a:t>
            </a:r>
            <a:r>
              <a:rPr lang="ru-RU" sz="2800" dirty="0" err="1"/>
              <a:t>Аристоксен</a:t>
            </a:r>
            <a:r>
              <a:rPr lang="ru-RU" sz="2800" dirty="0"/>
              <a:t> говорил, что «тело очищает врачевание, а душу - музыка, как искусство пения со словом».</a:t>
            </a:r>
          </a:p>
          <a:p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1026" name="Picture 2" descr="Аристотель — Википедия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86890" y="1600201"/>
            <a:ext cx="2550710" cy="341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Древнегреческий теоретик музыки - Аристоксен: barucaba — LiveJournal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7600" y="1600201"/>
            <a:ext cx="2277641" cy="341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Объект 2"/>
          <p:cNvSpPr txBox="1">
            <a:spLocks/>
          </p:cNvSpPr>
          <p:nvPr/>
        </p:nvSpPr>
        <p:spPr>
          <a:xfrm>
            <a:off x="6047264" y="5223961"/>
            <a:ext cx="2690336" cy="4625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000" i="1" dirty="0" smtClean="0">
                <a:ea typeface="Times New Roman" panose="02020603050405020304" pitchFamily="18" charset="0"/>
              </a:rPr>
              <a:t>Аристотель</a:t>
            </a:r>
            <a:endParaRPr lang="ru-RU" sz="3000" i="1" dirty="0"/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8531252" y="5228888"/>
            <a:ext cx="2690336" cy="4625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000" i="1" dirty="0" err="1">
                <a:ea typeface="Times New Roman" panose="02020603050405020304" pitchFamily="18" charset="0"/>
              </a:rPr>
              <a:t>Аристоксен</a:t>
            </a:r>
            <a:endParaRPr lang="ru-RU" sz="30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latin typeface="Calibri Light" panose="020F0302020204030204" pitchFamily="34" charset="0"/>
                <a:cs typeface="Calibri Light" panose="020F0302020204030204" pitchFamily="34" charset="0"/>
              </a:rPr>
              <a:t>Пение в античности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1"/>
            <a:ext cx="5471604" cy="4756149"/>
          </a:xfrm>
        </p:spPr>
        <p:txBody>
          <a:bodyPr>
            <a:noAutofit/>
          </a:bodyPr>
          <a:lstStyle/>
          <a:p>
            <a:r>
              <a:rPr lang="ru-RU" dirty="0"/>
              <a:t>Пение в хоре в античности -«божественное и небесное занятие, укрепляющее все хорошее и благородное в человеке»</a:t>
            </a:r>
          </a:p>
          <a:p>
            <a:r>
              <a:rPr lang="ru-RU" dirty="0"/>
              <a:t>О важности певческого искусства свидетельствуют труды Цицерона и Горация.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42" name="Picture 2" descr="Марк Туллий Цицерон — Викицитатн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5400" y="1862446"/>
            <a:ext cx="23622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Гораций. Книги онлайн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37600" y="1850768"/>
            <a:ext cx="2449915" cy="3183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Объект 2"/>
          <p:cNvSpPr txBox="1">
            <a:spLocks/>
          </p:cNvSpPr>
          <p:nvPr/>
        </p:nvSpPr>
        <p:spPr>
          <a:xfrm>
            <a:off x="6211332" y="5229604"/>
            <a:ext cx="2690336" cy="462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000" i="1" dirty="0" smtClean="0"/>
              <a:t>Цицерон</a:t>
            </a:r>
            <a:endParaRPr lang="ru-RU" sz="3000" i="1" dirty="0"/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8617389" y="5223961"/>
            <a:ext cx="2690336" cy="4625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000" i="1" dirty="0" smtClean="0">
                <a:ea typeface="Times New Roman" panose="02020603050405020304" pitchFamily="18" charset="0"/>
              </a:rPr>
              <a:t>Гораций</a:t>
            </a:r>
            <a:endParaRPr lang="ru-RU" sz="3000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84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690688"/>
            <a:ext cx="5109840" cy="4486275"/>
          </a:xfrm>
        </p:spPr>
        <p:txBody>
          <a:bodyPr>
            <a:normAutofit/>
          </a:bodyPr>
          <a:lstStyle/>
          <a:p>
            <a:r>
              <a:rPr lang="ru-RU" sz="3200" dirty="0" smtClean="0">
                <a:ea typeface="Times New Roman" panose="02020603050405020304" pitchFamily="18" charset="0"/>
              </a:rPr>
              <a:t>Исторически в России сложилось две различные культуры пения - церковная и народная</a:t>
            </a:r>
          </a:p>
          <a:p>
            <a:r>
              <a:rPr lang="ru-RU" sz="3200" dirty="0" smtClean="0">
                <a:ea typeface="Times New Roman" panose="02020603050405020304" pitchFamily="18" charset="0"/>
              </a:rPr>
              <a:t>На Руси люди считали, что поет в человеке сама душа, и пение – это ее естественное состояние</a:t>
            </a:r>
            <a:endParaRPr lang="ru-RU" sz="3200" dirty="0"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Пение в России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100" name="Picture 4" descr="Церковный хор из как минимум одного человек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8457" y="3416567"/>
            <a:ext cx="3433102" cy="270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0718" y="1557074"/>
            <a:ext cx="3401682" cy="232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0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690688"/>
            <a:ext cx="5892801" cy="4486275"/>
          </a:xfrm>
        </p:spPr>
        <p:txBody>
          <a:bodyPr>
            <a:normAutofit/>
          </a:bodyPr>
          <a:lstStyle/>
          <a:p>
            <a:r>
              <a:rPr lang="ru-RU" sz="3200" dirty="0" smtClean="0">
                <a:ea typeface="Times New Roman" panose="02020603050405020304" pitchFamily="18" charset="0"/>
              </a:rPr>
              <a:t>В </a:t>
            </a:r>
            <a:r>
              <a:rPr lang="ru-RU" sz="3200" dirty="0">
                <a:ea typeface="Times New Roman" panose="02020603050405020304" pitchFamily="18" charset="0"/>
              </a:rPr>
              <a:t>начале </a:t>
            </a:r>
            <a:r>
              <a:rPr lang="en-US" sz="3200" dirty="0" smtClean="0">
                <a:ea typeface="Times New Roman" panose="02020603050405020304" pitchFamily="18" charset="0"/>
              </a:rPr>
              <a:t>XX</a:t>
            </a:r>
            <a:r>
              <a:rPr lang="ru-RU" sz="3200" dirty="0" smtClean="0">
                <a:ea typeface="Times New Roman" panose="02020603050405020304" pitchFamily="18" charset="0"/>
              </a:rPr>
              <a:t> </a:t>
            </a:r>
            <a:r>
              <a:rPr lang="ru-RU" sz="3200" dirty="0">
                <a:ea typeface="Times New Roman" panose="02020603050405020304" pitchFamily="18" charset="0"/>
              </a:rPr>
              <a:t>века психоневролог </a:t>
            </a:r>
            <a:r>
              <a:rPr lang="ru-RU" sz="3200" dirty="0" smtClean="0">
                <a:ea typeface="Times New Roman" panose="02020603050405020304" pitchFamily="18" charset="0"/>
              </a:rPr>
              <a:t>В.М. Бехтерев с коллегами изучал </a:t>
            </a:r>
            <a:r>
              <a:rPr lang="ru-RU" sz="3200" dirty="0">
                <a:ea typeface="Times New Roman" panose="02020603050405020304" pitchFamily="18" charset="0"/>
              </a:rPr>
              <a:t>влияние </a:t>
            </a:r>
            <a:r>
              <a:rPr lang="ru-RU" sz="3200" dirty="0" smtClean="0">
                <a:ea typeface="Times New Roman" panose="02020603050405020304" pitchFamily="18" charset="0"/>
              </a:rPr>
              <a:t>пения </a:t>
            </a:r>
            <a:r>
              <a:rPr lang="ru-RU" sz="3200" dirty="0">
                <a:ea typeface="Times New Roman" panose="02020603050405020304" pitchFamily="18" charset="0"/>
              </a:rPr>
              <a:t>на </a:t>
            </a:r>
            <a:r>
              <a:rPr lang="ru-RU" sz="3200" dirty="0" smtClean="0">
                <a:ea typeface="Times New Roman" panose="02020603050405020304" pitchFamily="18" charset="0"/>
              </a:rPr>
              <a:t>человека.</a:t>
            </a:r>
          </a:p>
          <a:p>
            <a:r>
              <a:rPr lang="ru-RU" sz="3200" dirty="0" smtClean="0">
                <a:ea typeface="Times New Roman" panose="02020603050405020304" pitchFamily="18" charset="0"/>
              </a:rPr>
              <a:t>Врачи </a:t>
            </a:r>
            <a:r>
              <a:rPr lang="ru-RU" sz="3200" dirty="0">
                <a:ea typeface="Times New Roman" panose="02020603050405020304" pitchFamily="18" charset="0"/>
              </a:rPr>
              <a:t>выявили положительное влияние музыки на </a:t>
            </a:r>
            <a:r>
              <a:rPr lang="ru-RU" sz="3200" dirty="0" smtClean="0">
                <a:ea typeface="Times New Roman" panose="02020603050405020304" pitchFamily="18" charset="0"/>
              </a:rPr>
              <a:t>различные системы организма человека</a:t>
            </a:r>
            <a:r>
              <a:rPr lang="ru-RU" sz="3000" dirty="0" smtClean="0">
                <a:ea typeface="Times New Roman" panose="02020603050405020304" pitchFamily="18" charset="0"/>
              </a:rPr>
              <a:t>.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7912673" y="5392154"/>
            <a:ext cx="2690336" cy="96419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000" i="1" dirty="0">
                <a:ea typeface="Times New Roman" panose="02020603050405020304" pitchFamily="18" charset="0"/>
              </a:rPr>
              <a:t>Владимир </a:t>
            </a:r>
            <a:r>
              <a:rPr lang="ru-RU" sz="3000" i="1" dirty="0" smtClean="0">
                <a:ea typeface="Times New Roman" panose="02020603050405020304" pitchFamily="18" charset="0"/>
              </a:rPr>
              <a:t>Михайлович Бехтерев</a:t>
            </a:r>
            <a:endParaRPr lang="ru-RU" sz="3000" i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Пение в России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098" name="Picture 2" descr="Бехтерев Владимир Михайлович электронные книги, биография.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0082" y="1537203"/>
            <a:ext cx="2515518" cy="359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6754"/>
            <a:ext cx="5863542" cy="4510209"/>
          </a:xfrm>
        </p:spPr>
        <p:txBody>
          <a:bodyPr>
            <a:noAutofit/>
          </a:bodyPr>
          <a:lstStyle/>
          <a:p>
            <a:r>
              <a:rPr lang="ru-RU" sz="3200" dirty="0" smtClean="0">
                <a:ea typeface="Times New Roman" panose="02020603050405020304" pitchFamily="18" charset="0"/>
              </a:rPr>
              <a:t>Во </a:t>
            </a:r>
            <a:r>
              <a:rPr lang="ru-RU" sz="3200" dirty="0">
                <a:ea typeface="Times New Roman" panose="02020603050405020304" pitchFamily="18" charset="0"/>
              </a:rPr>
              <a:t>время пения в мозгу вырабатываются особые химические вещества, благодаря которым человек ощущает покой и радость.</a:t>
            </a:r>
          </a:p>
          <a:p>
            <a:r>
              <a:rPr lang="ru-RU" sz="3200" dirty="0" smtClean="0">
                <a:ea typeface="Times New Roman" panose="02020603050405020304" pitchFamily="18" charset="0"/>
              </a:rPr>
              <a:t>При </a:t>
            </a:r>
            <a:r>
              <a:rPr lang="ru-RU" sz="3200" dirty="0">
                <a:ea typeface="Times New Roman" panose="02020603050405020304" pitchFamily="18" charset="0"/>
              </a:rPr>
              <a:t>пении в организм поступает большое количество кислорода, что приводит к улучшению деятельности головного мозга.</a:t>
            </a:r>
          </a:p>
          <a:p>
            <a:pPr indent="252095">
              <a:lnSpc>
                <a:spcPct val="100000"/>
              </a:lnSpc>
              <a:spcAft>
                <a:spcPts val="0"/>
              </a:spcAft>
            </a:pPr>
            <a:endParaRPr lang="ru-RU" sz="3200" dirty="0"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6</a:t>
            </a:fld>
            <a:endParaRPr lang="ru-RU"/>
          </a:p>
        </p:txBody>
      </p:sp>
      <p:pic>
        <p:nvPicPr>
          <p:cNvPr id="5" name="Picture 2" descr="C:\Users\СтукаловаОА\Desktop\Проект 7Б Степанова\ee10535f-f442-48fd-a17b-40d6b1a3ee8e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873954" y="1666754"/>
            <a:ext cx="4279113" cy="3943497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Польза пения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21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3134"/>
            <a:ext cx="6065519" cy="4505330"/>
          </a:xfrm>
        </p:spPr>
        <p:txBody>
          <a:bodyPr anchor="ctr">
            <a:noAutofit/>
          </a:bodyPr>
          <a:lstStyle/>
          <a:p>
            <a:r>
              <a:rPr lang="ru-RU" sz="3200" dirty="0" smtClean="0">
                <a:ea typeface="Times New Roman" panose="02020603050405020304" pitchFamily="18" charset="0"/>
              </a:rPr>
              <a:t>Немецкие </a:t>
            </a:r>
            <a:r>
              <a:rPr lang="ru-RU" sz="3200" dirty="0">
                <a:ea typeface="Times New Roman" panose="02020603050405020304" pitchFamily="18" charset="0"/>
              </a:rPr>
              <a:t>ученые </a:t>
            </a:r>
            <a:r>
              <a:rPr lang="ru-RU" sz="3200" dirty="0" smtClean="0">
                <a:ea typeface="Times New Roman" panose="02020603050405020304" pitchFamily="18" charset="0"/>
              </a:rPr>
              <a:t>исследовали </a:t>
            </a:r>
            <a:r>
              <a:rPr lang="ru-RU" sz="3200" dirty="0">
                <a:ea typeface="Times New Roman" panose="02020603050405020304" pitchFamily="18" charset="0"/>
              </a:rPr>
              <a:t>людей, профессионально поющих в хоре</a:t>
            </a:r>
            <a:r>
              <a:rPr lang="ru-RU" sz="3200" dirty="0" smtClean="0">
                <a:ea typeface="Times New Roman" panose="02020603050405020304" pitchFamily="18" charset="0"/>
              </a:rPr>
              <a:t>.</a:t>
            </a:r>
          </a:p>
          <a:p>
            <a:r>
              <a:rPr lang="ru-RU" sz="3200" dirty="0">
                <a:ea typeface="Times New Roman" panose="02020603050405020304" pitchFamily="18" charset="0"/>
              </a:rPr>
              <a:t>Выяснилось, что концентрация </a:t>
            </a:r>
            <a:r>
              <a:rPr lang="ru-RU" sz="3200" dirty="0" smtClean="0">
                <a:ea typeface="Times New Roman" panose="02020603050405020304" pitchFamily="18" charset="0"/>
              </a:rPr>
              <a:t>иммуноглобулина в крови повышается после пения.</a:t>
            </a:r>
          </a:p>
          <a:p>
            <a:r>
              <a:rPr lang="ru-RU" sz="3200" dirty="0" smtClean="0">
                <a:ea typeface="Times New Roman" panose="02020603050405020304" pitchFamily="18" charset="0"/>
              </a:rPr>
              <a:t>Таким образом, эксперименты </a:t>
            </a:r>
            <a:r>
              <a:rPr lang="ru-RU" sz="3200" dirty="0">
                <a:ea typeface="Times New Roman" panose="02020603050405020304" pitchFamily="18" charset="0"/>
              </a:rPr>
              <a:t>показали, что пение укрепляет иммунную систему</a:t>
            </a:r>
            <a:r>
              <a:rPr lang="ru-RU" sz="3200" dirty="0" smtClean="0">
                <a:ea typeface="Times New Roman" panose="02020603050405020304" pitchFamily="18" charset="0"/>
              </a:rPr>
              <a:t>.</a:t>
            </a:r>
            <a:endParaRPr lang="ru-RU" sz="3200" dirty="0"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1026" name="Picture 2" descr="Музыкальная нота дизайн векторная иллюстрация | Премиум векторы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99832" y="2123615"/>
            <a:ext cx="3160429" cy="316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Польза пения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68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05651"/>
            <a:ext cx="6291806" cy="4371312"/>
          </a:xfrm>
        </p:spPr>
        <p:txBody>
          <a:bodyPr>
            <a:normAutofit/>
          </a:bodyPr>
          <a:lstStyle/>
          <a:p>
            <a:r>
              <a:rPr lang="ru-RU" dirty="0" smtClean="0">
                <a:ea typeface="Times New Roman" panose="02020603050405020304" pitchFamily="18" charset="0"/>
              </a:rPr>
              <a:t>Искусство </a:t>
            </a:r>
            <a:r>
              <a:rPr lang="ru-RU" dirty="0">
                <a:ea typeface="Times New Roman" panose="02020603050405020304" pitchFamily="18" charset="0"/>
              </a:rPr>
              <a:t>пения -  это прежде всего искусство </a:t>
            </a:r>
            <a:r>
              <a:rPr lang="ru-RU" dirty="0" smtClean="0">
                <a:ea typeface="Times New Roman" panose="02020603050405020304" pitchFamily="18" charset="0"/>
              </a:rPr>
              <a:t>дыхания</a:t>
            </a:r>
          </a:p>
          <a:p>
            <a:r>
              <a:rPr lang="ru-RU" dirty="0">
                <a:ea typeface="Times New Roman" panose="02020603050405020304" pitchFamily="18" charset="0"/>
              </a:rPr>
              <a:t>Александра Николаевна Стрельникова – оперная певица, </a:t>
            </a:r>
            <a:r>
              <a:rPr lang="ru-RU" dirty="0" smtClean="0">
                <a:ea typeface="Times New Roman" panose="02020603050405020304" pitchFamily="18" charset="0"/>
              </a:rPr>
              <a:t>автор дыхательной </a:t>
            </a:r>
            <a:r>
              <a:rPr lang="ru-RU" dirty="0">
                <a:ea typeface="Times New Roman" panose="02020603050405020304" pitchFamily="18" charset="0"/>
              </a:rPr>
              <a:t>гимнастики. </a:t>
            </a:r>
            <a:endParaRPr lang="ru-RU" dirty="0" smtClean="0">
              <a:ea typeface="Times New Roman" panose="02020603050405020304" pitchFamily="18" charset="0"/>
            </a:endParaRPr>
          </a:p>
          <a:p>
            <a:r>
              <a:rPr lang="ru-RU" dirty="0">
                <a:ea typeface="Times New Roman" panose="02020603050405020304" pitchFamily="18" charset="0"/>
              </a:rPr>
              <a:t>Дыхательная гимнастика создавалась </a:t>
            </a:r>
            <a:r>
              <a:rPr lang="ru-RU" dirty="0" smtClean="0">
                <a:ea typeface="Times New Roman" panose="02020603050405020304" pitchFamily="18" charset="0"/>
              </a:rPr>
              <a:t>как </a:t>
            </a:r>
            <a:r>
              <a:rPr lang="ru-RU" dirty="0">
                <a:ea typeface="Times New Roman" panose="02020603050405020304" pitchFamily="18" charset="0"/>
              </a:rPr>
              <a:t>способ восстановления певческого </a:t>
            </a:r>
            <a:r>
              <a:rPr lang="ru-RU" dirty="0" smtClean="0">
                <a:ea typeface="Times New Roman" panose="02020603050405020304" pitchFamily="18" charset="0"/>
              </a:rPr>
              <a:t>голоса</a:t>
            </a:r>
          </a:p>
          <a:p>
            <a:r>
              <a:rPr lang="ru-RU" dirty="0" smtClean="0">
                <a:ea typeface="Times New Roman" panose="02020603050405020304" pitchFamily="18" charset="0"/>
              </a:rPr>
              <a:t>Гимнастика Стрельниковой известна во всем мире.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2050" name="Picture 2" descr="Гимнастика Стрельниковой: дыши и худей | Павел Корпачев | Яндекс Дзен | З.  Массаж, Упражнения | Постила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208" r="13158"/>
          <a:stretch/>
        </p:blipFill>
        <p:spPr bwMode="auto">
          <a:xfrm>
            <a:off x="7602365" y="2291788"/>
            <a:ext cx="3474080" cy="2928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Дыхательная гимнастика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08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1511300"/>
            <a:ext cx="6502402" cy="484505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Вдох </a:t>
            </a:r>
            <a:r>
              <a:rPr lang="ru-RU" dirty="0"/>
              <a:t>– предельно </a:t>
            </a:r>
            <a:r>
              <a:rPr lang="ru-RU" dirty="0" smtClean="0"/>
              <a:t>активный, шумный, через нос</a:t>
            </a:r>
          </a:p>
          <a:p>
            <a:r>
              <a:rPr lang="ru-RU" dirty="0" smtClean="0"/>
              <a:t>Выдох – абсолютно пассивный бесшумный, через рот</a:t>
            </a:r>
          </a:p>
          <a:p>
            <a:r>
              <a:rPr lang="ru-RU" dirty="0" smtClean="0"/>
              <a:t>Вдох </a:t>
            </a:r>
            <a:r>
              <a:rPr lang="ru-RU" dirty="0"/>
              <a:t>делается одновременно с </a:t>
            </a:r>
            <a:r>
              <a:rPr lang="ru-RU" dirty="0" smtClean="0"/>
              <a:t>движениями</a:t>
            </a:r>
            <a:endParaRPr lang="ru-RU" dirty="0"/>
          </a:p>
          <a:p>
            <a:r>
              <a:rPr lang="ru-RU" dirty="0"/>
              <a:t>Все вдохи – движения </a:t>
            </a:r>
            <a:r>
              <a:rPr lang="ru-RU" dirty="0" smtClean="0"/>
              <a:t>делаются </a:t>
            </a:r>
            <a:r>
              <a:rPr lang="ru-RU" dirty="0"/>
              <a:t>в </a:t>
            </a:r>
            <a:r>
              <a:rPr lang="ru-RU" dirty="0" err="1"/>
              <a:t>темпоритме</a:t>
            </a:r>
            <a:r>
              <a:rPr lang="ru-RU" dirty="0"/>
              <a:t> парадного </a:t>
            </a:r>
            <a:r>
              <a:rPr lang="ru-RU" dirty="0" smtClean="0"/>
              <a:t>марша</a:t>
            </a:r>
            <a:endParaRPr lang="ru-RU" dirty="0"/>
          </a:p>
          <a:p>
            <a:r>
              <a:rPr lang="ru-RU" dirty="0"/>
              <a:t>Каждое упражнение повторяется блоками по 8 раз, с перерывами по 2-3 </a:t>
            </a:r>
            <a:r>
              <a:rPr lang="ru-RU" dirty="0" smtClean="0"/>
              <a:t>сек</a:t>
            </a:r>
            <a:endParaRPr lang="ru-RU" dirty="0"/>
          </a:p>
          <a:p>
            <a:r>
              <a:rPr lang="ru-RU" dirty="0"/>
              <a:t>Упражнения можно делать стоя, сидя или </a:t>
            </a:r>
            <a:r>
              <a:rPr lang="ru-RU" dirty="0" smtClean="0"/>
              <a:t>лежа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47E15-A84C-4E0F-93DA-6982B74F15DB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dirty="0"/>
              <a:t>Дыхательная гимнастика</a:t>
            </a:r>
            <a:endParaRPr lang="ru-RU" sz="5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9222" name="Picture 6" descr="Как дыхание по методу Бутейко может улучшить состояние здоровья | Новости |  Всеукраинская ассоциация пенсионеров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763877" y="1930400"/>
            <a:ext cx="3589923" cy="317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632</Words>
  <Application>Microsoft Office PowerPoint</Application>
  <PresentationFormat>Произвольный</PresentationFormat>
  <Paragraphs>104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1_Тема Office</vt:lpstr>
      <vt:lpstr>Влияние пения на здоровье человека</vt:lpstr>
      <vt:lpstr>Пение в античности</vt:lpstr>
      <vt:lpstr>Пение в античности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329</cp:revision>
  <dcterms:created xsi:type="dcterms:W3CDTF">2020-02-15T11:28:02Z</dcterms:created>
  <dcterms:modified xsi:type="dcterms:W3CDTF">2022-11-25T02:42:55Z</dcterms:modified>
</cp:coreProperties>
</file>