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88" r:id="rId4"/>
    <p:sldId id="289" r:id="rId5"/>
    <p:sldId id="290" r:id="rId6"/>
    <p:sldId id="272" r:id="rId7"/>
    <p:sldId id="291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92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ьная выноска 10"/>
          <p:cNvSpPr/>
          <p:nvPr userDrawn="1"/>
        </p:nvSpPr>
        <p:spPr>
          <a:xfrm>
            <a:off x="1007604" y="548680"/>
            <a:ext cx="7128792" cy="3473674"/>
          </a:xfrm>
          <a:prstGeom prst="wedgeEllipseCallout">
            <a:avLst>
              <a:gd name="adj1" fmla="val 47755"/>
              <a:gd name="adj2" fmla="val 350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90"/>
          <a:stretch/>
        </p:blipFill>
        <p:spPr>
          <a:xfrm>
            <a:off x="6660232" y="3409156"/>
            <a:ext cx="2223864" cy="32074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89"/>
          <a:stretch/>
        </p:blipFill>
        <p:spPr>
          <a:xfrm>
            <a:off x="179512" y="1841514"/>
            <a:ext cx="2345804" cy="47238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62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993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4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>
            <a:off x="1547664" y="332656"/>
            <a:ext cx="7272808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16632"/>
            <a:ext cx="1584176" cy="2327588"/>
          </a:xfrm>
          <a:prstGeom prst="rect">
            <a:avLst/>
          </a:prstGeom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748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3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8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8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23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амка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81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74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2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103-D07C-4AB6-9C1B-ECA8BF145E08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BBA4E-4E21-4CD9-BA04-AB53F3AF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0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916832"/>
            <a:ext cx="5526328" cy="280831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Грамота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Буква </a:t>
            </a: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</a:rPr>
              <a:t>ы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   звук </a:t>
            </a: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</a:rPr>
              <a:t>ы</a:t>
            </a: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373216"/>
            <a:ext cx="5432648" cy="1129680"/>
          </a:xfrm>
        </p:spPr>
        <p:txBody>
          <a:bodyPr>
            <a:noAutofit/>
          </a:bodyPr>
          <a:lstStyle/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64716"/>
            <a:ext cx="976001" cy="1012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50" y="503910"/>
            <a:ext cx="953798" cy="1243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1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Цы</a:t>
            </a:r>
            <a:r>
              <a:rPr lang="ru-RU" dirty="0" smtClean="0"/>
              <a:t> - </a:t>
            </a:r>
            <a:r>
              <a:rPr lang="ru-RU" dirty="0" err="1" smtClean="0"/>
              <a:t>цы</a:t>
            </a:r>
            <a:r>
              <a:rPr lang="ru-RU" dirty="0" smtClean="0"/>
              <a:t>- </a:t>
            </a:r>
            <a:r>
              <a:rPr lang="ru-RU" dirty="0" err="1" smtClean="0"/>
              <a:t>цы</a:t>
            </a:r>
            <a:r>
              <a:rPr lang="ru-RU" dirty="0" smtClean="0"/>
              <a:t> – пели</a:t>
            </a:r>
            <a:br>
              <a:rPr lang="ru-RU" dirty="0" smtClean="0"/>
            </a:br>
            <a:r>
              <a:rPr lang="ru-RU" dirty="0" smtClean="0"/>
              <a:t> звонко бубенцы.</a:t>
            </a:r>
            <a:endParaRPr lang="ru-RU" dirty="0"/>
          </a:p>
        </p:txBody>
      </p:sp>
      <p:pic>
        <p:nvPicPr>
          <p:cNvPr id="3074" name="Picture 2" descr="Бубенцы на деревянной ручке Jingle Bell (13 бубенцов), GRACE G19-13B в  Интернет-магазине Музыка Детям с доставкой по всей России без предоплат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813690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2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Бы-бы-бы – выросли грибы.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92896"/>
            <a:ext cx="7859216" cy="3973339"/>
          </a:xfrm>
        </p:spPr>
      </p:pic>
    </p:spTree>
    <p:extLst>
      <p:ext uri="{BB962C8B-B14F-4D97-AF65-F5344CB8AC3E}">
        <p14:creationId xmlns:p14="http://schemas.microsoft.com/office/powerpoint/2010/main" val="28246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067128" cy="1012974"/>
          </a:xfrm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sz="4900" dirty="0" err="1" smtClean="0"/>
              <a:t>Сы-сы-сы</a:t>
            </a:r>
            <a:r>
              <a:rPr lang="ru-RU" sz="4900" dirty="0" smtClean="0"/>
              <a:t> – тикают часы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8840"/>
            <a:ext cx="7164796" cy="4392487"/>
          </a:xfrm>
        </p:spPr>
      </p:pic>
    </p:spTree>
    <p:extLst>
      <p:ext uri="{BB962C8B-B14F-4D97-AF65-F5344CB8AC3E}">
        <p14:creationId xmlns:p14="http://schemas.microsoft.com/office/powerpoint/2010/main" val="38195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Д</a:t>
            </a:r>
            <a:r>
              <a:rPr lang="en-US" dirty="0" smtClean="0"/>
              <a:t>/</a:t>
            </a:r>
            <a:r>
              <a:rPr lang="ru-RU" dirty="0" smtClean="0"/>
              <a:t>игра «Поймай звук»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Сейчас на экране появятся картинки. Я называю название предмета, а вы хлопаете в </a:t>
            </a:r>
            <a:r>
              <a:rPr lang="ru-RU" dirty="0"/>
              <a:t>ладоши, если </a:t>
            </a:r>
            <a:r>
              <a:rPr lang="ru-RU" dirty="0" smtClean="0"/>
              <a:t> услышите </a:t>
            </a:r>
            <a:r>
              <a:rPr lang="ru-RU" dirty="0"/>
              <a:t>звук [Ы</a:t>
            </a:r>
            <a:r>
              <a:rPr lang="ru-RU" dirty="0" smtClean="0"/>
              <a:t>] в слове.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3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747956"/>
            <a:ext cx="3092574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15916"/>
            <a:ext cx="2672720" cy="2125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730" y="2154304"/>
            <a:ext cx="2852566" cy="26642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1821"/>
            <a:ext cx="2946231" cy="23340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23" y="3821556"/>
            <a:ext cx="2500593" cy="25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89" y="312774"/>
            <a:ext cx="3977191" cy="2798025"/>
          </a:xfrm>
          <a:prstGeom prst="rect">
            <a:avLst/>
          </a:prstGeom>
        </p:spPr>
      </p:pic>
      <p:sp>
        <p:nvSpPr>
          <p:cNvPr id="10" name="AutoShape 2" descr="Тыква | Фонд Луи Бондюэля"/>
          <p:cNvSpPr>
            <a:spLocks noChangeAspect="1" noChangeArrowheads="1"/>
          </p:cNvSpPr>
          <p:nvPr/>
        </p:nvSpPr>
        <p:spPr bwMode="auto">
          <a:xfrm flipV="1">
            <a:off x="755576" y="404664"/>
            <a:ext cx="3168352" cy="230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Тыква | Фонд Луи Бондюэля"/>
          <p:cNvSpPr>
            <a:spLocks noChangeAspect="1" noChangeArrowheads="1"/>
          </p:cNvSpPr>
          <p:nvPr/>
        </p:nvSpPr>
        <p:spPr bwMode="auto">
          <a:xfrm>
            <a:off x="971600" y="1462125"/>
            <a:ext cx="3456384" cy="34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66" y="3766385"/>
            <a:ext cx="4014393" cy="2808312"/>
          </a:xfrm>
          <a:prstGeom prst="rect">
            <a:avLst/>
          </a:prstGeom>
        </p:spPr>
      </p:pic>
      <p:sp>
        <p:nvSpPr>
          <p:cNvPr id="13" name="AutoShape 6" descr="Доктор Комаровский: топ-10 важных советов как действовать когда на улице дым  - Здоровье на Joinfo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5" y="312774"/>
            <a:ext cx="3943689" cy="27980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51045"/>
            <a:ext cx="4320480" cy="292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Д</a:t>
            </a:r>
            <a:r>
              <a:rPr lang="en-US" dirty="0"/>
              <a:t>/</a:t>
            </a:r>
            <a:r>
              <a:rPr lang="ru-RU" dirty="0" smtClean="0"/>
              <a:t>игра «Найди место звука в слове»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277165"/>
              </p:ext>
            </p:extLst>
          </p:nvPr>
        </p:nvGraphicFramePr>
        <p:xfrm>
          <a:off x="4716015" y="3861048"/>
          <a:ext cx="4104456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368152"/>
                <a:gridCol w="1368152"/>
              </a:tblGrid>
              <a:tr h="1224136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6228184" y="4077072"/>
            <a:ext cx="1080120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0383"/>
              </p:ext>
            </p:extLst>
          </p:nvPr>
        </p:nvGraphicFramePr>
        <p:xfrm>
          <a:off x="1187626" y="2348880"/>
          <a:ext cx="4464495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165"/>
                <a:gridCol w="1488165"/>
                <a:gridCol w="1488165"/>
              </a:tblGrid>
              <a:tr h="1296144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974064"/>
              </p:ext>
            </p:extLst>
          </p:nvPr>
        </p:nvGraphicFramePr>
        <p:xfrm>
          <a:off x="755575" y="5301208"/>
          <a:ext cx="4608513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171"/>
                <a:gridCol w="1536171"/>
                <a:gridCol w="1536171"/>
              </a:tblGrid>
              <a:tr h="1152128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Овал 12"/>
          <p:cNvSpPr/>
          <p:nvPr/>
        </p:nvSpPr>
        <p:spPr>
          <a:xfrm>
            <a:off x="1403648" y="2564904"/>
            <a:ext cx="1080120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031940" y="5445224"/>
            <a:ext cx="1080120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7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Макароны</a:t>
            </a:r>
            <a:endParaRPr lang="ru-RU" dirty="0"/>
          </a:p>
        </p:txBody>
      </p:sp>
      <p:pic>
        <p:nvPicPr>
          <p:cNvPr id="5122" name="Picture 2" descr="https://www.tasty-store.ru/upload/iblock/b4b/b4b02c017d2d871106085a3f3d8f14a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568863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9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СЫР</a:t>
            </a:r>
            <a:endParaRPr lang="ru-RU" dirty="0"/>
          </a:p>
        </p:txBody>
      </p:sp>
      <p:pic>
        <p:nvPicPr>
          <p:cNvPr id="6148" name="Picture 4" descr="Голландский сыр: виды, состав и польза, калорийность голландских сыро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675"/>
            <a:ext cx="648072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3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МЫШЬ</a:t>
            </a:r>
            <a:endParaRPr lang="ru-RU" dirty="0"/>
          </a:p>
        </p:txBody>
      </p:sp>
      <p:pic>
        <p:nvPicPr>
          <p:cNvPr id="7170" name="Picture 2" descr="Мышь - виды, чем питаются, сколько живут, где живут, описан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729335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6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5120" cy="868958"/>
          </a:xfrm>
        </p:spPr>
        <p:txBody>
          <a:bodyPr/>
          <a:lstStyle/>
          <a:p>
            <a:r>
              <a:rPr lang="ru-RU" dirty="0" smtClean="0"/>
              <a:t>Программное содержание: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363272" cy="4176464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/>
              <a:t>Цель:</a:t>
            </a:r>
            <a:r>
              <a:rPr lang="ru-RU" dirty="0"/>
              <a:t> закреплять знания, умения и навыки детей по ООО «Речевое развитие»; создать радостное эмоциональное настроение от совместной деятельности; поддерживать интерес к обучению в школе.</a:t>
            </a:r>
          </a:p>
          <a:p>
            <a:r>
              <a:rPr lang="ru-RU" b="1" u="sng" dirty="0"/>
              <a:t>Задачи</a:t>
            </a:r>
            <a:r>
              <a:rPr lang="ru-RU" b="1" dirty="0"/>
              <a:t>:</a:t>
            </a:r>
            <a:endParaRPr lang="ru-RU" dirty="0"/>
          </a:p>
          <a:p>
            <a:r>
              <a:rPr lang="ru-RU" b="1" u="sng" dirty="0"/>
              <a:t>Образовательные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/>
              <a:t> 1. Уточнить артикуляцию звука [ы</a:t>
            </a:r>
            <a:r>
              <a:rPr lang="ru-RU" dirty="0" smtClean="0"/>
              <a:t>]</a:t>
            </a:r>
            <a:r>
              <a:rPr lang="ru-RU" b="1" dirty="0" smtClean="0"/>
              <a:t>;</a:t>
            </a:r>
            <a:endParaRPr lang="ru-RU" dirty="0"/>
          </a:p>
          <a:p>
            <a:r>
              <a:rPr lang="ru-RU" dirty="0" smtClean="0"/>
              <a:t>  </a:t>
            </a:r>
            <a:r>
              <a:rPr lang="ru-RU" dirty="0"/>
              <a:t>2.Упражнять детей в образовании существительных множественного числа;</a:t>
            </a:r>
          </a:p>
          <a:p>
            <a:r>
              <a:rPr lang="ru-RU" dirty="0"/>
              <a:t> 3.Упражнять в составлении предложений с заданным словом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   </a:t>
            </a:r>
            <a:r>
              <a:rPr lang="ru-RU" dirty="0"/>
              <a:t>4. Упражнять в умении проводить звуковой анализ слова, дифференцируя звуки по их качественной характеристике (согласные и гласные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ru-RU" dirty="0"/>
              <a:t>5.Познакомить детей с образом буквы ы</a:t>
            </a:r>
            <a:r>
              <a:rPr lang="ru-RU" b="1" dirty="0"/>
              <a:t>;</a:t>
            </a:r>
            <a:endParaRPr lang="ru-RU" dirty="0"/>
          </a:p>
          <a:p>
            <a:r>
              <a:rPr lang="ru-RU" dirty="0"/>
              <a:t>6.Упражнять в умении находить местоположение звука в слове</a:t>
            </a:r>
            <a:r>
              <a:rPr lang="ru-RU" b="1" dirty="0"/>
              <a:t>.</a:t>
            </a:r>
            <a:endParaRPr lang="ru-RU" dirty="0"/>
          </a:p>
          <a:p>
            <a:r>
              <a:rPr lang="ru-RU" dirty="0"/>
              <a:t>7.Познакомить детей с образом буквы ы</a:t>
            </a:r>
            <a:r>
              <a:rPr lang="ru-RU" b="1" dirty="0"/>
              <a:t>;</a:t>
            </a:r>
            <a:endParaRPr lang="ru-RU" dirty="0"/>
          </a:p>
          <a:p>
            <a:r>
              <a:rPr lang="ru-RU" b="1" u="sng" dirty="0"/>
              <a:t>Развивающие:</a:t>
            </a:r>
            <a:endParaRPr lang="ru-RU" dirty="0"/>
          </a:p>
          <a:p>
            <a:r>
              <a:rPr lang="ru-RU" dirty="0"/>
              <a:t>1.Развивать фонематическое восприятие, связную речь, мелкую моторику.</a:t>
            </a:r>
          </a:p>
          <a:p>
            <a:r>
              <a:rPr lang="ru-RU" dirty="0"/>
              <a:t>     2.Развивать память, внимание, словесно-логическое мышление у детей, рассуждать, делать выводы.</a:t>
            </a:r>
          </a:p>
          <a:p>
            <a:r>
              <a:rPr lang="ru-RU" b="1" u="sng" dirty="0"/>
              <a:t> Воспитывающие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/>
              <a:t>    1.Воспитывать умение слушать словесные инструкции и выполнять задания по ним, умение слушать друг друга; интерес к занятию</a:t>
            </a:r>
            <a:r>
              <a:rPr lang="ru-RU" b="1" dirty="0"/>
              <a:t>;</a:t>
            </a:r>
            <a:r>
              <a:rPr lang="ru-RU" dirty="0"/>
              <a:t> настойчивость</a:t>
            </a:r>
          </a:p>
          <a:p>
            <a:r>
              <a:rPr lang="ru-RU" b="1" u="sng" dirty="0" smtClean="0"/>
              <a:t>Оборудование : </a:t>
            </a:r>
            <a:r>
              <a:rPr lang="ru-RU" dirty="0" smtClean="0"/>
              <a:t>Презентация по теме, </a:t>
            </a:r>
            <a:r>
              <a:rPr lang="ru-RU" dirty="0"/>
              <a:t>звуковые </a:t>
            </a:r>
            <a:r>
              <a:rPr lang="ru-RU" dirty="0" smtClean="0"/>
              <a:t>полоски, </a:t>
            </a:r>
            <a:r>
              <a:rPr lang="ru-RU" dirty="0"/>
              <a:t>кассы по грамоте</a:t>
            </a:r>
            <a:r>
              <a:rPr lang="ru-RU" dirty="0" smtClean="0"/>
              <a:t>, печатная</a:t>
            </a:r>
            <a:r>
              <a:rPr lang="ru-RU" dirty="0"/>
              <a:t> буква ы</a:t>
            </a:r>
            <a:r>
              <a:rPr lang="ru-RU" b="1" dirty="0"/>
              <a:t>,</a:t>
            </a:r>
            <a:r>
              <a:rPr lang="ru-RU" dirty="0"/>
              <a:t> рабочие тетради, красные карандаши, сказочный герой Пых.</a:t>
            </a:r>
          </a:p>
        </p:txBody>
      </p:sp>
    </p:spTree>
    <p:extLst>
      <p:ext uri="{BB962C8B-B14F-4D97-AF65-F5344CB8AC3E}">
        <p14:creationId xmlns:p14="http://schemas.microsoft.com/office/powerpoint/2010/main" val="20347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КУКЛЫ</a:t>
            </a:r>
            <a:endParaRPr lang="ru-RU" dirty="0"/>
          </a:p>
        </p:txBody>
      </p:sp>
      <p:pic>
        <p:nvPicPr>
          <p:cNvPr id="8194" name="Picture 2" descr="Кукла со слизью MGA Poopsie Rainbow Surprise Радужная Сюрприз купить в  магазине кукол DollsTo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41682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КОНФЕТЫ</a:t>
            </a:r>
            <a:endParaRPr lang="ru-RU" dirty="0"/>
          </a:p>
        </p:txBody>
      </p:sp>
      <p:pic>
        <p:nvPicPr>
          <p:cNvPr id="9218" name="Picture 2" descr="Сладкая жизнь - кондитерские изделия оптом по всей России - Конфеты Fruit  Story мал,лим,ананас,смородина (упаковка 1 кг) (1/6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688" y="1844675"/>
            <a:ext cx="597869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7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ДЫНЯ</a:t>
            </a:r>
            <a:endParaRPr lang="ru-RU" dirty="0"/>
          </a:p>
        </p:txBody>
      </p:sp>
      <p:pic>
        <p:nvPicPr>
          <p:cNvPr id="10244" name="Picture 4" descr="ЛЕТНЕЕ ПЮРЕ ИЗ ДЫНИ (ДЛЯ ДЕТЕЙ ОТ 8 МЕСЯЦЕВ) | Женский журнал Мэджик Леди  сайт для женщи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340" y="1988840"/>
            <a:ext cx="6693092" cy="438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5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Игра с мячом «Один-много»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60" y="1628800"/>
            <a:ext cx="3072540" cy="23044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3017673" cy="23044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6" y="4144367"/>
            <a:ext cx="3307528" cy="23987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238002"/>
            <a:ext cx="4096398" cy="230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010" y="1700808"/>
            <a:ext cx="2952328" cy="3634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41" y="2636912"/>
            <a:ext cx="2893491" cy="37434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015" y="2636912"/>
            <a:ext cx="2392415" cy="374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69278"/>
            <a:ext cx="4042792" cy="27500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69278"/>
            <a:ext cx="3939879" cy="27400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39" y="548680"/>
            <a:ext cx="474692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АНАЛИЗ СЛОВА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Съедобность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эта,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Нежно-жёлтого цвета.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Любимая слишком,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опытной мышкой! (Сыр)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Тема недели &quot;Продукты питания&quot;. Новости 9 &quot;старшая&quot;. Ясли-сад № 63 г. Гродн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6264696" cy="464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7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СХЕМА ПРЕДЛОЖЕНИЯ</a:t>
            </a:r>
            <a:endParaRPr lang="ru-RU" dirty="0"/>
          </a:p>
        </p:txBody>
      </p:sp>
      <p:pic>
        <p:nvPicPr>
          <p:cNvPr id="12290" name="Picture 2" descr="Один год до школы. Грамота 4. - Страна Ма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84984"/>
            <a:ext cx="8229600" cy="29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3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ЗНАКОМСТВО С БУКВОЙ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Ы.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Буква Ы | Алфавит, Алфавит трафареты, Шаблоны алфавит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662473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7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ШТРИХОВКА БУКВЫ</a:t>
            </a:r>
            <a:endParaRPr lang="ru-RU" dirty="0"/>
          </a:p>
        </p:txBody>
      </p:sp>
      <p:pic>
        <p:nvPicPr>
          <p:cNvPr id="14338" name="Picture 2" descr="Раскраска Буква Ы - распечатать в формате А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6624736" cy="408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1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843473"/>
            <a:ext cx="8229600" cy="1073359"/>
          </a:xfrm>
        </p:spPr>
        <p:txBody>
          <a:bodyPr>
            <a:noAutofit/>
          </a:bodyPr>
          <a:lstStyle/>
          <a:p>
            <a:r>
              <a:rPr lang="ru-RU" sz="2400" dirty="0"/>
              <a:t>Темной он покрыт корой, </a:t>
            </a:r>
            <a:br>
              <a:rPr lang="ru-RU" sz="2400" dirty="0"/>
            </a:br>
            <a:r>
              <a:rPr lang="ru-RU" sz="2400" dirty="0"/>
              <a:t>Лист красивый вырезной.</a:t>
            </a:r>
            <a:br>
              <a:rPr lang="ru-RU" sz="2400" dirty="0"/>
            </a:br>
            <a:r>
              <a:rPr lang="ru-RU" sz="2400" dirty="0"/>
              <a:t>А на кончиках </a:t>
            </a:r>
            <a:r>
              <a:rPr lang="ru-RU" sz="2400" dirty="0" smtClean="0"/>
              <a:t>ветвей,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Зреет </a:t>
            </a:r>
            <a:r>
              <a:rPr lang="ru-RU" sz="2400" dirty="0"/>
              <a:t>много желудей.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050" name="Picture 2" descr="http://zabavnik.club/wp-content/uploads/derevo_kartinka_dlya_detey_10_271243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713913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6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sd.multiurok.ru/html/2019/04/11/s_5caec5ea57dd3/img_s1136746_5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6090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81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Русская красавица</a:t>
            </a:r>
            <a:br>
              <a:rPr lang="ru-RU" sz="2700" dirty="0" smtClean="0"/>
            </a:br>
            <a:r>
              <a:rPr lang="ru-RU" sz="2700" dirty="0" smtClean="0"/>
              <a:t>     Стоит на поляне</a:t>
            </a:r>
            <a:br>
              <a:rPr lang="ru-RU" sz="2700" dirty="0" smtClean="0"/>
            </a:br>
            <a:r>
              <a:rPr lang="ru-RU" sz="2700" dirty="0" smtClean="0"/>
              <a:t>     В зелёной кофточке,   </a:t>
            </a:r>
            <a:br>
              <a:rPr lang="ru-RU" sz="2700" dirty="0" smtClean="0"/>
            </a:br>
            <a:r>
              <a:rPr lang="ru-RU" sz="2700" dirty="0" smtClean="0"/>
              <a:t>     В белом сарафане.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s://farmdo.ru/upload/uf/0c0/0c0d5d5203ae669b13bee6ab85f236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60851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08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560840" cy="1203575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Крепко </a:t>
            </a:r>
            <a:r>
              <a:rPr lang="ru-RU" sz="1800" dirty="0"/>
              <a:t>ногами упритесь в пол и сожмите кулаки. </a:t>
            </a:r>
            <a:r>
              <a:rPr lang="ru-RU" sz="1800" dirty="0" smtClean="0"/>
              <a:t>Сильный </a:t>
            </a:r>
            <a:r>
              <a:rPr lang="ru-RU" sz="1800" dirty="0"/>
              <a:t>ветер едва- едва раскачивает большие дубы, они стонут низким голосом «Ы-Ы-Ы».</a:t>
            </a:r>
            <a:br>
              <a:rPr lang="ru-RU" sz="1800" dirty="0"/>
            </a:br>
            <a:r>
              <a:rPr lang="ru-RU" sz="1800" dirty="0" smtClean="0"/>
              <a:t>-А сейчас покрутитесь и березы превратитесь. </a:t>
            </a:r>
            <a:r>
              <a:rPr lang="ru-RU" sz="1800" dirty="0"/>
              <a:t>Березы раскачивает даже легкий ветерок, поднимите расслабленные руки, покачайте ими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Березы поют высоким голосом «ы-ы-ы».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098" name="Picture 2" descr="https://thumbs.dreamstime.com/b/%D1%87%D0%B5%D1%80%D1%82%D0%B5%D0%B6-%D0%B2%D0%B5%D0%BA%D1%82%D0%BE%D1%80%D0%B0-%D0%B1%D0%B5%D1%80%D0%B5%D0%B7%D1%8B-7337919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94826"/>
            <a:ext cx="1938528" cy="461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humbs.dreamstime.com/b/%D1%87%D0%B5%D1%80%D1%82%D0%B5%D0%B6-%D0%B2%D0%B5%D0%BA%D1%82%D0%BE%D1%80%D0%B0-%D0%B1%D0%B5%D1%80%D0%B5%D0%B7%D1%8B-733791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621" y="1750403"/>
            <a:ext cx="1936124" cy="474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dulwichoaks.co.uk/oak%20picture%20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7" y="2600517"/>
            <a:ext cx="283650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ww.dulwichoaks.co.uk/oak%20picture%20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35" y="2227793"/>
            <a:ext cx="2562560" cy="426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2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 </a:t>
            </a:r>
            <a:r>
              <a:rPr lang="en-US" dirty="0"/>
              <a:t>[</a:t>
            </a:r>
            <a:r>
              <a:rPr lang="ru-RU" dirty="0"/>
              <a:t>Ы</a:t>
            </a:r>
            <a:r>
              <a:rPr lang="en-US" dirty="0" smtClean="0"/>
              <a:t>]</a:t>
            </a:r>
            <a:r>
              <a:rPr lang="ru-RU" dirty="0" smtClean="0"/>
              <a:t> обозначаем  </a:t>
            </a:r>
            <a:endParaRPr lang="ru-RU" dirty="0"/>
          </a:p>
        </p:txBody>
      </p:sp>
      <p:pic>
        <p:nvPicPr>
          <p:cNvPr id="1026" name="Picture 2" descr="https://www.studiocreativegroup.com/wp-content/uploads/2015/11/favicon-0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88816"/>
            <a:ext cx="3035533" cy="224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5320" y="4509120"/>
            <a:ext cx="439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Когда мы произносим звук [ы],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воздух свободно выходит изо рта,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язык напряжен, слегка оттянут назад,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спинка языка приподнята, голос </a:t>
            </a:r>
            <a:r>
              <a:rPr lang="ru-RU" b="1" dirty="0" smtClean="0">
                <a:solidFill>
                  <a:srgbClr val="C00000"/>
                </a:solidFill>
              </a:rPr>
              <a:t>включен, губы чуть-чуть улыбается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Звук </a:t>
            </a:r>
            <a:r>
              <a:rPr lang="ru-RU" b="1" dirty="0">
                <a:solidFill>
                  <a:srgbClr val="C00000"/>
                </a:solidFill>
              </a:rPr>
              <a:t>[ы] – гласный. </a:t>
            </a:r>
          </a:p>
        </p:txBody>
      </p:sp>
      <p:pic>
        <p:nvPicPr>
          <p:cNvPr id="1028" name="Picture 4" descr="https://fsd.multiurok.ru/html/2016/12/16/s_5853b82265133/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08" y="2129474"/>
            <a:ext cx="4320480" cy="44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60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707088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Звук </a:t>
            </a:r>
            <a:r>
              <a:rPr lang="en-US" dirty="0"/>
              <a:t>[</a:t>
            </a:r>
            <a:r>
              <a:rPr lang="ru-RU" dirty="0"/>
              <a:t>Ы</a:t>
            </a:r>
            <a:r>
              <a:rPr lang="en-US" dirty="0"/>
              <a:t>]</a:t>
            </a:r>
            <a:r>
              <a:rPr lang="ru-RU" dirty="0"/>
              <a:t> </a:t>
            </a:r>
            <a:r>
              <a:rPr lang="ru-RU" dirty="0" smtClean="0"/>
              <a:t>живет в красном домике для гласных звуков</a:t>
            </a:r>
            <a:endParaRPr lang="ru-RU" dirty="0"/>
          </a:p>
        </p:txBody>
      </p:sp>
      <p:pic>
        <p:nvPicPr>
          <p:cNvPr id="6146" name="Picture 2" descr="https://ds05.infourok.ru/uploads/ex/1298/000b0f17-c2765ff6/hello_html_m1acdadf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66967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33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</a:t>
            </a:r>
            <a:r>
              <a:rPr lang="ru-RU" dirty="0" err="1" smtClean="0"/>
              <a:t>Чистоговорки</a:t>
            </a:r>
            <a:r>
              <a:rPr lang="ru-RU" dirty="0" smtClean="0"/>
              <a:t> на звук </a:t>
            </a:r>
            <a:r>
              <a:rPr lang="en-US" dirty="0" smtClean="0"/>
              <a:t>[</a:t>
            </a:r>
            <a:r>
              <a:rPr lang="ru-RU" dirty="0" smtClean="0"/>
              <a:t>Ы</a:t>
            </a:r>
            <a:r>
              <a:rPr lang="en-US" dirty="0" smtClean="0"/>
              <a:t>]</a:t>
            </a:r>
            <a:endParaRPr lang="ru-RU" dirty="0"/>
          </a:p>
        </p:txBody>
      </p:sp>
      <p:pic>
        <p:nvPicPr>
          <p:cNvPr id="1026" name="Picture 2" descr="Thinking out loud – Tele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708920"/>
            <a:ext cx="800323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4032" y="1988840"/>
            <a:ext cx="691276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Ыр-ыр-ыр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–съела мышка сыр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2821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Мы-мы-мы – ждем уже зимы.</a:t>
            </a:r>
            <a:endParaRPr lang="ru-RU" dirty="0"/>
          </a:p>
        </p:txBody>
      </p:sp>
      <p:pic>
        <p:nvPicPr>
          <p:cNvPr id="2054" name="Picture 6" descr="Где красиво зимой. 20 фотографий зимней сказ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814724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89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231</Words>
  <Application>Microsoft Office PowerPoint</Application>
  <PresentationFormat>Экран (4:3)</PresentationFormat>
  <Paragraphs>49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Грамота  Буква ы   звук [ы]</vt:lpstr>
      <vt:lpstr>Программное содержание:</vt:lpstr>
      <vt:lpstr>Темной он покрыт корой,  Лист красивый вырезной. А на кончиках ветвей, Зреет много желудей. </vt:lpstr>
      <vt:lpstr>Русская красавица      Стоит на поляне      В зелёной кофточке,         В белом сарафане.    </vt:lpstr>
      <vt:lpstr>Крепко ногами упритесь в пол и сожмите кулаки. Сильный ветер едва- едва раскачивает большие дубы, они стонут низким голосом «Ы-Ы-Ы». -А сейчас покрутитесь и березы превратитесь. Березы раскачивает даже легкий ветерок, поднимите расслабленные руки, покачайте ими.  Березы поют высоким голосом «ы-ы-ы». </vt:lpstr>
      <vt:lpstr>Звук [Ы] обозначаем  </vt:lpstr>
      <vt:lpstr>Звук [Ы] живет в красном домике для гласных звуков</vt:lpstr>
      <vt:lpstr>     Чистоговорки на звук [Ы]</vt:lpstr>
      <vt:lpstr>         Мы-мы-мы – ждем уже зимы.</vt:lpstr>
      <vt:lpstr>Цы - цы- цы – пели  звонко бубенцы.</vt:lpstr>
      <vt:lpstr>       Бы-бы-бы – выросли грибы.</vt:lpstr>
      <vt:lpstr>   Сы-сы-сы – тикают часы.</vt:lpstr>
      <vt:lpstr>     Д/игра «Поймай звук»</vt:lpstr>
      <vt:lpstr>Презентация PowerPoint</vt:lpstr>
      <vt:lpstr>Презентация PowerPoint</vt:lpstr>
      <vt:lpstr>         Д/игра «Найди место звука в слове»</vt:lpstr>
      <vt:lpstr>Макароны</vt:lpstr>
      <vt:lpstr>СЫР</vt:lpstr>
      <vt:lpstr>МЫШЬ</vt:lpstr>
      <vt:lpstr>КУКЛЫ</vt:lpstr>
      <vt:lpstr>КОНФЕТЫ</vt:lpstr>
      <vt:lpstr>ДЫНЯ</vt:lpstr>
      <vt:lpstr>          Игра с мячом «Один-много»</vt:lpstr>
      <vt:lpstr>Презентация PowerPoint</vt:lpstr>
      <vt:lpstr>Презентация PowerPoint</vt:lpstr>
      <vt:lpstr>    ЗВУКОВОЙ АНАЛИЗ СЛОВА Съедобность эта,  Нежно-жёлтого цвета. Любимая слишком, Каждой опытной мышкой! (Сыр) </vt:lpstr>
      <vt:lpstr> СХЕМА ПРЕДЛОЖЕНИЯ</vt:lpstr>
      <vt:lpstr>          ЗНАКОМСТВО С БУКВОЙ  Ы.</vt:lpstr>
      <vt:lpstr>ШТРИХОВКА БУКВЫ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Оля</cp:lastModifiedBy>
  <cp:revision>57</cp:revision>
  <dcterms:created xsi:type="dcterms:W3CDTF">2016-03-27T15:48:48Z</dcterms:created>
  <dcterms:modified xsi:type="dcterms:W3CDTF">2023-01-26T10:24:59Z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535095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