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64" r:id="rId4"/>
    <p:sldId id="265" r:id="rId5"/>
    <p:sldId id="269" r:id="rId6"/>
    <p:sldId id="266" r:id="rId7"/>
    <p:sldId id="267" r:id="rId8"/>
    <p:sldId id="262" r:id="rId9"/>
    <p:sldId id="268" r:id="rId10"/>
    <p:sldId id="270" r:id="rId11"/>
    <p:sldId id="271" r:id="rId12"/>
    <p:sldId id="260" r:id="rId13"/>
    <p:sldId id="272" r:id="rId14"/>
    <p:sldId id="273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A13"/>
    <a:srgbClr val="1E1E78"/>
    <a:srgbClr val="CC0000"/>
    <a:srgbClr val="666699"/>
    <a:srgbClr val="3399FF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604" autoAdjust="0"/>
  </p:normalViewPr>
  <p:slideViewPr>
    <p:cSldViewPr>
      <p:cViewPr varScale="1">
        <p:scale>
          <a:sx n="75" d="100"/>
          <a:sy n="75" d="100"/>
        </p:scale>
        <p:origin x="-71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751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1205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76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5256584" cy="17281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332338" y="111362"/>
            <a:ext cx="681166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idx="1"/>
          </p:nvPr>
        </p:nvSpPr>
        <p:spPr>
          <a:xfrm>
            <a:off x="1907704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406900"/>
            <a:ext cx="6192688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2906713"/>
            <a:ext cx="619268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696" y="1999381"/>
            <a:ext cx="3528392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0112" y="1999381"/>
            <a:ext cx="36004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69224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1946821"/>
            <a:ext cx="323775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23728" y="2574056"/>
            <a:ext cx="3237756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47773" y="1925142"/>
            <a:ext cx="32390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47773" y="2502048"/>
            <a:ext cx="323902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4380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380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338" y="111362"/>
            <a:ext cx="681166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2420888"/>
            <a:ext cx="5976664" cy="172819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Мои </a:t>
            </a:r>
            <a:r>
              <a:rPr lang="ru-RU" sz="3600" dirty="0"/>
              <a:t>профессиональные </a:t>
            </a:r>
            <a:r>
              <a:rPr lang="ru-RU" sz="3600" dirty="0" smtClean="0"/>
              <a:t>возможности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414908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cs typeface="Times New Roman" panose="02020603050405020304" pitchFamily="18" charset="0"/>
              </a:rPr>
              <a:t>Подготовила: </a:t>
            </a:r>
            <a:r>
              <a:rPr lang="ru-RU" dirty="0" smtClean="0">
                <a:cs typeface="Times New Roman" panose="02020603050405020304" pitchFamily="18" charset="0"/>
              </a:rPr>
              <a:t>Неруш Екатерина Андреевна</a:t>
            </a:r>
            <a:endParaRPr lang="ru-RU" dirty="0" smtClean="0"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cs typeface="Times New Roman" panose="02020603050405020304" pitchFamily="18" charset="0"/>
              </a:rPr>
              <a:t>Руководитель: Гробова Ольга Андреевна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91E92C-C505-4A8C-804C-B81D9F6A1A0A}"/>
              </a:ext>
            </a:extLst>
          </p:cNvPr>
          <p:cNvSpPr txBox="1"/>
          <p:nvPr/>
        </p:nvSpPr>
        <p:spPr>
          <a:xfrm>
            <a:off x="611560" y="1484784"/>
            <a:ext cx="44544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" sz="1000" b="1" dirty="0">
                <a:solidFill>
                  <a:srgbClr val="002A13"/>
                </a:solidFill>
                <a:latin typeface="+mj-lt"/>
                <a:ea typeface="+mn-lt"/>
                <a:cs typeface="+mn-lt"/>
              </a:rPr>
              <a:t>МИНИСТЕРСТВО ЗДРАВООХРАНЕНИЯ СВЕРДЛОВСКОЙ ОБЛАСТИ</a:t>
            </a:r>
            <a:r>
              <a:rPr lang="ru-RU" sz="1000" dirty="0">
                <a:solidFill>
                  <a:srgbClr val="002A13"/>
                </a:solidFill>
                <a:latin typeface="+mj-lt"/>
                <a:ea typeface="+mn-lt"/>
                <a:cs typeface="+mn-lt"/>
              </a:rPr>
              <a:t> </a:t>
            </a:r>
            <a:endParaRPr lang="ru-RU" sz="1000" dirty="0">
              <a:solidFill>
                <a:srgbClr val="002A13"/>
              </a:solidFill>
              <a:latin typeface="+mj-lt"/>
              <a:ea typeface="GungSuh"/>
              <a:cs typeface="Calibri"/>
            </a:endParaRPr>
          </a:p>
          <a:p>
            <a:pPr algn="ctr"/>
            <a:r>
              <a:rPr lang="de" sz="1000" b="1" dirty="0">
                <a:solidFill>
                  <a:srgbClr val="002A13"/>
                </a:solidFill>
                <a:latin typeface="+mj-lt"/>
                <a:ea typeface="+mn-lt"/>
                <a:cs typeface="+mn-lt"/>
              </a:rPr>
              <a:t>ГОСУДАРСТВЕННОЕ БЮДЖЕТНОЕ ПРОФЕССИОНАЛЬНОЕ </a:t>
            </a:r>
            <a:endParaRPr lang="ru-RU" sz="1000" dirty="0">
              <a:solidFill>
                <a:srgbClr val="002A13"/>
              </a:solidFill>
              <a:latin typeface="+mj-lt"/>
              <a:ea typeface="GungSuh"/>
              <a:cs typeface="Calibri"/>
            </a:endParaRPr>
          </a:p>
          <a:p>
            <a:pPr algn="ctr"/>
            <a:r>
              <a:rPr lang="de" sz="1000" b="1" dirty="0">
                <a:solidFill>
                  <a:srgbClr val="002A13"/>
                </a:solidFill>
                <a:latin typeface="+mj-lt"/>
                <a:ea typeface="+mn-lt"/>
                <a:cs typeface="+mn-lt"/>
              </a:rPr>
              <a:t>ОБРАЗОВАТЕЛЬНОЕ УЧРЕЖДЕНИЕ</a:t>
            </a:r>
            <a:r>
              <a:rPr lang="ru-RU" sz="1000" dirty="0">
                <a:solidFill>
                  <a:srgbClr val="002A13"/>
                </a:solidFill>
                <a:latin typeface="+mj-lt"/>
                <a:ea typeface="+mn-lt"/>
                <a:cs typeface="+mn-lt"/>
              </a:rPr>
              <a:t> </a:t>
            </a:r>
            <a:endParaRPr lang="ru-RU" sz="1000" dirty="0">
              <a:solidFill>
                <a:srgbClr val="002A13"/>
              </a:solidFill>
              <a:latin typeface="+mj-lt"/>
              <a:ea typeface="GungSuh"/>
              <a:cs typeface="Calibri"/>
            </a:endParaRPr>
          </a:p>
          <a:p>
            <a:pPr algn="ctr"/>
            <a:r>
              <a:rPr lang="de" sz="1000" b="1" dirty="0">
                <a:solidFill>
                  <a:srgbClr val="002A13"/>
                </a:solidFill>
                <a:latin typeface="+mj-lt"/>
                <a:ea typeface="+mn-lt"/>
                <a:cs typeface="+mn-lt"/>
              </a:rPr>
              <a:t>«СВЕРДЛОВСКИЙ ОБЛАСТНОЙ МЕДИЦИНСКИЙ КОЛЛЕДЖ» </a:t>
            </a:r>
            <a:endParaRPr lang="ru-RU" sz="1000" dirty="0">
              <a:solidFill>
                <a:srgbClr val="002A13"/>
              </a:solidFill>
              <a:latin typeface="+mj-lt"/>
              <a:ea typeface="GungSuh"/>
              <a:cs typeface="Calibri"/>
            </a:endParaRPr>
          </a:p>
          <a:p>
            <a:pPr algn="ctr"/>
            <a:r>
              <a:rPr lang="de" sz="1000" b="1" dirty="0">
                <a:solidFill>
                  <a:srgbClr val="002A13"/>
                </a:solidFill>
                <a:latin typeface="+mj-lt"/>
                <a:ea typeface="+mn-lt"/>
                <a:cs typeface="+mn-lt"/>
              </a:rPr>
              <a:t>(ГБПОУ «СОМК»)</a:t>
            </a:r>
            <a:r>
              <a:rPr lang="ru-RU" sz="1000" dirty="0">
                <a:solidFill>
                  <a:srgbClr val="002A13"/>
                </a:solidFill>
                <a:latin typeface="+mj-lt"/>
                <a:ea typeface="+mn-lt"/>
                <a:cs typeface="+mn-lt"/>
              </a:rPr>
              <a:t> </a:t>
            </a:r>
            <a:endParaRPr lang="ru-RU" sz="1000" dirty="0">
              <a:solidFill>
                <a:srgbClr val="002A13"/>
              </a:solidFill>
              <a:latin typeface="+mj-lt"/>
              <a:ea typeface="GungSuh"/>
              <a:cs typeface="Calibri"/>
            </a:endParaRPr>
          </a:p>
          <a:p>
            <a:pPr algn="ctr"/>
            <a:r>
              <a:rPr lang="de" sz="1000" b="1" dirty="0">
                <a:solidFill>
                  <a:srgbClr val="002A13"/>
                </a:solidFill>
                <a:latin typeface="+mj-lt"/>
                <a:ea typeface="+mn-lt"/>
                <a:cs typeface="+mn-lt"/>
              </a:rPr>
              <a:t>НИЖНЕТАГИЛЬСКИЙ </a:t>
            </a:r>
            <a:r>
              <a:rPr lang="de" sz="1000" b="1" dirty="0" smtClean="0">
                <a:solidFill>
                  <a:srgbClr val="002A13"/>
                </a:solidFill>
                <a:latin typeface="+mj-lt"/>
                <a:ea typeface="+mn-lt"/>
                <a:cs typeface="+mn-lt"/>
              </a:rPr>
              <a:t>ФИЛИАЛ</a:t>
            </a:r>
            <a:endParaRPr lang="ru-RU" sz="1000" dirty="0">
              <a:solidFill>
                <a:srgbClr val="002A13"/>
              </a:solidFill>
              <a:latin typeface="+mj-lt"/>
              <a:ea typeface="SimSun-ExtB"/>
              <a:cs typeface="Calibri" panose="020F0502020204030204"/>
            </a:endParaRPr>
          </a:p>
        </p:txBody>
      </p:sp>
      <p:pic>
        <p:nvPicPr>
          <p:cNvPr id="6" name="Picture 9" descr="D:\рабочий стол 2\картинки\лого нрав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84784"/>
            <a:ext cx="720080" cy="71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Tm="10957">
        <p15:prstTrans prst="curtains"/>
      </p:transition>
    </mc:Choice>
    <mc:Fallback>
      <p:transition spd="slow" advTm="109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4.bp.blogspot.com/-FUabTs7pVdg/V6CBzUeYa7I/AAAAAAAADSM/StnG3nP0EVo1rDt9j5A1QYazjf57rBgLQCLcB/s1600/3D-Women-Docto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968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3773" y="836712"/>
            <a:ext cx="6970227" cy="468052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Низкая оплата труда в некоторых организациях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Сменный график часто переходит в ненормированный.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Риск </a:t>
            </a:r>
            <a:r>
              <a:rPr lang="ru-RU" sz="2000" dirty="0">
                <a:solidFill>
                  <a:schemeClr val="tx1"/>
                </a:solidFill>
              </a:rPr>
              <a:t>профессионального заражения инфекциями.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Обязательное </a:t>
            </a:r>
            <a:r>
              <a:rPr lang="ru-RU" sz="2000" dirty="0">
                <a:solidFill>
                  <a:schemeClr val="tx1"/>
                </a:solidFill>
              </a:rPr>
              <a:t>непрерывное образование — может кому-то показаться очень сложным. Кроме того, что каждые 5 лет необходимо обучение для подтверждения квалификации, нужно посещать сестринские конференции, быть в курсе новостей медицины в целом и отрасли, в которой работаете.</a:t>
            </a: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Придется постоянно общаться с большим количеством людей. И не все  из них — адекватные.</a:t>
            </a: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Высок риск профессионального выгорания.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53055" y="-171400"/>
            <a:ext cx="6811662" cy="115212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Минусы профессии</a:t>
            </a:r>
            <a:endParaRPr lang="ru-RU" sz="4000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253055" y="6381328"/>
            <a:ext cx="334565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8953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23211">
        <p14:gallery dir="l"/>
      </p:transition>
    </mc:Choice>
    <mc:Fallback>
      <p:transition spd="slow" advTm="232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027410"/>
            <a:ext cx="7128792" cy="5040560"/>
          </a:xfrm>
        </p:spPr>
        <p:txBody>
          <a:bodyPr>
            <a:normAutofit fontScale="25000" lnSpcReduction="20000"/>
          </a:bodyPr>
          <a:lstStyle/>
          <a:p>
            <a:pPr algn="just" fontAlgn="base"/>
            <a:r>
              <a:rPr lang="ru-RU" sz="8000" dirty="0">
                <a:solidFill>
                  <a:schemeClr val="tx1"/>
                </a:solidFill>
              </a:rPr>
              <a:t>Медицинская сестра — профессия востребованная на рынке труда. Уж без куска хлеба точно не останетесь. А если работать больше, чем на 1 ставку, вполне можно обеспечить себя. Кроме того, повышая уровень своего профессионального мастерства, вы даете шанс работодателю оценить вас по достоинству.</a:t>
            </a:r>
          </a:p>
          <a:p>
            <a:pPr algn="just" fontAlgn="base"/>
            <a:r>
              <a:rPr lang="ru-RU" sz="8000" dirty="0">
                <a:solidFill>
                  <a:schemeClr val="tx1"/>
                </a:solidFill>
              </a:rPr>
              <a:t>Большой выбор специализации и </a:t>
            </a:r>
            <a:r>
              <a:rPr lang="ru-RU" sz="8000" dirty="0" smtClean="0">
                <a:solidFill>
                  <a:schemeClr val="tx1"/>
                </a:solidFill>
              </a:rPr>
              <a:t>соответственно </a:t>
            </a:r>
            <a:r>
              <a:rPr lang="ru-RU" sz="8000" dirty="0">
                <a:solidFill>
                  <a:schemeClr val="tx1"/>
                </a:solidFill>
              </a:rPr>
              <a:t>— вакансий и возможностей трудоустройства.</a:t>
            </a:r>
          </a:p>
          <a:p>
            <a:pPr algn="just" fontAlgn="base"/>
            <a:r>
              <a:rPr lang="ru-RU" sz="8000" dirty="0">
                <a:solidFill>
                  <a:schemeClr val="tx1"/>
                </a:solidFill>
              </a:rPr>
              <a:t>Возможность найти работу с достойной оплатой.</a:t>
            </a:r>
          </a:p>
          <a:p>
            <a:pPr algn="just" fontAlgn="base"/>
            <a:r>
              <a:rPr lang="ru-RU" sz="8000" dirty="0">
                <a:solidFill>
                  <a:schemeClr val="tx1"/>
                </a:solidFill>
              </a:rPr>
              <a:t>Знания и навыки медицинской сестры помогают в повседневности, когда мы сталкиваемся с болезнями и необходимостью их лечения и профилактики.</a:t>
            </a:r>
          </a:p>
          <a:p>
            <a:pPr algn="just" fontAlgn="base"/>
            <a:r>
              <a:rPr lang="ru-RU" sz="8000" dirty="0">
                <a:solidFill>
                  <a:schemeClr val="tx1"/>
                </a:solidFill>
              </a:rPr>
              <a:t>Опыт работы в медицине учит не теряться в экстренных жизненных ситуациях.</a:t>
            </a:r>
          </a:p>
          <a:p>
            <a:pPr algn="just" fontAlgn="base"/>
            <a:r>
              <a:rPr lang="ru-RU" sz="8000" dirty="0">
                <a:solidFill>
                  <a:schemeClr val="tx1"/>
                </a:solidFill>
              </a:rPr>
              <a:t>Много общения и новых знакомств.</a:t>
            </a:r>
          </a:p>
          <a:p>
            <a:pPr algn="just" fontAlgn="base"/>
            <a:r>
              <a:rPr lang="ru-RU" sz="8000" dirty="0">
                <a:solidFill>
                  <a:schemeClr val="tx1"/>
                </a:solidFill>
              </a:rPr>
              <a:t>Непрерывное образование стимулирует работу мозга и позволяет всегда быть «на волне» и в курсе событий.</a:t>
            </a:r>
          </a:p>
          <a:p>
            <a:pPr algn="just" fontAlgn="base"/>
            <a:r>
              <a:rPr lang="ru-RU" sz="8000" dirty="0">
                <a:solidFill>
                  <a:schemeClr val="tx1"/>
                </a:solidFill>
              </a:rPr>
              <a:t>Моральное удовлетворение от возможности помогать людям.</a:t>
            </a:r>
          </a:p>
          <a:p>
            <a:endParaRPr lang="ru-RU" dirty="0"/>
          </a:p>
        </p:txBody>
      </p:sp>
      <p:pic>
        <p:nvPicPr>
          <p:cNvPr id="8194" name="Picture 2" descr="https://s3-eu-west-1.amazonaws.com/ourboox-media-prod/wp-content/uploads/2018/03/30225402/4_%D8%B7%D8%A8%D9%8A%D8%A8%D8%A9-%D8%A8%D8%AF%D9%88%D9%86-%D8%B5%D9%88%D8%B1%D8%A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3228582"/>
            <a:ext cx="3629418" cy="3629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99942" y="-99392"/>
            <a:ext cx="6811662" cy="115212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Плюсы профессии</a:t>
            </a:r>
            <a:endParaRPr lang="ru-RU" sz="4000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29923" y="6453336"/>
            <a:ext cx="334565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272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34455">
        <p14:gallery dir="l"/>
      </p:transition>
    </mc:Choice>
    <mc:Fallback>
      <p:transition spd="slow" advTm="344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watermark.lovepik.com/photo/40122/4303.jpg_wh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3739344" cy="2492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79712" y="1229766"/>
            <a:ext cx="6912768" cy="468052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Любой медработник несет помощь людям. </a:t>
            </a:r>
          </a:p>
          <a:p>
            <a:pPr marL="0" indent="45720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Моя профессия – медицинская сестра является очень значимой, полезной и гуманной профессией. </a:t>
            </a:r>
          </a:p>
          <a:p>
            <a:pPr marL="0" indent="45720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Это именно та профессия, которая требует психологической и эмоциональной устойчивости ради благополучия и лечения пациента. От того, как к нему относится медсестра, зависит его выздоровление.</a:t>
            </a:r>
          </a:p>
          <a:p>
            <a:pPr marL="0" indent="45720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дальнейшем, я планирую попробовать себя в различных сферах медицинского образования. Будь то медсестра различных направлений, либо обучение на фельдшера. Ведь медицина это та профессия, где всегда можно и нужно развиваться, идти вперед и достигать поставленных целей.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Перспективы развития себя </a:t>
            </a:r>
            <a:br>
              <a:rPr lang="ru-RU" b="1" dirty="0" smtClean="0"/>
            </a:br>
            <a:r>
              <a:rPr lang="ru-RU" b="1" dirty="0" smtClean="0"/>
              <a:t>в этой профессии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26155">
        <p14:gallery dir="l"/>
      </p:transition>
    </mc:Choice>
    <mc:Fallback>
      <p:transition spd="slow" advTm="261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td3.mycdn.me/image?id=904125781965&amp;t=20&amp;plc=MOBILE&amp;tkn=*ixtEj65ln9UamXV696PWlFhUM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1872"/>
            <a:ext cx="2195736" cy="3146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7396" y="908720"/>
            <a:ext cx="6768752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1. Профессия сестры милосердия была настолько популярной, что не брезговали ей овладеть и августейшие особы.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2</a:t>
            </a:r>
            <a:r>
              <a:rPr lang="ru-RU" sz="2000" dirty="0">
                <a:solidFill>
                  <a:schemeClr val="tx1"/>
                </a:solidFill>
              </a:rPr>
              <a:t>. Каждые два года международный комитет Красного Креста присуждает 50 медалей имени Флоренс </a:t>
            </a:r>
            <a:r>
              <a:rPr lang="ru-RU" sz="2000" dirty="0" smtClean="0">
                <a:solidFill>
                  <a:schemeClr val="tx1"/>
                </a:solidFill>
              </a:rPr>
              <a:t>Найтингейл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>
                <a:solidFill>
                  <a:schemeClr val="tx1"/>
                </a:solidFill>
              </a:rPr>
              <a:t>. Профессия медицинской сестры занимает третье место среди всех, кому люди доверяют больше всего.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4</a:t>
            </a:r>
            <a:r>
              <a:rPr lang="ru-RU" sz="2000" dirty="0">
                <a:solidFill>
                  <a:schemeClr val="tx1"/>
                </a:solidFill>
              </a:rPr>
              <a:t>. Н.И. Пирогов утверждал, что не англичане, а именно он первым организовал и применил женский уход за раненными в районе боевых действий еще в 1854 году, а о </a:t>
            </a:r>
            <a:r>
              <a:rPr lang="ru-RU" sz="2000" dirty="0" smtClean="0">
                <a:solidFill>
                  <a:schemeClr val="tx1"/>
                </a:solidFill>
              </a:rPr>
              <a:t>Найтингейл </a:t>
            </a:r>
            <a:r>
              <a:rPr lang="ru-RU" sz="2000" dirty="0">
                <a:solidFill>
                  <a:schemeClr val="tx1"/>
                </a:solidFill>
              </a:rPr>
              <a:t>он услышал лишь в начале 1855 году. Но пока этого никто не признал.</a:t>
            </a:r>
          </a:p>
          <a:p>
            <a:pPr marL="0" indent="45720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Хотя</a:t>
            </a:r>
            <a:r>
              <a:rPr lang="ru-RU" sz="2000" dirty="0">
                <a:solidFill>
                  <a:schemeClr val="tx1"/>
                </a:solidFill>
              </a:rPr>
              <a:t>, сейчас уже не столь важно кто именно первым организовал столь востребованную профессию. Важно, что они </a:t>
            </a:r>
            <a:r>
              <a:rPr lang="ru-RU" sz="2000" dirty="0" smtClean="0">
                <a:solidFill>
                  <a:schemeClr val="tx1"/>
                </a:solidFill>
              </a:rPr>
              <a:t>есть - ангелы </a:t>
            </a:r>
            <a:r>
              <a:rPr lang="ru-RU" sz="2000" dirty="0">
                <a:solidFill>
                  <a:schemeClr val="tx1"/>
                </a:solidFill>
              </a:rPr>
              <a:t>милосердия, медсестры, сострадательные и самоотверженные, и 12 мая можно будет </a:t>
            </a:r>
            <a:r>
              <a:rPr lang="ru-RU" sz="2000" dirty="0" smtClean="0">
                <a:solidFill>
                  <a:schemeClr val="tx1"/>
                </a:solidFill>
              </a:rPr>
              <a:t>прийти </a:t>
            </a:r>
            <a:r>
              <a:rPr lang="ru-RU" sz="2000" dirty="0">
                <a:solidFill>
                  <a:schemeClr val="tx1"/>
                </a:solidFill>
              </a:rPr>
              <a:t>и сказать им большое спасибо за их труд и заботу!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2338" y="0"/>
            <a:ext cx="6811662" cy="83671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Интересные факты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137565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42278">
        <p14:gallery dir="l"/>
      </p:transition>
    </mc:Choice>
    <mc:Fallback>
      <p:transition spd="slow" advTm="422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811662" cy="115212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Заключение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268760"/>
            <a:ext cx="6912768" cy="468052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Несмотря на обилие рисков и трудностей, профессия медицинская сестра для многих остается любимой и единственной возможной. Армия медицинских сестёр с успехом продолжает традиции милосердия и заботы о людях, помощи в трудных </a:t>
            </a:r>
            <a:r>
              <a:rPr lang="ru-RU" sz="2000" dirty="0" smtClean="0">
                <a:solidFill>
                  <a:schemeClr val="tx1"/>
                </a:solidFill>
              </a:rPr>
              <a:t>ситуациях болезни </a:t>
            </a:r>
            <a:r>
              <a:rPr lang="ru-RU" sz="2000" dirty="0">
                <a:solidFill>
                  <a:schemeClr val="tx1"/>
                </a:solidFill>
              </a:rPr>
              <a:t>и недомогания.</a:t>
            </a:r>
          </a:p>
        </p:txBody>
      </p:sp>
      <p:pic>
        <p:nvPicPr>
          <p:cNvPr id="2050" name="Picture 2" descr="https://bolnica29.ru/images/stories/VDVN-26122019/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40" y="3284984"/>
            <a:ext cx="3332312" cy="3332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40966" y="6473280"/>
            <a:ext cx="334565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851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6246">
        <p14:gallery dir="l"/>
      </p:transition>
    </mc:Choice>
    <mc:Fallback>
      <p:transition spd="slow" advTm="162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7927" y="5568"/>
            <a:ext cx="6811662" cy="1152128"/>
          </a:xfrm>
        </p:spPr>
        <p:txBody>
          <a:bodyPr>
            <a:normAutofit/>
          </a:bodyPr>
          <a:lstStyle/>
          <a:p>
            <a:r>
              <a:rPr lang="ru-RU" sz="4000" b="1" smtClean="0"/>
              <a:t>Содержание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7926" y="1412776"/>
            <a:ext cx="6692545" cy="4680520"/>
          </a:xfrm>
        </p:spPr>
        <p:txBody>
          <a:bodyPr>
            <a:normAutofit/>
          </a:bodyPr>
          <a:lstStyle/>
          <a:p>
            <a:pPr algn="just"/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Суть и особенности профессии</a:t>
            </a:r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Образование</a:t>
            </a:r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Востребованность профессии</a:t>
            </a:r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Работа и карьера медицинской сестры</a:t>
            </a:r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Квалификационные требования</a:t>
            </a:r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Обязанности медицинской сестры</a:t>
            </a:r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Требования к медсестре</a:t>
            </a:r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Минусы профессии</a:t>
            </a:r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Плюсы профессии</a:t>
            </a:r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Перспективы развития себя в этой профессии</a:t>
            </a:r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action="ppaction://hlinksldjump"/>
              </a:rPr>
              <a:t>Интересные факты</a:t>
            </a:r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 action="ppaction://hlinksldjump"/>
              </a:rPr>
              <a:t>Заключение</a:t>
            </a:r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4900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0796">
        <p14:gallery dir="l"/>
      </p:transition>
    </mc:Choice>
    <mc:Fallback>
      <p:transition spd="slow" advTm="107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86/01/dd/8601dd9d3eaf2ab79e05af4a78dfca7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7215"/>
            <a:ext cx="3693443" cy="6230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060848"/>
            <a:ext cx="7056784" cy="4032448"/>
          </a:xfrm>
        </p:spPr>
        <p:txBody>
          <a:bodyPr>
            <a:normAutofit lnSpcReduction="10000"/>
          </a:bodyPr>
          <a:lstStyle/>
          <a:p>
            <a:pPr marL="0" indent="457200" algn="just" fontAlgn="base">
              <a:buNone/>
            </a:pPr>
            <a:r>
              <a:rPr lang="ru-RU" sz="2000" dirty="0">
                <a:solidFill>
                  <a:schemeClr val="tx1"/>
                </a:solidFill>
              </a:rPr>
              <a:t>Медицинская сестра — квалифицированный помощник врача в лечебном процессе. Это грамотный исполнитель, выполняющий свои обязанности согласно полученных знаний и навыков, а также установленных правил. Медсестра — «вторые руки и глаза» врача, специалист, на чьих плечах лежит строгое выполнение всех назначений, уход за пациентами и оказание первой медицинской помощи при неотложных состояниях.</a:t>
            </a:r>
          </a:p>
          <a:p>
            <a:pPr marL="0" indent="457200" algn="just" fontAlgn="base">
              <a:buNone/>
            </a:pPr>
            <a:r>
              <a:rPr lang="ru-RU" sz="2000" dirty="0">
                <a:solidFill>
                  <a:schemeClr val="tx1"/>
                </a:solidFill>
              </a:rPr>
              <a:t>В процессе лечения именно медицинская сестра находится с больным большую часть времени. И от профессионализма и проявления личностных качеств сестры часто зависит результат лечения. Понятно, что профессия медицинская сестра подходит только людям с высочайшей моральной ответственностью и любовью к людям.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14277" y="332656"/>
            <a:ext cx="6811662" cy="115212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Суть и особенности профессии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3515873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28311">
        <p14:gallery dir="l"/>
      </p:transition>
    </mc:Choice>
    <mc:Fallback>
      <p:transition spd="slow" advTm="283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kk-edelweiss.ru/wp-content/uploads/2019/09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6171618" cy="3797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6777" y="1277735"/>
            <a:ext cx="6835234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Чтобы стать медицинской сестрой, нужно: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осле </a:t>
            </a:r>
            <a:r>
              <a:rPr lang="ru-RU" sz="2000" dirty="0">
                <a:solidFill>
                  <a:schemeClr val="tx1"/>
                </a:solidFill>
              </a:rPr>
              <a:t>окончания общеобразовательной школы, поступить в среднее специальное заведение – медицинское училище или колледж. </a:t>
            </a:r>
            <a:r>
              <a:rPr lang="ru-RU" sz="2000" dirty="0" smtClean="0">
                <a:solidFill>
                  <a:schemeClr val="tx1"/>
                </a:solidFill>
              </a:rPr>
              <a:t>Во </a:t>
            </a:r>
            <a:r>
              <a:rPr lang="ru-RU" sz="2000" dirty="0">
                <a:solidFill>
                  <a:schemeClr val="tx1"/>
                </a:solidFill>
              </a:rPr>
              <a:t>время учебы все студенты направляются в больницу на практику, где они проводят обучение, как ставить капельницы, накладывать повязки и делать уколы, т. е. учатся выполнять свои обязанности.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Получить вместе с дипломом сертификат на право самостоятельной деятельности.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Чтобы иметь право работать медсестрой узкой специализации, необходимо пройти курсы повышения квалификации.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Образование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3158347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22194">
        <p14:gallery dir="l"/>
      </p:transition>
    </mc:Choice>
    <mc:Fallback>
      <p:transition spd="slow" advTm="221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ngimg.com/uploads/doctor/doctor_PNG160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3541025" cy="234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-59193"/>
            <a:ext cx="6811662" cy="1152128"/>
          </a:xfrm>
          <a:effectLst/>
        </p:spPr>
        <p:txBody>
          <a:bodyPr>
            <a:noAutofit/>
          </a:bodyPr>
          <a:lstStyle/>
          <a:p>
            <a:r>
              <a:rPr lang="ru-RU" sz="4000" b="1" dirty="0" smtClean="0"/>
              <a:t>Востребованность профессии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4706" y="1052736"/>
            <a:ext cx="7399294" cy="4752528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На сегодняшний день большинство медицинских учреждений страны испытывает дефицит медицинских сестер на самых различных вакансиях.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45720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Профессия </a:t>
            </a:r>
            <a:r>
              <a:rPr lang="ru-RU" sz="2000" dirty="0">
                <a:solidFill>
                  <a:schemeClr val="tx1"/>
                </a:solidFill>
              </a:rPr>
              <a:t>медицинской сестры на протяжении десятилетий </a:t>
            </a:r>
            <a:r>
              <a:rPr lang="ru-RU" sz="2000" dirty="0" smtClean="0">
                <a:solidFill>
                  <a:schemeClr val="tx1"/>
                </a:solidFill>
              </a:rPr>
              <a:t>требовала </a:t>
            </a:r>
            <a:r>
              <a:rPr lang="ru-RU" sz="2000" dirty="0">
                <a:solidFill>
                  <a:schemeClr val="tx1"/>
                </a:solidFill>
              </a:rPr>
              <a:t>определенных специальных качеств от кандидата. Достаточно лишь отметить, что среди профессий других специальностей наличием друга или подруги на работе могут похвастаться лишь 35-40% респондентов, в зависимости от региона, то среди медицинских сестер наличием подруги и друга могут похвастаться более 70% опрошенных. Во многом данная дружба формируется на основе трудностей и тех задач, которые приходится выполнять в медицинском учреждении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609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31062">
        <p14:gallery dir="l"/>
      </p:transition>
    </mc:Choice>
    <mc:Fallback>
      <p:transition spd="slow" advTm="310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52128"/>
            <a:ext cx="7587382" cy="4569942"/>
          </a:xfrm>
        </p:spPr>
        <p:txBody>
          <a:bodyPr>
            <a:noAutofit/>
          </a:bodyPr>
          <a:lstStyle/>
          <a:p>
            <a:pPr marL="0" indent="457200" algn="just" fontAlgn="base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После окончания учебного заведения можно работать на должности медицинской сестры в организациях:</a:t>
            </a: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лечебно-профилактические учреждения — больница, медико-санитарная часть, поликлиника, санаторий, профилакторий, травмпункт, медицинский центр, родильный дом, женская консультация, станция скорой помощи, диспансеры, реабилитационный центр, амбулатория, здравпункт, ФАП</a:t>
            </a: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образовательные учреждения — детский сад, школа, среднее, высшее учебное заведение</a:t>
            </a: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социальная сфера — приют, дом ребенка, дом престарелых, дом-интернат</a:t>
            </a: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научно-исследовательские институты и центры</a:t>
            </a: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крупные предприятия — здравпункт</a:t>
            </a: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правоохранительная система</a:t>
            </a: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военные организации</a:t>
            </a: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службы спасения, МЧС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и карьера </a:t>
            </a:r>
            <a:br>
              <a:rPr lang="ru-RU" b="1" dirty="0" smtClean="0"/>
            </a:br>
            <a:r>
              <a:rPr lang="ru-RU" b="1" dirty="0" smtClean="0"/>
              <a:t>медицинской сестры</a:t>
            </a:r>
            <a:endParaRPr lang="ru-RU" b="1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60432" y="6453336"/>
            <a:ext cx="334565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375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27576">
        <p14:gallery dir="l"/>
      </p:transition>
    </mc:Choice>
    <mc:Fallback>
      <p:transition spd="slow" advTm="275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nkarivf.com/img/dummy/doctor_wom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2528519"/>
            <a:ext cx="5328592" cy="4329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556792"/>
            <a:ext cx="6876256" cy="4968552"/>
          </a:xfrm>
        </p:spPr>
        <p:txBody>
          <a:bodyPr>
            <a:normAutofit fontScale="25000" lnSpcReduction="20000"/>
          </a:bodyPr>
          <a:lstStyle/>
          <a:p>
            <a:pPr marL="0" indent="457200" algn="just" fontAlgn="base">
              <a:buNone/>
            </a:pPr>
            <a:r>
              <a:rPr lang="ru-RU" sz="8000" dirty="0">
                <a:solidFill>
                  <a:schemeClr val="tx1"/>
                </a:solidFill>
              </a:rPr>
              <a:t>С 2018 года все выпускники медицинских учебных заведений проходят процедуру аккредитации, которой подтверждают свое право работать медицинской </a:t>
            </a:r>
            <a:r>
              <a:rPr lang="ru-RU" sz="8000" dirty="0" smtClean="0">
                <a:solidFill>
                  <a:schemeClr val="tx1"/>
                </a:solidFill>
              </a:rPr>
              <a:t>сестрой.</a:t>
            </a:r>
          </a:p>
          <a:p>
            <a:pPr marL="0" indent="457200" algn="just" fontAlgn="base">
              <a:buNone/>
            </a:pPr>
            <a:r>
              <a:rPr lang="ru-RU" sz="8000" dirty="0" smtClean="0">
                <a:solidFill>
                  <a:schemeClr val="tx1"/>
                </a:solidFill>
              </a:rPr>
              <a:t>Ранее </a:t>
            </a:r>
            <a:r>
              <a:rPr lang="ru-RU" sz="8000" dirty="0">
                <a:solidFill>
                  <a:schemeClr val="tx1"/>
                </a:solidFill>
              </a:rPr>
              <a:t>медицинские сестры проходили сертификацию с получением соответствующего документа. Постепенно аккредитация окончательно заменит сертификацию, но пока выданные сертификаты действуют.</a:t>
            </a:r>
          </a:p>
          <a:p>
            <a:pPr marL="0" indent="457200" algn="just" fontAlgn="base">
              <a:buNone/>
            </a:pPr>
            <a:r>
              <a:rPr lang="ru-RU" sz="8000" dirty="0">
                <a:solidFill>
                  <a:schemeClr val="tx1"/>
                </a:solidFill>
              </a:rPr>
              <a:t>С опытом работы медицинская сестра повышает свою квалификацию и вправе претендовать на присвоение квалификационной категории:</a:t>
            </a:r>
          </a:p>
          <a:p>
            <a:pPr algn="just" fontAlgn="base"/>
            <a:r>
              <a:rPr lang="ru-RU" sz="8000" dirty="0">
                <a:solidFill>
                  <a:schemeClr val="tx1"/>
                </a:solidFill>
              </a:rPr>
              <a:t>II категория — после 3-х лет работы</a:t>
            </a:r>
          </a:p>
          <a:p>
            <a:pPr algn="just" fontAlgn="base"/>
            <a:r>
              <a:rPr lang="ru-RU" sz="8000" dirty="0">
                <a:solidFill>
                  <a:schemeClr val="tx1"/>
                </a:solidFill>
              </a:rPr>
              <a:t>I категория — после 5 лет работы</a:t>
            </a:r>
          </a:p>
          <a:p>
            <a:pPr algn="just" fontAlgn="base"/>
            <a:r>
              <a:rPr lang="ru-RU" sz="8000" dirty="0">
                <a:solidFill>
                  <a:schemeClr val="tx1"/>
                </a:solidFill>
              </a:rPr>
              <a:t>высшая категория — после 7 лет работы (после присвоения подтверждается каждые 5 лет)</a:t>
            </a:r>
          </a:p>
          <a:p>
            <a:pPr marL="0" indent="457200" algn="just" fontAlgn="base">
              <a:buNone/>
            </a:pPr>
            <a:r>
              <a:rPr lang="ru-RU" sz="8000" dirty="0">
                <a:solidFill>
                  <a:schemeClr val="tx1"/>
                </a:solidFill>
              </a:rPr>
              <a:t>Экзамен на присвоение и подтверждение квалификационной категории сдается аттестационной комиссии после подготовки отчета о профессиональной деятельности за последний год.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Квалификационные требования</a:t>
            </a:r>
            <a:endParaRPr lang="ru-RU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32440" y="6403640"/>
            <a:ext cx="334565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2688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31395">
        <p14:gallery dir="l"/>
      </p:transition>
    </mc:Choice>
    <mc:Fallback>
      <p:transition spd="slow" advTm="313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userscontent2.emaze.com/images/45899be9-a638-490e-adb9-39e6ff3c9542/Slide30_Pic3_6364651173282978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41" y="4260061"/>
            <a:ext cx="3075659" cy="2606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556792"/>
            <a:ext cx="7128792" cy="4680520"/>
          </a:xfrm>
        </p:spPr>
        <p:txBody>
          <a:bodyPr>
            <a:normAutofit/>
          </a:bodyPr>
          <a:lstStyle/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наблюдение и уход за больными (пациентами), контроль за </a:t>
            </a:r>
            <a:r>
              <a:rPr lang="ru-RU" sz="2000" dirty="0" smtClean="0">
                <a:solidFill>
                  <a:schemeClr val="tx1"/>
                </a:solidFill>
              </a:rPr>
              <a:t>их </a:t>
            </a:r>
            <a:r>
              <a:rPr lang="ru-RU" sz="2000" dirty="0">
                <a:solidFill>
                  <a:schemeClr val="tx1"/>
                </a:solidFill>
              </a:rPr>
              <a:t>санитарно-гигиеническим состоянием и питанием</a:t>
            </a: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выполнение врачебных назначений</a:t>
            </a: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владение техникой сестринских манипуляций</a:t>
            </a: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помощь врачу (на приеме, операции и т.п.)</a:t>
            </a: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ведение медицинской документации</a:t>
            </a: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оказание первой медицинской помощи в экстренной ситуации</a:t>
            </a: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соблюдение </a:t>
            </a:r>
            <a:r>
              <a:rPr lang="ru-RU" sz="2000" dirty="0">
                <a:solidFill>
                  <a:schemeClr val="tx1"/>
                </a:solidFill>
              </a:rPr>
              <a:t>правил санэпидрежима</a:t>
            </a: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контроль работы младшего персонала</a:t>
            </a: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контроль, учет, хранение медикаментов</a:t>
            </a: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санпросветработа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2338" y="0"/>
            <a:ext cx="6811662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Обязанности </a:t>
            </a:r>
            <a:br>
              <a:rPr lang="ru-RU" b="1" dirty="0" smtClean="0"/>
            </a:br>
            <a:r>
              <a:rPr lang="ru-RU" b="1" dirty="0" smtClean="0"/>
              <a:t>медицинской сестры</a:t>
            </a:r>
            <a:endParaRPr lang="ru-RU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165055" y="6380448"/>
            <a:ext cx="334565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21662">
        <p14:gallery dir="l"/>
      </p:transition>
    </mc:Choice>
    <mc:Fallback>
      <p:transition spd="slow" advTm="216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644" y="1543507"/>
            <a:ext cx="6827844" cy="4680520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ru-RU" sz="2200" dirty="0">
                <a:solidFill>
                  <a:schemeClr val="tx1"/>
                </a:solidFill>
              </a:rPr>
              <a:t>владение ПК на уровне пользователя</a:t>
            </a:r>
          </a:p>
          <a:p>
            <a:pPr algn="just" fontAlgn="base"/>
            <a:r>
              <a:rPr lang="ru-RU" sz="2200" dirty="0">
                <a:solidFill>
                  <a:schemeClr val="tx1"/>
                </a:solidFill>
              </a:rPr>
              <a:t>внимательность</a:t>
            </a:r>
          </a:p>
          <a:p>
            <a:pPr algn="just" fontAlgn="base"/>
            <a:r>
              <a:rPr lang="ru-RU" sz="2200" dirty="0">
                <a:solidFill>
                  <a:schemeClr val="tx1"/>
                </a:solidFill>
              </a:rPr>
              <a:t>терпеливость</a:t>
            </a:r>
          </a:p>
          <a:p>
            <a:pPr algn="just" fontAlgn="base"/>
            <a:r>
              <a:rPr lang="ru-RU" sz="2200" dirty="0">
                <a:solidFill>
                  <a:schemeClr val="tx1"/>
                </a:solidFill>
              </a:rPr>
              <a:t>требовательность</a:t>
            </a:r>
          </a:p>
          <a:p>
            <a:pPr algn="just" fontAlgn="base"/>
            <a:r>
              <a:rPr lang="ru-RU" sz="2200" dirty="0">
                <a:solidFill>
                  <a:schemeClr val="tx1"/>
                </a:solidFill>
              </a:rPr>
              <a:t>быстрая реакция</a:t>
            </a:r>
          </a:p>
          <a:p>
            <a:pPr algn="just" fontAlgn="base"/>
            <a:r>
              <a:rPr lang="ru-RU" sz="2200" dirty="0">
                <a:solidFill>
                  <a:schemeClr val="tx1"/>
                </a:solidFill>
              </a:rPr>
              <a:t>четкая координация движений</a:t>
            </a:r>
          </a:p>
          <a:p>
            <a:pPr algn="just" fontAlgn="base"/>
            <a:r>
              <a:rPr lang="ru-RU" sz="2200" dirty="0">
                <a:solidFill>
                  <a:schemeClr val="tx1"/>
                </a:solidFill>
              </a:rPr>
              <a:t>аккуратность</a:t>
            </a:r>
          </a:p>
          <a:p>
            <a:pPr algn="just" fontAlgn="base"/>
            <a:r>
              <a:rPr lang="ru-RU" sz="2200" dirty="0">
                <a:solidFill>
                  <a:schemeClr val="tx1"/>
                </a:solidFill>
              </a:rPr>
              <a:t>доброжелательность</a:t>
            </a:r>
          </a:p>
          <a:p>
            <a:pPr algn="just" fontAlgn="base"/>
            <a:r>
              <a:rPr lang="ru-RU" sz="2200" dirty="0">
                <a:solidFill>
                  <a:schemeClr val="tx1"/>
                </a:solidFill>
              </a:rPr>
              <a:t>способность к состраданию</a:t>
            </a:r>
          </a:p>
          <a:p>
            <a:pPr algn="just" fontAlgn="base"/>
            <a:r>
              <a:rPr lang="ru-RU" sz="2200" dirty="0">
                <a:solidFill>
                  <a:schemeClr val="tx1"/>
                </a:solidFill>
              </a:rPr>
              <a:t>ответственность</a:t>
            </a:r>
          </a:p>
          <a:p>
            <a:pPr algn="just" fontAlgn="base"/>
            <a:r>
              <a:rPr lang="ru-RU" sz="2200" dirty="0">
                <a:solidFill>
                  <a:schemeClr val="tx1"/>
                </a:solidFill>
              </a:rPr>
              <a:t>физическая выносливость</a:t>
            </a:r>
          </a:p>
          <a:p>
            <a:pPr algn="just" fontAlgn="base"/>
            <a:r>
              <a:rPr lang="ru-RU" sz="2200" dirty="0">
                <a:solidFill>
                  <a:schemeClr val="tx1"/>
                </a:solidFill>
              </a:rPr>
              <a:t>организованность</a:t>
            </a:r>
          </a:p>
          <a:p>
            <a:pPr algn="just" fontAlgn="base"/>
            <a:r>
              <a:rPr lang="ru-RU" sz="2200" dirty="0">
                <a:solidFill>
                  <a:schemeClr val="tx1"/>
                </a:solidFill>
              </a:rPr>
              <a:t>стрессоустойчивость</a:t>
            </a:r>
          </a:p>
          <a:p>
            <a:endParaRPr lang="ru-RU" dirty="0"/>
          </a:p>
        </p:txBody>
      </p:sp>
      <p:pic>
        <p:nvPicPr>
          <p:cNvPr id="4098" name="Picture 2" descr="https://www.clipartmax.com/png/full/307-3073925_nurse-with-patient-clipart-clipart-nurse-and-patient-assisted-living-facilities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21" y="2204864"/>
            <a:ext cx="3305175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Требования к медсестре</a:t>
            </a:r>
            <a:endParaRPr lang="ru-RU" sz="4000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136644" y="6360028"/>
            <a:ext cx="334565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3947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5476">
        <p14:gallery dir="l"/>
      </p:transition>
    </mc:Choice>
    <mc:Fallback>
      <p:transition spd="slow" advTm="154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3368fc387fd417afbca4f8d80a54a16ad8bafe7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1113</Words>
  <Application>Microsoft Office PowerPoint</Application>
  <PresentationFormat>Экран (4:3)</PresentationFormat>
  <Paragraphs>111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Мои профессиональные возможности</vt:lpstr>
      <vt:lpstr>Содержание</vt:lpstr>
      <vt:lpstr>Суть и особенности профессии</vt:lpstr>
      <vt:lpstr>Образование</vt:lpstr>
      <vt:lpstr>Востребованность профессии</vt:lpstr>
      <vt:lpstr>Работа и карьера  медицинской сестры</vt:lpstr>
      <vt:lpstr>Квалификационные требования</vt:lpstr>
      <vt:lpstr>Обязанности  медицинской сестры</vt:lpstr>
      <vt:lpstr>Требования к медсестре</vt:lpstr>
      <vt:lpstr>Минусы профессии</vt:lpstr>
      <vt:lpstr>Плюсы профессии</vt:lpstr>
      <vt:lpstr>Перспективы развития себя  в этой профессии</vt:lpstr>
      <vt:lpstr>Интересные факты</vt:lpstr>
      <vt:lpstr>Заключение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инфографика</dc:title>
  <dc:creator>obstinate</dc:creator>
  <dc:description>Шаблон презентации с сайта https://presentation-creation.ru/</dc:description>
  <cp:lastModifiedBy>КЦ</cp:lastModifiedBy>
  <cp:revision>589</cp:revision>
  <dcterms:created xsi:type="dcterms:W3CDTF">2018-02-25T09:09:03Z</dcterms:created>
  <dcterms:modified xsi:type="dcterms:W3CDTF">2023-01-26T06:46:59Z</dcterms:modified>
</cp:coreProperties>
</file>