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941341-9A24-4EF4-A0A3-6B60B4849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C31427-3370-4169-ABEA-C787D73760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15F675-3C92-4389-9C62-04453D391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1208E-9051-4055-A76D-2FEE602F6ABB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EE987F-A093-41F6-908C-0E3DE5AF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E4F4EB-D47A-4545-8D1B-B27906624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F9C5-840F-43EB-A329-9D05E19ECB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197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AF41F-0102-4393-9E5E-CB2290647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E942ADF-D717-42A1-A485-F42376CF9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642432-DAE4-4E0C-9BC4-8040F23A8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1208E-9051-4055-A76D-2FEE602F6ABB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F19B6E-F624-48B1-8703-B521ADDB9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A88A83-27D9-4ADA-B59F-D0F2EF872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F9C5-840F-43EB-A329-9D05E19ECB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319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D90278-1BAE-4371-96EA-558364DBD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F5E70B-3F8C-407C-90DC-DFBFBD198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9455CE-77DB-435F-B149-6D0DD41A8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1208E-9051-4055-A76D-2FEE602F6ABB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01F888-0935-4364-82AB-096AF41BA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A78E04-2642-497A-ADB5-05A8EF9E7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F9C5-840F-43EB-A329-9D05E19ECB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226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EFCC6-17E1-480E-B0B8-7AB8BAE55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D3FB6A-E14B-454D-A358-66BA67109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C38D0C-AC4A-45A0-96F9-95008267E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1208E-9051-4055-A76D-2FEE602F6ABB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472ABF-508C-4C27-B86C-BBCD994DD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C48733-FDB0-4D9C-A074-72BE6194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F9C5-840F-43EB-A329-9D05E19ECB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207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DAA44-B9EA-474E-B690-B83D4AC72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291CE4-81C3-4F18-9092-4B162A821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E2F23E-BCF4-4B80-8472-A47B674A3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1208E-9051-4055-A76D-2FEE602F6ABB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70E30-13B3-4681-A7A9-422B945AE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9C98ED-1AB0-4E10-85D1-AB86FEAAA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F9C5-840F-43EB-A329-9D05E19ECB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426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D5185-5D7D-4DD5-BF5E-594FD46D4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9F9B40-18A1-4497-9D0C-10E74D4FC5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FA38DA-A904-4742-A88F-39C0669A30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09BF9A-B78E-4A41-B164-506A67E30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1208E-9051-4055-A76D-2FEE602F6ABB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50EF47-D36D-4F67-B6A3-D39E4D67D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B3E0AA-9BC8-48D7-BD7B-312D45A91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F9C5-840F-43EB-A329-9D05E19ECB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411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73DD38-4FF2-4F67-910E-E76C3BF72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DC255A-AEF1-43BF-81E2-A1F5D77D4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BE1EDF-26DE-449E-873D-2148B6F91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51DB82-2358-444C-B58F-33865A4B9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4F0F931-F440-457D-87E7-A16B01D78D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CF9A1F7-717B-4614-BB60-206CCB73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1208E-9051-4055-A76D-2FEE602F6ABB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DC20C36-8D60-46C5-8C13-3B4CDEF76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688673-7EAC-4455-B1A6-0CA532A63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F9C5-840F-43EB-A329-9D05E19ECB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882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03413-4BE0-4683-951B-718812BEE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29D200-0978-4AB2-AD55-FD84C79B4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1208E-9051-4055-A76D-2FEE602F6ABB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272271C-C39C-4A16-B90A-70E4639C5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E079B60-345B-472D-B812-9F4CBB0D3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F9C5-840F-43EB-A329-9D05E19ECB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39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8343106-F0F8-4E6E-B8F5-7432EAD0F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1208E-9051-4055-A76D-2FEE602F6ABB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0B2095-B9A3-456E-ABA4-861900AF2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FBEEFE-2207-4D61-9013-0B672C422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F9C5-840F-43EB-A329-9D05E19ECB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582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8149A8-D184-49C3-A27B-3E69C8A49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751142-288C-40E4-AC64-D1DC25ED5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9F53F2-DCD9-4137-8399-3B49083E1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A3C8E1-B6A0-4CF4-8FB5-BB8A914E0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1208E-9051-4055-A76D-2FEE602F6ABB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A431CB-C403-4BCE-A42C-8195B9806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8F6021-7212-4BDD-81E3-76F4A3556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F9C5-840F-43EB-A329-9D05E19ECB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193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C24178-1F34-42A4-98BB-ADBFD1439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9AE5D42-57E6-4157-8B76-3705E3A05D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21EF89-EE77-4E4B-9756-AB1D7FD5E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949520-08C9-4DF7-A0BF-08439EA86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1208E-9051-4055-A76D-2FEE602F6ABB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F94117-C915-44E9-805C-42BEFF06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B26FD6-5EA7-45FC-A2D8-55D9C038B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F9C5-840F-43EB-A329-9D05E19ECB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978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64211-AC3E-4B3F-A1CE-1C3BEEE09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8C08A0-1DBD-439E-870F-DE288EE2E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28081E-7389-406B-A2E0-7D21BD6071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1208E-9051-4055-A76D-2FEE602F6ABB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F627A4-C393-467D-AA4E-C34768D1E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947D5D-6144-4FCD-9D1B-494F05AE8C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EF9C5-840F-43EB-A329-9D05E19ECB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10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тчет &quot;Обычаи и традиции русского народа&quot; гр. &quot;Лесовичок&quot; / События / Садик  / МДОУ &quot;Детский сад № 1 &quot;Сказка&quot;">
            <a:extLst>
              <a:ext uri="{FF2B5EF4-FFF2-40B4-BE49-F238E27FC236}">
                <a16:creationId xmlns:a16="http://schemas.microsoft.com/office/drawing/2014/main" id="{C9F08934-CEBE-4D2E-ACF0-0998DD188F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colorTemperature colorTemp="11500"/>
                    </a14:imgEffect>
                    <a14:imgEffect>
                      <a14:saturation sat="282000"/>
                    </a14:imgEffect>
                    <a14:imgEffect>
                      <a14:brightnessContrast bright="28000"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327" b="8185"/>
          <a:stretch/>
        </p:blipFill>
        <p:spPr bwMode="auto">
          <a:xfrm>
            <a:off x="0" y="0"/>
            <a:ext cx="12192000" cy="6871097"/>
          </a:xfrm>
          <a:prstGeom prst="rect">
            <a:avLst/>
          </a:prstGeom>
          <a:noFill/>
          <a:ln w="76200">
            <a:noFill/>
          </a:ln>
          <a:effectLst>
            <a:outerShdw blurRad="419100" dir="4200000" sx="108000" sy="108000" algn="ctr" rotWithShape="0">
              <a:srgbClr val="000000">
                <a:alpha val="52000"/>
              </a:srgbClr>
            </a:outerShdw>
            <a:softEdge rad="1117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AF256E3-E03A-4AF2-9B1D-7A17D07A10F8}"/>
              </a:ext>
            </a:extLst>
          </p:cNvPr>
          <p:cNvSpPr/>
          <p:nvPr/>
        </p:nvSpPr>
        <p:spPr>
          <a:xfrm>
            <a:off x="3296650" y="1158001"/>
            <a:ext cx="6096000" cy="2277547"/>
          </a:xfrm>
          <a:prstGeom prst="rect">
            <a:avLst/>
          </a:prstGeom>
          <a:effectLst>
            <a:softEdge rad="190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Разработка ООД в подготовительной группе</a:t>
            </a:r>
          </a:p>
          <a:p>
            <a:pPr algn="ctr">
              <a:spcAft>
                <a:spcPts val="0"/>
              </a:spcAft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«Традиции и обычаи русского народа. Масленица»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F9B0454-F436-47D6-9D3C-E355B66D573E}"/>
              </a:ext>
            </a:extLst>
          </p:cNvPr>
          <p:cNvSpPr/>
          <p:nvPr/>
        </p:nvSpPr>
        <p:spPr>
          <a:xfrm>
            <a:off x="7158911" y="6040485"/>
            <a:ext cx="39669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Автор разработки: воспитатель </a:t>
            </a:r>
          </a:p>
          <a:p>
            <a:r>
              <a:rPr lang="ru-RU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Степанова Светлана Валентиновна</a:t>
            </a:r>
            <a:endParaRPr lang="ru-RU" i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353E487-3DB8-4A58-9D0A-0F17FE65CB86}"/>
              </a:ext>
            </a:extLst>
          </p:cNvPr>
          <p:cNvSpPr/>
          <p:nvPr/>
        </p:nvSpPr>
        <p:spPr>
          <a:xfrm>
            <a:off x="3511138" y="411470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  <a:tabLst>
                <a:tab pos="2334260" algn="l"/>
              </a:tabLst>
            </a:pPr>
            <a:r>
              <a:rPr lang="ru-RU" sz="1400" b="1" dirty="0"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АВТОНОМНОМНОЕ ДОШКОЛЬНОЕ ОБРАЗОВАТЕЛЬНОЕ УЧРЕЖДЕНИЕ ГОРОДА КАЛИНИНГРАДА ДЕТСКИЙ САД № 125</a:t>
            </a:r>
            <a:endParaRPr lang="ru-RU" sz="11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33C18D6-FAB8-43E8-AA7A-C53C5EF12409}"/>
              </a:ext>
            </a:extLst>
          </p:cNvPr>
          <p:cNvSpPr/>
          <p:nvPr/>
        </p:nvSpPr>
        <p:spPr>
          <a:xfrm>
            <a:off x="3582474" y="6169531"/>
            <a:ext cx="2556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Калининград, 2022 г.</a:t>
            </a:r>
          </a:p>
        </p:txBody>
      </p:sp>
    </p:spTree>
    <p:extLst>
      <p:ext uri="{BB962C8B-B14F-4D97-AF65-F5344CB8AC3E}">
        <p14:creationId xmlns:p14="http://schemas.microsoft.com/office/powerpoint/2010/main" val="1956615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асленица — Википедия">
            <a:extLst>
              <a:ext uri="{FF2B5EF4-FFF2-40B4-BE49-F238E27FC236}">
                <a16:creationId xmlns:a16="http://schemas.microsoft.com/office/drawing/2014/main" id="{A7F033F9-B3AE-4D44-A1C5-EA073CE81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2000"/>
                    </a14:imgEffect>
                    <a14:imgEffect>
                      <a14:colorTemperature colorTemp="9974"/>
                    </a14:imgEffect>
                    <a14:imgEffect>
                      <a14:saturation sat="89000"/>
                    </a14:imgEffect>
                    <a14:imgEffect>
                      <a14:brightnessContrast bright="21000" contras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72"/>
          <a:stretch/>
        </p:blipFill>
        <p:spPr bwMode="auto">
          <a:xfrm>
            <a:off x="-1" y="0"/>
            <a:ext cx="12192000" cy="6869657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effectLst>
            <a:glow>
              <a:schemeClr val="accent4">
                <a:alpha val="20000"/>
              </a:schemeClr>
            </a:glow>
            <a:reflection stA="75000" endPos="0" dir="5400000" sy="-100000" algn="bl" rotWithShape="0"/>
            <a:softEdge rad="292100"/>
          </a:effectLst>
          <a:extLst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E28E6AA-2311-4DFA-8248-D987100478A2}"/>
              </a:ext>
            </a:extLst>
          </p:cNvPr>
          <p:cNvSpPr/>
          <p:nvPr/>
        </p:nvSpPr>
        <p:spPr>
          <a:xfrm>
            <a:off x="327377" y="217619"/>
            <a:ext cx="11537243" cy="95410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- Предлагаю вам скоротать времечко, как наши бабушки, и изготовить такую куколку.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90577E-05C0-4BF0-ACCA-E54B05405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97" y="1171726"/>
            <a:ext cx="5546058" cy="3119658"/>
          </a:xfrm>
          <a:prstGeom prst="rect">
            <a:avLst/>
          </a:prstGeom>
          <a:ln w="28575">
            <a:solidFill>
              <a:srgbClr val="660033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566594-B610-4B96-9E38-3C63D0A56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253" y="1171726"/>
            <a:ext cx="5599289" cy="3149600"/>
          </a:xfrm>
          <a:prstGeom prst="rect">
            <a:avLst/>
          </a:prstGeom>
          <a:ln w="28575">
            <a:solidFill>
              <a:srgbClr val="660033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900AE9-4346-4BF7-A0D9-F14A2A23BA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6799" y="3757783"/>
            <a:ext cx="5396089" cy="3035300"/>
          </a:xfrm>
          <a:prstGeom prst="rect">
            <a:avLst/>
          </a:prstGeom>
          <a:ln w="28575">
            <a:solidFill>
              <a:srgbClr val="660033"/>
            </a:solidFill>
          </a:ln>
        </p:spPr>
      </p:pic>
    </p:spTree>
    <p:extLst>
      <p:ext uri="{BB962C8B-B14F-4D97-AF65-F5344CB8AC3E}">
        <p14:creationId xmlns:p14="http://schemas.microsoft.com/office/powerpoint/2010/main" val="123474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асленица — Википедия">
            <a:extLst>
              <a:ext uri="{FF2B5EF4-FFF2-40B4-BE49-F238E27FC236}">
                <a16:creationId xmlns:a16="http://schemas.microsoft.com/office/drawing/2014/main" id="{A7F033F9-B3AE-4D44-A1C5-EA073CE81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2000"/>
                    </a14:imgEffect>
                    <a14:imgEffect>
                      <a14:colorTemperature colorTemp="9974"/>
                    </a14:imgEffect>
                    <a14:imgEffect>
                      <a14:saturation sat="89000"/>
                    </a14:imgEffect>
                    <a14:imgEffect>
                      <a14:brightnessContrast bright="21000" contras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72"/>
          <a:stretch/>
        </p:blipFill>
        <p:spPr bwMode="auto">
          <a:xfrm>
            <a:off x="-1" y="0"/>
            <a:ext cx="12192000" cy="6869657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effectLst>
            <a:glow>
              <a:schemeClr val="accent4">
                <a:alpha val="20000"/>
              </a:schemeClr>
            </a:glow>
            <a:reflection stA="75000" endPos="0" dir="5400000" sy="-100000" algn="bl" rotWithShape="0"/>
            <a:softEdge rad="292100"/>
          </a:effectLst>
          <a:extLst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E28E6AA-2311-4DFA-8248-D987100478A2}"/>
              </a:ext>
            </a:extLst>
          </p:cNvPr>
          <p:cNvSpPr/>
          <p:nvPr/>
        </p:nvSpPr>
        <p:spPr>
          <a:xfrm>
            <a:off x="327377" y="217619"/>
            <a:ext cx="11537243" cy="95410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- Наша кукла - «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Утешница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» готова! </a:t>
            </a:r>
            <a:r>
              <a:rPr lang="ru-RU" sz="28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Давайте вместе попросим солнце, одарить наших кукол своей теплотой и любовью.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A601A3-B1E5-42CC-B676-6C8C7A3EF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532" y="1389345"/>
            <a:ext cx="9414936" cy="5295902"/>
          </a:xfrm>
          <a:prstGeom prst="rect">
            <a:avLst/>
          </a:prstGeom>
          <a:ln w="28575">
            <a:solidFill>
              <a:srgbClr val="660033"/>
            </a:solidFill>
          </a:ln>
        </p:spPr>
      </p:pic>
    </p:spTree>
    <p:extLst>
      <p:ext uri="{BB962C8B-B14F-4D97-AF65-F5344CB8AC3E}">
        <p14:creationId xmlns:p14="http://schemas.microsoft.com/office/powerpoint/2010/main" val="3262068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асленица — Википедия">
            <a:extLst>
              <a:ext uri="{FF2B5EF4-FFF2-40B4-BE49-F238E27FC236}">
                <a16:creationId xmlns:a16="http://schemas.microsoft.com/office/drawing/2014/main" id="{A7F033F9-B3AE-4D44-A1C5-EA073CE81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2000"/>
                    </a14:imgEffect>
                    <a14:imgEffect>
                      <a14:colorTemperature colorTemp="9974"/>
                    </a14:imgEffect>
                    <a14:imgEffect>
                      <a14:saturation sat="89000"/>
                    </a14:imgEffect>
                    <a14:imgEffect>
                      <a14:brightnessContrast bright="21000" contras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72"/>
          <a:stretch/>
        </p:blipFill>
        <p:spPr bwMode="auto">
          <a:xfrm>
            <a:off x="-1" y="0"/>
            <a:ext cx="12192000" cy="6869657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effectLst>
            <a:glow>
              <a:schemeClr val="accent4">
                <a:alpha val="20000"/>
              </a:schemeClr>
            </a:glow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E28E6AA-2311-4DFA-8248-D987100478A2}"/>
              </a:ext>
            </a:extLst>
          </p:cNvPr>
          <p:cNvSpPr/>
          <p:nvPr/>
        </p:nvSpPr>
        <p:spPr>
          <a:xfrm>
            <a:off x="903111" y="1443841"/>
            <a:ext cx="1049866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spcAft>
                <a:spcPts val="0"/>
              </a:spcAft>
              <a:buAutoNum type="arabicPeriod"/>
            </a:pP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Вызвать у детей интерес к русским традициям. </a:t>
            </a:r>
          </a:p>
          <a:p>
            <a:pPr marL="514350" indent="-514350" algn="just">
              <a:spcAft>
                <a:spcPts val="0"/>
              </a:spcAft>
              <a:buAutoNum type="arabicPeriod"/>
            </a:pP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Закрепить знания детей о названии страны, в которой они живут, о её быте, некоторых исторических событиях, культуре. </a:t>
            </a:r>
          </a:p>
          <a:p>
            <a:pPr marL="514350" indent="-514350" algn="just">
              <a:spcAft>
                <a:spcPts val="0"/>
              </a:spcAft>
              <a:buAutoNum type="arabicPeriod"/>
            </a:pP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Воспитывать интерес к родной земле, ее прошлому, учить видеть красоту народных обрядов, мудрость традиций, воспитывать чувство гордости за свой народ и его прошлое. </a:t>
            </a:r>
          </a:p>
          <a:p>
            <a:pPr marL="514350" indent="-514350" algn="just">
              <a:spcAft>
                <a:spcPts val="0"/>
              </a:spcAft>
              <a:buAutoNum type="arabicPeriod"/>
            </a:pP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Воспитывать интерес к отечественной культуре, к обычаям и традициям русского народа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E98E0C2-8ED9-4E39-A20B-884166F92780}"/>
              </a:ext>
            </a:extLst>
          </p:cNvPr>
          <p:cNvSpPr/>
          <p:nvPr/>
        </p:nvSpPr>
        <p:spPr>
          <a:xfrm>
            <a:off x="5293756" y="565778"/>
            <a:ext cx="17379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Цель: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49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асленица — Википедия">
            <a:extLst>
              <a:ext uri="{FF2B5EF4-FFF2-40B4-BE49-F238E27FC236}">
                <a16:creationId xmlns:a16="http://schemas.microsoft.com/office/drawing/2014/main" id="{A7F033F9-B3AE-4D44-A1C5-EA073CE81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2000"/>
                    </a14:imgEffect>
                    <a14:imgEffect>
                      <a14:colorTemperature colorTemp="9974"/>
                    </a14:imgEffect>
                    <a14:imgEffect>
                      <a14:saturation sat="89000"/>
                    </a14:imgEffect>
                    <a14:imgEffect>
                      <a14:brightnessContrast bright="21000" contras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72"/>
          <a:stretch/>
        </p:blipFill>
        <p:spPr bwMode="auto">
          <a:xfrm>
            <a:off x="-1" y="0"/>
            <a:ext cx="12192000" cy="6869657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effectLst>
            <a:glow>
              <a:schemeClr val="accent4">
                <a:alpha val="20000"/>
              </a:schemeClr>
            </a:glow>
            <a:reflection stA="75000" endPos="0" dir="5400000" sy="-100000" algn="bl" rotWithShape="0"/>
            <a:softEdge rad="292100"/>
          </a:effectLst>
          <a:extLst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E28E6AA-2311-4DFA-8248-D987100478A2}"/>
              </a:ext>
            </a:extLst>
          </p:cNvPr>
          <p:cNvSpPr/>
          <p:nvPr/>
        </p:nvSpPr>
        <p:spPr>
          <a:xfrm>
            <a:off x="417689" y="1335219"/>
            <a:ext cx="11537243" cy="5262979"/>
          </a:xfrm>
          <a:prstGeom prst="rect">
            <a:avLst/>
          </a:prstGeom>
          <a:effectLst>
            <a:reflection endPos="0" dir="5400000" sy="-100000" algn="bl" rotWithShape="0"/>
          </a:effectLst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Образовательные:</a:t>
            </a:r>
          </a:p>
          <a:p>
            <a:pPr algn="just">
              <a:spcAft>
                <a:spcPts val="0"/>
              </a:spcAft>
            </a:pP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-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Расширить представление о народной культуре.</a:t>
            </a:r>
          </a:p>
          <a:p>
            <a:pPr algn="just">
              <a:spcAft>
                <a:spcPts val="0"/>
              </a:spcAft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- Привлечь внимание современных детей к истории и культуре русского народа.</a:t>
            </a:r>
          </a:p>
          <a:p>
            <a:pPr algn="just">
              <a:spcAft>
                <a:spcPts val="0"/>
              </a:spcAft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- Познакомить с технологией изготовления куклы-масленицы из ниток.</a:t>
            </a:r>
          </a:p>
          <a:p>
            <a:pPr algn="just">
              <a:spcAft>
                <a:spcPts val="0"/>
              </a:spcAft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- Научить изготавливать простейшую народную куклу.</a:t>
            </a:r>
          </a:p>
          <a:p>
            <a:pPr algn="just">
              <a:spcAft>
                <a:spcPts val="0"/>
              </a:spcAft>
            </a:pP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Развивающие:</a:t>
            </a:r>
          </a:p>
          <a:p>
            <a:pPr algn="just">
              <a:spcAft>
                <a:spcPts val="0"/>
              </a:spcAft>
            </a:pP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-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Развивать познавательный интерес к культуре русского народа.</a:t>
            </a:r>
          </a:p>
          <a:p>
            <a:pPr algn="just">
              <a:spcAft>
                <a:spcPts val="0"/>
              </a:spcAft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- Развивать память, внимание, связную речь, творческие способности в исполнительской деятельности, обогащать словарный запас.</a:t>
            </a:r>
          </a:p>
          <a:p>
            <a:pPr algn="just">
              <a:spcAft>
                <a:spcPts val="0"/>
              </a:spcAft>
            </a:pP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Воспитательные:</a:t>
            </a:r>
          </a:p>
          <a:p>
            <a:pPr algn="just">
              <a:spcAft>
                <a:spcPts val="0"/>
              </a:spcAft>
            </a:pP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-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Воспитывать уважительное отношение к русским народным праздникам, традициям и обычаям, умение и желание применять их в жизни.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E98E0C2-8ED9-4E39-A20B-884166F92780}"/>
              </a:ext>
            </a:extLst>
          </p:cNvPr>
          <p:cNvSpPr/>
          <p:nvPr/>
        </p:nvSpPr>
        <p:spPr>
          <a:xfrm>
            <a:off x="5293756" y="565778"/>
            <a:ext cx="22910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Задачи: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762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асленица — Википедия">
            <a:extLst>
              <a:ext uri="{FF2B5EF4-FFF2-40B4-BE49-F238E27FC236}">
                <a16:creationId xmlns:a16="http://schemas.microsoft.com/office/drawing/2014/main" id="{A7F033F9-B3AE-4D44-A1C5-EA073CE81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2000"/>
                    </a14:imgEffect>
                    <a14:imgEffect>
                      <a14:colorTemperature colorTemp="9974"/>
                    </a14:imgEffect>
                    <a14:imgEffect>
                      <a14:saturation sat="89000"/>
                    </a14:imgEffect>
                    <a14:imgEffect>
                      <a14:brightnessContrast bright="21000" contras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72"/>
          <a:stretch/>
        </p:blipFill>
        <p:spPr bwMode="auto">
          <a:xfrm>
            <a:off x="-1" y="0"/>
            <a:ext cx="12192000" cy="6869657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effectLst>
            <a:glow>
              <a:schemeClr val="accent4">
                <a:alpha val="20000"/>
              </a:schemeClr>
            </a:glow>
            <a:reflection stA="75000" endPos="0" dir="5400000" sy="-100000" algn="bl" rotWithShape="0"/>
            <a:softEdge rad="292100"/>
          </a:effectLst>
          <a:extLst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E28E6AA-2311-4DFA-8248-D987100478A2}"/>
              </a:ext>
            </a:extLst>
          </p:cNvPr>
          <p:cNvSpPr/>
          <p:nvPr/>
        </p:nvSpPr>
        <p:spPr>
          <a:xfrm>
            <a:off x="564444" y="1143308"/>
            <a:ext cx="11085689" cy="501675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расширение словарного запаса новыми словами: «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заигрыш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», «разгул», активизация в речи слов: Масленица, традиции, закрепление текстов пословиц и поговорок, названий дней недели</a:t>
            </a:r>
          </a:p>
          <a:p>
            <a:pPr algn="just">
              <a:spcAft>
                <a:spcPts val="0"/>
              </a:spcAft>
            </a:pP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                  Предварительная работа:</a:t>
            </a:r>
          </a:p>
          <a:p>
            <a:pPr algn="just">
              <a:spcAft>
                <a:spcPts val="0"/>
              </a:spcAft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слушание русских народных песен, разучивание частушек,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закличек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, знакомство с русскими народными играми «Золотые ворота», «Карусели», беседа воспитателя о русских праздниках, русских пословицах и поговорках. Рассматривание альбомов: «Русские народные праздники», «Русские народные костюмы». Рассматривание репродукций картин русских художников - И. Суриков «Масленица», Н. Кустодиев «Масленица», Б. Кустодиев «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Масляничное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 гуляние»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E98E0C2-8ED9-4E39-A20B-884166F92780}"/>
              </a:ext>
            </a:extLst>
          </p:cNvPr>
          <p:cNvSpPr/>
          <p:nvPr/>
        </p:nvSpPr>
        <p:spPr>
          <a:xfrm>
            <a:off x="3569355" y="373867"/>
            <a:ext cx="54361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Словарная работа: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1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асленица — Википедия">
            <a:extLst>
              <a:ext uri="{FF2B5EF4-FFF2-40B4-BE49-F238E27FC236}">
                <a16:creationId xmlns:a16="http://schemas.microsoft.com/office/drawing/2014/main" id="{A7F033F9-B3AE-4D44-A1C5-EA073CE81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2000"/>
                    </a14:imgEffect>
                    <a14:imgEffect>
                      <a14:colorTemperature colorTemp="9974"/>
                    </a14:imgEffect>
                    <a14:imgEffect>
                      <a14:saturation sat="89000"/>
                    </a14:imgEffect>
                    <a14:imgEffect>
                      <a14:brightnessContrast bright="21000" contras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72"/>
          <a:stretch/>
        </p:blipFill>
        <p:spPr bwMode="auto">
          <a:xfrm>
            <a:off x="0" y="-22119"/>
            <a:ext cx="12192000" cy="6869657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effectLst>
            <a:glow>
              <a:schemeClr val="accent4">
                <a:alpha val="20000"/>
              </a:schemeClr>
            </a:glow>
            <a:reflection stA="75000" endPos="0" dir="5400000" sy="-100000" algn="bl" rotWithShape="0"/>
            <a:softEdge rad="292100"/>
          </a:effectLst>
          <a:extLst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E28E6AA-2311-4DFA-8248-D987100478A2}"/>
              </a:ext>
            </a:extLst>
          </p:cNvPr>
          <p:cNvSpPr/>
          <p:nvPr/>
        </p:nvSpPr>
        <p:spPr>
          <a:xfrm>
            <a:off x="417689" y="1335219"/>
            <a:ext cx="11537243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компьютер, проектор, экран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E98E0C2-8ED9-4E39-A20B-884166F92780}"/>
              </a:ext>
            </a:extLst>
          </p:cNvPr>
          <p:cNvSpPr/>
          <p:nvPr/>
        </p:nvSpPr>
        <p:spPr>
          <a:xfrm>
            <a:off x="3914953" y="565778"/>
            <a:ext cx="43620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Оборудование: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106EA4F-DA5F-467B-8281-D2CF3F9243D9}"/>
              </a:ext>
            </a:extLst>
          </p:cNvPr>
          <p:cNvSpPr/>
          <p:nvPr/>
        </p:nvSpPr>
        <p:spPr>
          <a:xfrm>
            <a:off x="417688" y="2458603"/>
            <a:ext cx="113566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оформление русской горницы (посуда, лавки, рушники), русские костюмы, русские народные инструменты, презентация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A7C03A7-32BA-4861-B99E-A43A5546222E}"/>
              </a:ext>
            </a:extLst>
          </p:cNvPr>
          <p:cNvSpPr/>
          <p:nvPr/>
        </p:nvSpPr>
        <p:spPr>
          <a:xfrm>
            <a:off x="3544208" y="1750717"/>
            <a:ext cx="56861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Материал к занятию: </a:t>
            </a:r>
            <a:endParaRPr lang="ru-RU" sz="40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338EC0-C703-40B7-9A5E-4A45338B2B0D}"/>
              </a:ext>
            </a:extLst>
          </p:cNvPr>
          <p:cNvSpPr/>
          <p:nvPr/>
        </p:nvSpPr>
        <p:spPr>
          <a:xfrm>
            <a:off x="468488" y="4228672"/>
            <a:ext cx="112550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квадрат из белой ситцевой ткани (голова); прямоугольник из цветной ситцевой ткани (платье); треугольник из цветной ситцевой ткани (платок); шерстяная красная нитка; красная тонкая нить; синтепон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BFBE544-3AD7-454D-88CD-CE37EF047199}"/>
              </a:ext>
            </a:extLst>
          </p:cNvPr>
          <p:cNvSpPr/>
          <p:nvPr/>
        </p:nvSpPr>
        <p:spPr>
          <a:xfrm>
            <a:off x="519290" y="3454053"/>
            <a:ext cx="112550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Материалы к изготовлению куклы – оберега: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333033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асленица — Википедия">
            <a:extLst>
              <a:ext uri="{FF2B5EF4-FFF2-40B4-BE49-F238E27FC236}">
                <a16:creationId xmlns:a16="http://schemas.microsoft.com/office/drawing/2014/main" id="{A7F033F9-B3AE-4D44-A1C5-EA073CE81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2000"/>
                    </a14:imgEffect>
                    <a14:imgEffect>
                      <a14:colorTemperature colorTemp="9974"/>
                    </a14:imgEffect>
                    <a14:imgEffect>
                      <a14:saturation sat="89000"/>
                    </a14:imgEffect>
                    <a14:imgEffect>
                      <a14:brightnessContrast bright="21000" contras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72"/>
          <a:stretch/>
        </p:blipFill>
        <p:spPr bwMode="auto">
          <a:xfrm>
            <a:off x="-1" y="-91741"/>
            <a:ext cx="12192000" cy="6869657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glow>
              <a:schemeClr val="accent4">
                <a:alpha val="20000"/>
              </a:schemeClr>
            </a:glow>
            <a:reflection stA="75000" endPos="0" dir="5400000" sy="-100000" algn="bl" rotWithShape="0"/>
            <a:softEdge rad="292100"/>
          </a:effectLst>
          <a:extLst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E28E6AA-2311-4DFA-8248-D987100478A2}"/>
              </a:ext>
            </a:extLst>
          </p:cNvPr>
          <p:cNvSpPr/>
          <p:nvPr/>
        </p:nvSpPr>
        <p:spPr>
          <a:xfrm>
            <a:off x="440266" y="161174"/>
            <a:ext cx="11537243" cy="138499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Приветствие. Здравствуйте, мои ребятки. Сегодня я хочу поговорить с вами о нашей стране. Как называется страна, в которой мы живём? (Россия)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B6ACDE-F349-4BE6-A08D-411BD51F5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881" y="1707343"/>
            <a:ext cx="8599990" cy="4837494"/>
          </a:xfrm>
          <a:prstGeom prst="rect">
            <a:avLst/>
          </a:prstGeom>
          <a:ln w="19050">
            <a:solidFill>
              <a:srgbClr val="660033"/>
            </a:solidFill>
          </a:ln>
        </p:spPr>
      </p:pic>
    </p:spTree>
    <p:extLst>
      <p:ext uri="{BB962C8B-B14F-4D97-AF65-F5344CB8AC3E}">
        <p14:creationId xmlns:p14="http://schemas.microsoft.com/office/powerpoint/2010/main" val="1040969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асленица — Википедия">
            <a:extLst>
              <a:ext uri="{FF2B5EF4-FFF2-40B4-BE49-F238E27FC236}">
                <a16:creationId xmlns:a16="http://schemas.microsoft.com/office/drawing/2014/main" id="{A7F033F9-B3AE-4D44-A1C5-EA073CE81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2000"/>
                    </a14:imgEffect>
                    <a14:imgEffect>
                      <a14:colorTemperature colorTemp="9974"/>
                    </a14:imgEffect>
                    <a14:imgEffect>
                      <a14:saturation sat="89000"/>
                    </a14:imgEffect>
                    <a14:imgEffect>
                      <a14:brightnessContrast bright="21000" contras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72"/>
          <a:stretch/>
        </p:blipFill>
        <p:spPr bwMode="auto">
          <a:xfrm>
            <a:off x="-1" y="0"/>
            <a:ext cx="12192000" cy="6869657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8575">
            <a:solidFill>
              <a:srgbClr val="660033"/>
            </a:solidFill>
          </a:ln>
          <a:effectLst>
            <a:glow>
              <a:schemeClr val="accent4">
                <a:alpha val="20000"/>
              </a:schemeClr>
            </a:glow>
            <a:reflection stA="75000" endPos="0" dir="5400000" sy="-100000" algn="bl" rotWithShape="0"/>
            <a:softEdge rad="292100"/>
          </a:effectLst>
          <a:extLst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E28E6AA-2311-4DFA-8248-D987100478A2}"/>
              </a:ext>
            </a:extLst>
          </p:cNvPr>
          <p:cNvSpPr/>
          <p:nvPr/>
        </p:nvSpPr>
        <p:spPr>
          <a:xfrm>
            <a:off x="406400" y="285352"/>
            <a:ext cx="11537243" cy="181588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- Есть традиции, которые возникли очень давно и сохранились до наших дней. Масленица один из самых старинных и любимых в народе праздников. – Когда её празднуют, кто знает? (Ответы детей: в конце февраля, начале марта).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A152DC-9E8F-45E5-8569-E288F1A6D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65" y="2101234"/>
            <a:ext cx="8116712" cy="4565650"/>
          </a:xfrm>
          <a:prstGeom prst="rect">
            <a:avLst/>
          </a:prstGeom>
          <a:ln w="28575">
            <a:solidFill>
              <a:srgbClr val="660033"/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58329DE-8F8B-4749-80DA-5FD0C830881F}"/>
              </a:ext>
            </a:extLst>
          </p:cNvPr>
          <p:cNvSpPr/>
          <p:nvPr/>
        </p:nvSpPr>
        <p:spPr>
          <a:xfrm>
            <a:off x="5224212" y="2582653"/>
            <a:ext cx="39095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 algn="ctr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Русская народная музыкальная игра </a:t>
            </a:r>
          </a:p>
          <a:p>
            <a:pPr indent="228600" algn="ctr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«Гори, гори ясно!»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613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асленица — Википедия">
            <a:extLst>
              <a:ext uri="{FF2B5EF4-FFF2-40B4-BE49-F238E27FC236}">
                <a16:creationId xmlns:a16="http://schemas.microsoft.com/office/drawing/2014/main" id="{A7F033F9-B3AE-4D44-A1C5-EA073CE81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2000"/>
                    </a14:imgEffect>
                    <a14:imgEffect>
                      <a14:colorTemperature colorTemp="9974"/>
                    </a14:imgEffect>
                    <a14:imgEffect>
                      <a14:saturation sat="89000"/>
                    </a14:imgEffect>
                    <a14:imgEffect>
                      <a14:brightnessContrast bright="21000" contras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72"/>
          <a:stretch/>
        </p:blipFill>
        <p:spPr bwMode="auto">
          <a:xfrm>
            <a:off x="-1" y="0"/>
            <a:ext cx="12192000" cy="6869657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effectLst>
            <a:glow>
              <a:schemeClr val="accent4">
                <a:alpha val="20000"/>
              </a:schemeClr>
            </a:glow>
            <a:reflection stA="75000" endPos="0" dir="5400000" sy="-100000" algn="bl" rotWithShape="0"/>
            <a:softEdge rad="292100"/>
          </a:effectLst>
          <a:extLst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E28E6AA-2311-4DFA-8248-D987100478A2}"/>
              </a:ext>
            </a:extLst>
          </p:cNvPr>
          <p:cNvSpPr/>
          <p:nvPr/>
        </p:nvSpPr>
        <p:spPr>
          <a:xfrm>
            <a:off x="327377" y="217619"/>
            <a:ext cx="11537243" cy="181588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- А вы знаете, что в старые времена русские люди, коротали зимние вечера вместе, устраивали посиделки. Женщины и молодые девушки по вечерам шили, вышивали, пряли, а за работой песни распевали.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8A15F2-EE89-4F51-91AF-2416C40EC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7" y="2033501"/>
            <a:ext cx="5830084" cy="3279422"/>
          </a:xfrm>
          <a:prstGeom prst="rect">
            <a:avLst/>
          </a:prstGeom>
          <a:ln w="28575">
            <a:solidFill>
              <a:srgbClr val="660033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42A382-4046-4582-997D-12949D6CAF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25" y="3429000"/>
            <a:ext cx="5428700" cy="3053644"/>
          </a:xfrm>
          <a:prstGeom prst="rect">
            <a:avLst/>
          </a:prstGeom>
          <a:ln w="28575">
            <a:solidFill>
              <a:srgbClr val="660033"/>
            </a:solidFill>
          </a:ln>
        </p:spPr>
      </p:pic>
    </p:spTree>
    <p:extLst>
      <p:ext uri="{BB962C8B-B14F-4D97-AF65-F5344CB8AC3E}">
        <p14:creationId xmlns:p14="http://schemas.microsoft.com/office/powerpoint/2010/main" val="203045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асленица — Википедия">
            <a:extLst>
              <a:ext uri="{FF2B5EF4-FFF2-40B4-BE49-F238E27FC236}">
                <a16:creationId xmlns:a16="http://schemas.microsoft.com/office/drawing/2014/main" id="{A7F033F9-B3AE-4D44-A1C5-EA073CE81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2000"/>
                    </a14:imgEffect>
                    <a14:imgEffect>
                      <a14:colorTemperature colorTemp="9974"/>
                    </a14:imgEffect>
                    <a14:imgEffect>
                      <a14:saturation sat="89000"/>
                    </a14:imgEffect>
                    <a14:imgEffect>
                      <a14:brightnessContrast bright="21000" contras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72"/>
          <a:stretch/>
        </p:blipFill>
        <p:spPr bwMode="auto">
          <a:xfrm>
            <a:off x="-1" y="0"/>
            <a:ext cx="12192000" cy="6869657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effectLst>
            <a:glow>
              <a:schemeClr val="accent4">
                <a:alpha val="20000"/>
              </a:schemeClr>
            </a:glow>
            <a:reflection stA="75000" endPos="0" dir="5400000" sy="-100000" algn="bl" rotWithShape="0"/>
            <a:softEdge rad="292100"/>
          </a:effectLst>
          <a:extLst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E28E6AA-2311-4DFA-8248-D987100478A2}"/>
              </a:ext>
            </a:extLst>
          </p:cNvPr>
          <p:cNvSpPr/>
          <p:nvPr/>
        </p:nvSpPr>
        <p:spPr>
          <a:xfrm>
            <a:off x="327377" y="217619"/>
            <a:ext cx="11537243" cy="569386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- И сегодня, я хочу вас пригласить в мастерскую и познакомить с одной интересной игрушкой, а вот с какой вам нужно отгадать.</a:t>
            </a:r>
          </a:p>
          <a:p>
            <a:pPr algn="just">
              <a:spcAft>
                <a:spcPts val="0"/>
              </a:spcAft>
            </a:pP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Волосы льняные,</a:t>
            </a:r>
          </a:p>
          <a:p>
            <a:pPr algn="just">
              <a:spcAft>
                <a:spcPts val="0"/>
              </a:spcAft>
            </a:pP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В них ленточки цветные.</a:t>
            </a:r>
          </a:p>
          <a:p>
            <a:pPr algn="just">
              <a:spcAft>
                <a:spcPts val="0"/>
              </a:spcAft>
            </a:pP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С лоскутков её скрутила</a:t>
            </a:r>
          </a:p>
          <a:p>
            <a:pPr algn="just">
              <a:spcAft>
                <a:spcPts val="0"/>
              </a:spcAft>
            </a:pP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В сарафанчик нарядила.</a:t>
            </a:r>
          </a:p>
          <a:p>
            <a:pPr algn="just">
              <a:spcAft>
                <a:spcPts val="0"/>
              </a:spcAft>
            </a:pP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Сарафанчик из сукна.</a:t>
            </a:r>
          </a:p>
          <a:p>
            <a:pPr algn="just">
              <a:spcAft>
                <a:spcPts val="0"/>
              </a:spcAft>
            </a:pP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Догадайтесь, кто она? </a:t>
            </a:r>
          </a:p>
          <a:p>
            <a:pPr algn="just">
              <a:spcAft>
                <a:spcPts val="0"/>
              </a:spcAft>
            </a:pP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</a:rPr>
              <a:t>(Кукла)</a:t>
            </a:r>
          </a:p>
          <a:p>
            <a:pPr algn="just">
              <a:spcAft>
                <a:spcPts val="0"/>
              </a:spcAft>
            </a:pP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4E4046-6850-4F8B-BDD1-2D6FBDD68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210" y="1907822"/>
            <a:ext cx="7117624" cy="4003663"/>
          </a:xfrm>
          <a:prstGeom prst="rect">
            <a:avLst/>
          </a:prstGeom>
          <a:ln w="28575">
            <a:solidFill>
              <a:srgbClr val="660033"/>
            </a:solidFill>
          </a:ln>
        </p:spPr>
      </p:pic>
    </p:spTree>
    <p:extLst>
      <p:ext uri="{BB962C8B-B14F-4D97-AF65-F5344CB8AC3E}">
        <p14:creationId xmlns:p14="http://schemas.microsoft.com/office/powerpoint/2010/main" val="22371321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526</Words>
  <Application>Microsoft Office PowerPoint</Application>
  <PresentationFormat>Широкоэкранный</PresentationFormat>
  <Paragraphs>51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Book Antiqua</vt:lpstr>
      <vt:lpstr>Calibri</vt:lpstr>
      <vt:lpstr>Calibri Light</vt:lpstr>
      <vt:lpstr>Times New Roman</vt:lpstr>
      <vt:lpstr>Times New Roman CYR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Степанова Светлана Валентиновна</dc:creator>
  <cp:lastModifiedBy>Светлана Степанова</cp:lastModifiedBy>
  <cp:revision>13</cp:revision>
  <dcterms:created xsi:type="dcterms:W3CDTF">2023-01-24T06:46:07Z</dcterms:created>
  <dcterms:modified xsi:type="dcterms:W3CDTF">2023-01-24T20:51:26Z</dcterms:modified>
</cp:coreProperties>
</file>