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31A71624-B4AE-435A-942F-19AF136F3FCF}" type="datetimeFigureOut">
              <a:rPr lang="ru-RU" smtClean="0"/>
              <a:t>23.01.2023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4E0F1F8-9572-416B-99D1-9260D773E306}" type="slidenum">
              <a:rPr lang="ru-RU" smtClean="0"/>
              <a:t>‹#›</a:t>
            </a:fld>
            <a:endParaRPr lang="ru-RU"/>
          </a:p>
        </p:txBody>
      </p:sp>
    </p:spTree>
    <p:extLst>
      <p:ext uri="{BB962C8B-B14F-4D97-AF65-F5344CB8AC3E}">
        <p14:creationId xmlns:p14="http://schemas.microsoft.com/office/powerpoint/2010/main" val="3995380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1A71624-B4AE-435A-942F-19AF136F3FCF}" type="datetimeFigureOut">
              <a:rPr lang="ru-RU" smtClean="0"/>
              <a:t>23.01.2023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4E0F1F8-9572-416B-99D1-9260D773E306}" type="slidenum">
              <a:rPr lang="ru-RU" smtClean="0"/>
              <a:t>‹#›</a:t>
            </a:fld>
            <a:endParaRPr lang="ru-RU"/>
          </a:p>
        </p:txBody>
      </p:sp>
    </p:spTree>
    <p:extLst>
      <p:ext uri="{BB962C8B-B14F-4D97-AF65-F5344CB8AC3E}">
        <p14:creationId xmlns:p14="http://schemas.microsoft.com/office/powerpoint/2010/main" val="1027647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1A71624-B4AE-435A-942F-19AF136F3FCF}" type="datetimeFigureOut">
              <a:rPr lang="ru-RU" smtClean="0"/>
              <a:t>23.01.2023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4E0F1F8-9572-416B-99D1-9260D773E306}" type="slidenum">
              <a:rPr lang="ru-RU" smtClean="0"/>
              <a:t>‹#›</a:t>
            </a:fld>
            <a:endParaRPr lang="ru-RU"/>
          </a:p>
        </p:txBody>
      </p:sp>
    </p:spTree>
    <p:extLst>
      <p:ext uri="{BB962C8B-B14F-4D97-AF65-F5344CB8AC3E}">
        <p14:creationId xmlns:p14="http://schemas.microsoft.com/office/powerpoint/2010/main" val="2732151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1A71624-B4AE-435A-942F-19AF136F3FCF}" type="datetimeFigureOut">
              <a:rPr lang="ru-RU" smtClean="0"/>
              <a:t>23.01.2023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4E0F1F8-9572-416B-99D1-9260D773E306}" type="slidenum">
              <a:rPr lang="ru-RU" smtClean="0"/>
              <a:t>‹#›</a:t>
            </a:fld>
            <a:endParaRPr lang="ru-RU"/>
          </a:p>
        </p:txBody>
      </p:sp>
    </p:spTree>
    <p:extLst>
      <p:ext uri="{BB962C8B-B14F-4D97-AF65-F5344CB8AC3E}">
        <p14:creationId xmlns:p14="http://schemas.microsoft.com/office/powerpoint/2010/main" val="1394268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31A71624-B4AE-435A-942F-19AF136F3FCF}" type="datetimeFigureOut">
              <a:rPr lang="ru-RU" smtClean="0"/>
              <a:t>23.01.2023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4E0F1F8-9572-416B-99D1-9260D773E306}" type="slidenum">
              <a:rPr lang="ru-RU" smtClean="0"/>
              <a:t>‹#›</a:t>
            </a:fld>
            <a:endParaRPr lang="ru-RU"/>
          </a:p>
        </p:txBody>
      </p:sp>
    </p:spTree>
    <p:extLst>
      <p:ext uri="{BB962C8B-B14F-4D97-AF65-F5344CB8AC3E}">
        <p14:creationId xmlns:p14="http://schemas.microsoft.com/office/powerpoint/2010/main" val="1071723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31A71624-B4AE-435A-942F-19AF136F3FCF}" type="datetimeFigureOut">
              <a:rPr lang="ru-RU" smtClean="0"/>
              <a:t>23.01.2023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4E0F1F8-9572-416B-99D1-9260D773E306}" type="slidenum">
              <a:rPr lang="ru-RU" smtClean="0"/>
              <a:t>‹#›</a:t>
            </a:fld>
            <a:endParaRPr lang="ru-RU"/>
          </a:p>
        </p:txBody>
      </p:sp>
    </p:spTree>
    <p:extLst>
      <p:ext uri="{BB962C8B-B14F-4D97-AF65-F5344CB8AC3E}">
        <p14:creationId xmlns:p14="http://schemas.microsoft.com/office/powerpoint/2010/main" val="2096490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31A71624-B4AE-435A-942F-19AF136F3FCF}" type="datetimeFigureOut">
              <a:rPr lang="ru-RU" smtClean="0"/>
              <a:t>23.01.2023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4E0F1F8-9572-416B-99D1-9260D773E306}" type="slidenum">
              <a:rPr lang="ru-RU" smtClean="0"/>
              <a:t>‹#›</a:t>
            </a:fld>
            <a:endParaRPr lang="ru-RU"/>
          </a:p>
        </p:txBody>
      </p:sp>
    </p:spTree>
    <p:extLst>
      <p:ext uri="{BB962C8B-B14F-4D97-AF65-F5344CB8AC3E}">
        <p14:creationId xmlns:p14="http://schemas.microsoft.com/office/powerpoint/2010/main" val="3512380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31A71624-B4AE-435A-942F-19AF136F3FCF}" type="datetimeFigureOut">
              <a:rPr lang="ru-RU" smtClean="0"/>
              <a:t>23.01.2023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4E0F1F8-9572-416B-99D1-9260D773E306}" type="slidenum">
              <a:rPr lang="ru-RU" smtClean="0"/>
              <a:t>‹#›</a:t>
            </a:fld>
            <a:endParaRPr lang="ru-RU"/>
          </a:p>
        </p:txBody>
      </p:sp>
    </p:spTree>
    <p:extLst>
      <p:ext uri="{BB962C8B-B14F-4D97-AF65-F5344CB8AC3E}">
        <p14:creationId xmlns:p14="http://schemas.microsoft.com/office/powerpoint/2010/main" val="4027510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1A71624-B4AE-435A-942F-19AF136F3FCF}" type="datetimeFigureOut">
              <a:rPr lang="ru-RU" smtClean="0"/>
              <a:t>23.01.2023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4E0F1F8-9572-416B-99D1-9260D773E306}" type="slidenum">
              <a:rPr lang="ru-RU" smtClean="0"/>
              <a:t>‹#›</a:t>
            </a:fld>
            <a:endParaRPr lang="ru-RU"/>
          </a:p>
        </p:txBody>
      </p:sp>
    </p:spTree>
    <p:extLst>
      <p:ext uri="{BB962C8B-B14F-4D97-AF65-F5344CB8AC3E}">
        <p14:creationId xmlns:p14="http://schemas.microsoft.com/office/powerpoint/2010/main" val="2239546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31A71624-B4AE-435A-942F-19AF136F3FCF}" type="datetimeFigureOut">
              <a:rPr lang="ru-RU" smtClean="0"/>
              <a:t>23.01.2023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4E0F1F8-9572-416B-99D1-9260D773E306}" type="slidenum">
              <a:rPr lang="ru-RU" smtClean="0"/>
              <a:t>‹#›</a:t>
            </a:fld>
            <a:endParaRPr lang="ru-RU"/>
          </a:p>
        </p:txBody>
      </p:sp>
    </p:spTree>
    <p:extLst>
      <p:ext uri="{BB962C8B-B14F-4D97-AF65-F5344CB8AC3E}">
        <p14:creationId xmlns:p14="http://schemas.microsoft.com/office/powerpoint/2010/main" val="397091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31A71624-B4AE-435A-942F-19AF136F3FCF}" type="datetimeFigureOut">
              <a:rPr lang="ru-RU" smtClean="0"/>
              <a:t>23.01.2023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4E0F1F8-9572-416B-99D1-9260D773E306}" type="slidenum">
              <a:rPr lang="ru-RU" smtClean="0"/>
              <a:t>‹#›</a:t>
            </a:fld>
            <a:endParaRPr lang="ru-RU"/>
          </a:p>
        </p:txBody>
      </p:sp>
    </p:spTree>
    <p:extLst>
      <p:ext uri="{BB962C8B-B14F-4D97-AF65-F5344CB8AC3E}">
        <p14:creationId xmlns:p14="http://schemas.microsoft.com/office/powerpoint/2010/main" val="1277593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3000" b="-13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A71624-B4AE-435A-942F-19AF136F3FCF}" type="datetimeFigureOut">
              <a:rPr lang="ru-RU" smtClean="0"/>
              <a:t>23.01.2023</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E0F1F8-9572-416B-99D1-9260D773E306}" type="slidenum">
              <a:rPr lang="ru-RU" smtClean="0"/>
              <a:t>‹#›</a:t>
            </a:fld>
            <a:endParaRPr lang="ru-RU"/>
          </a:p>
        </p:txBody>
      </p:sp>
    </p:spTree>
    <p:extLst>
      <p:ext uri="{BB962C8B-B14F-4D97-AF65-F5344CB8AC3E}">
        <p14:creationId xmlns:p14="http://schemas.microsoft.com/office/powerpoint/2010/main" val="426446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100245" y="99722"/>
            <a:ext cx="7938905" cy="369332"/>
          </a:xfrm>
          <a:prstGeom prst="rect">
            <a:avLst/>
          </a:prstGeom>
          <a:noFill/>
        </p:spPr>
        <p:txBody>
          <a:bodyPr wrap="none" rtlCol="0">
            <a:spAutoFit/>
          </a:bodyPr>
          <a:lstStyle/>
          <a:p>
            <a:r>
              <a:rPr lang="ru-RU" b="1" dirty="0">
                <a:solidFill>
                  <a:srgbClr val="FF0000"/>
                </a:solidFill>
              </a:rPr>
              <a:t>Учим детей с полным отсутствием зрения правилам пожарной безопасности</a:t>
            </a:r>
            <a:endParaRPr lang="ru-RU" dirty="0">
              <a:solidFill>
                <a:srgbClr val="FF0000"/>
              </a:solidFill>
            </a:endParaRPr>
          </a:p>
        </p:txBody>
      </p:sp>
      <p:sp>
        <p:nvSpPr>
          <p:cNvPr id="9" name="TextBox 8"/>
          <p:cNvSpPr txBox="1"/>
          <p:nvPr/>
        </p:nvSpPr>
        <p:spPr>
          <a:xfrm>
            <a:off x="861795" y="468551"/>
            <a:ext cx="10415806" cy="1015663"/>
          </a:xfrm>
          <a:prstGeom prst="rect">
            <a:avLst/>
          </a:prstGeom>
          <a:noFill/>
        </p:spPr>
        <p:txBody>
          <a:bodyPr wrap="square" rtlCol="0">
            <a:spAutoFit/>
          </a:bodyPr>
          <a:lstStyle/>
          <a:p>
            <a:pPr algn="just"/>
            <a:r>
              <a:rPr lang="ru-RU" sz="1400" dirty="0"/>
              <a:t>Зрение помогает людям ориентироваться в пространстве. Когда ребёнок лишен возможности видеть, он попадает в группу риска, поскольку он не может визуально оценить опасное расстояние до открытого огня или до электрообогревателя. А для людей, потерявших зрение, тем более, если это ребёнок опасность возрастает в разы.</a:t>
            </a:r>
          </a:p>
          <a:p>
            <a:r>
              <a:rPr lang="ru-RU" dirty="0"/>
              <a:t>                                     </a:t>
            </a:r>
          </a:p>
        </p:txBody>
      </p:sp>
      <p:sp>
        <p:nvSpPr>
          <p:cNvPr id="10" name="TextBox 9"/>
          <p:cNvSpPr txBox="1"/>
          <p:nvPr/>
        </p:nvSpPr>
        <p:spPr>
          <a:xfrm>
            <a:off x="3095625" y="1128584"/>
            <a:ext cx="8181976" cy="4401205"/>
          </a:xfrm>
          <a:prstGeom prst="rect">
            <a:avLst/>
          </a:prstGeom>
          <a:noFill/>
        </p:spPr>
        <p:txBody>
          <a:bodyPr wrap="square" rtlCol="0">
            <a:spAutoFit/>
          </a:bodyPr>
          <a:lstStyle/>
          <a:p>
            <a:pPr algn="just"/>
            <a:r>
              <a:rPr lang="ru-RU" sz="1400" dirty="0"/>
              <a:t>Не видящий человек может определить, что начался пожар только по запаху, гари и теплу. Он не может точно узнать, где именно начался пожар, где находится источник огня. Небольшой источник, который с легкостью может потушить взрослый здоровый человек, слепой или слабовидящий ребёнок не в состоянии потушить, и возгорание легко может перерасти в смертельный пожар.</a:t>
            </a:r>
          </a:p>
          <a:p>
            <a:pPr algn="just"/>
            <a:r>
              <a:rPr lang="ru-RU" sz="1400" dirty="0"/>
              <a:t>Потеря зрения осложняет эвакуацию при пожаре. А безопасность детей в общественных местах крайне сложна. Не везде имеются тактильные указатели путей эвакуации, в результате чего человек теряет драгоценное время на поиск путей эвакуации и рискует погибнуть от токсичных продуктов горения. Для детей с полным отсутствием зрения - тушение пожара, организация эвакуации, включение систем оповещения, не просто существенно сложные действия, а не осуществимые действия. </a:t>
            </a:r>
          </a:p>
          <a:p>
            <a:pPr algn="just"/>
            <a:r>
              <a:rPr lang="ru-RU" sz="1400" dirty="0"/>
              <a:t>Дети с недостатками и отсутствием зрения больше всего в случае чрезвычайной ситуации рассчитывают на помощь родственников и близких. Находясь в учреждениях, они большей мере, чем зрячие люди, полагаются на добросовестное исполнение должностными лицами своих обязанностей, что позволит, по их мнению, предотвратить возникновение пожара и в значительной мере нивелировать его последствиями. Они надеются на технические средства систем противопожарной автоматики, надеются на безопасность, которую им должна обеспечить автоматическая установка пожаротушения. Ввиду большей уязвимости данной группы детей стоит больше внимания уделять их противопожарной подготовке и обучению. Проявите заботу и внимание к ним. Обсудите с ними предполагаемые действия в случае пожара. Скорректируйте их соображения на счет необходимых, по их мнению, методов и средств повышения пожарной безопасности при их эвакуации.</a:t>
            </a:r>
          </a:p>
          <a:p>
            <a:endParaRPr lang="ru-RU" sz="1400" dirty="0"/>
          </a:p>
        </p:txBody>
      </p:sp>
    </p:spTree>
    <p:extLst>
      <p:ext uri="{BB962C8B-B14F-4D97-AF65-F5344CB8AC3E}">
        <p14:creationId xmlns:p14="http://schemas.microsoft.com/office/powerpoint/2010/main" val="2620242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05249" y="161925"/>
            <a:ext cx="3912225" cy="646331"/>
          </a:xfrm>
          <a:prstGeom prst="rect">
            <a:avLst/>
          </a:prstGeom>
          <a:noFill/>
        </p:spPr>
        <p:txBody>
          <a:bodyPr wrap="none" rtlCol="0">
            <a:spAutoFit/>
          </a:bodyPr>
          <a:lstStyle/>
          <a:p>
            <a:r>
              <a:rPr lang="ru-RU" b="1" dirty="0">
                <a:solidFill>
                  <a:srgbClr val="FF0000"/>
                </a:solidFill>
              </a:rPr>
              <a:t>Как предотвратить пожар в квартире</a:t>
            </a:r>
            <a:endParaRPr lang="ru-RU" dirty="0">
              <a:solidFill>
                <a:srgbClr val="FF0000"/>
              </a:solidFill>
            </a:endParaRPr>
          </a:p>
          <a:p>
            <a:endParaRPr lang="ru-RU" dirty="0"/>
          </a:p>
        </p:txBody>
      </p:sp>
      <p:sp>
        <p:nvSpPr>
          <p:cNvPr id="5" name="TextBox 4"/>
          <p:cNvSpPr txBox="1"/>
          <p:nvPr/>
        </p:nvSpPr>
        <p:spPr>
          <a:xfrm>
            <a:off x="1019175" y="485089"/>
            <a:ext cx="10363200" cy="800219"/>
          </a:xfrm>
          <a:prstGeom prst="rect">
            <a:avLst/>
          </a:prstGeom>
          <a:noFill/>
        </p:spPr>
        <p:txBody>
          <a:bodyPr wrap="square" rtlCol="0">
            <a:spAutoFit/>
          </a:bodyPr>
          <a:lstStyle/>
          <a:p>
            <a:pPr algn="just"/>
            <a:r>
              <a:rPr lang="ru-RU" sz="1400" dirty="0"/>
              <a:t>Очень часто пожар происходит из-за неправильного пользования электроприборами, газовыми плитами, плачевного состояния электропроводки, а также неправильного хранения легковоспламеняющихся веществ.</a:t>
            </a:r>
          </a:p>
          <a:p>
            <a:endParaRPr lang="ru-RU" dirty="0"/>
          </a:p>
        </p:txBody>
      </p:sp>
      <p:sp>
        <p:nvSpPr>
          <p:cNvPr id="6" name="TextBox 5"/>
          <p:cNvSpPr txBox="1"/>
          <p:nvPr/>
        </p:nvSpPr>
        <p:spPr>
          <a:xfrm>
            <a:off x="3576570" y="1131420"/>
            <a:ext cx="4569584" cy="646331"/>
          </a:xfrm>
          <a:prstGeom prst="rect">
            <a:avLst/>
          </a:prstGeom>
          <a:noFill/>
        </p:spPr>
        <p:txBody>
          <a:bodyPr wrap="none" rtlCol="0">
            <a:spAutoFit/>
          </a:bodyPr>
          <a:lstStyle/>
          <a:p>
            <a:r>
              <a:rPr lang="ru-RU" b="1" dirty="0">
                <a:solidFill>
                  <a:srgbClr val="FF0000"/>
                </a:solidFill>
              </a:rPr>
              <a:t>Что нужно делать, чтобы избежать пожара.</a:t>
            </a:r>
            <a:endParaRPr lang="ru-RU" dirty="0">
              <a:solidFill>
                <a:srgbClr val="FF0000"/>
              </a:solidFill>
            </a:endParaRPr>
          </a:p>
          <a:p>
            <a:endParaRPr lang="ru-RU" dirty="0"/>
          </a:p>
        </p:txBody>
      </p:sp>
      <p:sp>
        <p:nvSpPr>
          <p:cNvPr id="7" name="TextBox 6"/>
          <p:cNvSpPr txBox="1"/>
          <p:nvPr/>
        </p:nvSpPr>
        <p:spPr>
          <a:xfrm>
            <a:off x="3095625" y="1608472"/>
            <a:ext cx="8172450" cy="3816429"/>
          </a:xfrm>
          <a:prstGeom prst="rect">
            <a:avLst/>
          </a:prstGeom>
          <a:noFill/>
        </p:spPr>
        <p:txBody>
          <a:bodyPr wrap="square" rtlCol="0">
            <a:spAutoFit/>
          </a:bodyPr>
          <a:lstStyle/>
          <a:p>
            <a:pPr algn="just"/>
            <a:r>
              <a:rPr lang="ru-RU" sz="1400" b="1" dirty="0"/>
              <a:t>1.</a:t>
            </a:r>
            <a:r>
              <a:rPr lang="ru-RU" sz="1400" dirty="0"/>
              <a:t>Иметь в квартире порошковый огнетушитель.</a:t>
            </a:r>
          </a:p>
          <a:p>
            <a:pPr algn="just"/>
            <a:r>
              <a:rPr lang="ru-RU" sz="1400" b="1" dirty="0"/>
              <a:t>2.</a:t>
            </a:r>
            <a:r>
              <a:rPr lang="ru-RU" sz="1400" dirty="0"/>
              <a:t>Обязательно закрывать перед сном внутренние двери, чтобы в случае возгорания затруднить распространение огня</a:t>
            </a:r>
            <a:r>
              <a:rPr lang="ru-RU" sz="1400" b="1" dirty="0"/>
              <a:t>.</a:t>
            </a:r>
            <a:endParaRPr lang="ru-RU" sz="1400" dirty="0"/>
          </a:p>
          <a:p>
            <a:pPr algn="just"/>
            <a:r>
              <a:rPr lang="ru-RU" sz="1400" b="1" dirty="0"/>
              <a:t>3.</a:t>
            </a:r>
            <a:r>
              <a:rPr lang="ru-RU" sz="1400" dirty="0"/>
              <a:t>Регулярно проверять наружную проводку и розетки.</a:t>
            </a:r>
          </a:p>
          <a:p>
            <a:pPr algn="just"/>
            <a:r>
              <a:rPr lang="ru-RU" sz="1400" b="1" dirty="0"/>
              <a:t>4.</a:t>
            </a:r>
            <a:r>
              <a:rPr lang="ru-RU" sz="1400" dirty="0"/>
              <a:t>Перед тем как воспользоваться только что приобретенными подержанными газовыми или электрическими обогревателями (плитами), показать их газовщику или электрику</a:t>
            </a:r>
            <a:r>
              <a:rPr lang="ru-RU" sz="1400" b="1" dirty="0"/>
              <a:t>.</a:t>
            </a:r>
            <a:endParaRPr lang="ru-RU" sz="1400" dirty="0"/>
          </a:p>
          <a:p>
            <a:pPr algn="just"/>
            <a:r>
              <a:rPr lang="ru-RU" sz="1400" b="1" dirty="0"/>
              <a:t>5.</a:t>
            </a:r>
            <a:r>
              <a:rPr lang="ru-RU" sz="1400" dirty="0"/>
              <a:t>Не сушить белье над газовой плитой.</a:t>
            </a:r>
          </a:p>
          <a:p>
            <a:pPr algn="just"/>
            <a:r>
              <a:rPr lang="ru-RU" sz="1400" b="1" dirty="0"/>
              <a:t>6</a:t>
            </a:r>
            <a:r>
              <a:rPr lang="ru-RU" sz="1400" dirty="0"/>
              <a:t>. Не оставляйте детей одних при зажженном камине или любом другом устройстве для обогрева помещения или приготовления пищи.</a:t>
            </a:r>
          </a:p>
          <a:p>
            <a:pPr algn="just"/>
            <a:r>
              <a:rPr lang="ru-RU" sz="1400" b="1" dirty="0"/>
              <a:t>7</a:t>
            </a:r>
            <a:r>
              <a:rPr lang="ru-RU" sz="1400" dirty="0"/>
              <a:t>.Хранить легковоспламеняющиеся вещества в подсобных помещениях.</a:t>
            </a:r>
          </a:p>
          <a:p>
            <a:pPr algn="just"/>
            <a:r>
              <a:rPr lang="ru-RU" sz="1400" b="1" dirty="0"/>
              <a:t>8</a:t>
            </a:r>
            <a:r>
              <a:rPr lang="ru-RU" sz="1400" dirty="0"/>
              <a:t>. Аккуратно тушить спички.</a:t>
            </a:r>
          </a:p>
          <a:p>
            <a:pPr algn="just"/>
            <a:r>
              <a:rPr lang="ru-RU" sz="1400" b="1" dirty="0"/>
              <a:t>9</a:t>
            </a:r>
            <a:r>
              <a:rPr lang="ru-RU" sz="1400" dirty="0"/>
              <a:t>.Не пытайтесь разогревать лаки и краски на газовой плите.</a:t>
            </a:r>
          </a:p>
          <a:p>
            <a:pPr algn="just"/>
            <a:r>
              <a:rPr lang="ru-RU" sz="1400" b="1" dirty="0"/>
              <a:t>10</a:t>
            </a:r>
            <a:r>
              <a:rPr lang="ru-RU" sz="1400" dirty="0"/>
              <a:t>.Не следует пользоваться самодельными елочными гирляндами.</a:t>
            </a:r>
          </a:p>
          <a:p>
            <a:pPr algn="just"/>
            <a:r>
              <a:rPr lang="ru-RU" sz="1400" b="1" dirty="0"/>
              <a:t>11.</a:t>
            </a:r>
            <a:r>
              <a:rPr lang="ru-RU" sz="1400" dirty="0"/>
              <a:t>Правильно пользоваться электроприборами и газовыми плитами. Не включать два мощных прибора в одну розетку.</a:t>
            </a:r>
          </a:p>
          <a:p>
            <a:pPr algn="just"/>
            <a:r>
              <a:rPr lang="ru-RU" sz="1400" b="1" dirty="0"/>
              <a:t>12</a:t>
            </a:r>
            <a:r>
              <a:rPr lang="ru-RU" sz="1400" dirty="0"/>
              <a:t>. Не оставлять включенные электроприборы без присмотра на длительное время. </a:t>
            </a:r>
          </a:p>
          <a:p>
            <a:endParaRPr lang="ru-RU" dirty="0"/>
          </a:p>
        </p:txBody>
      </p:sp>
    </p:spTree>
    <p:extLst>
      <p:ext uri="{BB962C8B-B14F-4D97-AF65-F5344CB8AC3E}">
        <p14:creationId xmlns:p14="http://schemas.microsoft.com/office/powerpoint/2010/main" val="3156578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92052" y="123825"/>
            <a:ext cx="4360296" cy="646331"/>
          </a:xfrm>
          <a:prstGeom prst="rect">
            <a:avLst/>
          </a:prstGeom>
          <a:noFill/>
        </p:spPr>
        <p:txBody>
          <a:bodyPr wrap="none" rtlCol="0">
            <a:spAutoFit/>
          </a:bodyPr>
          <a:lstStyle/>
          <a:p>
            <a:r>
              <a:rPr lang="ru-RU" b="1" dirty="0">
                <a:solidFill>
                  <a:srgbClr val="FF0000"/>
                </a:solidFill>
              </a:rPr>
              <a:t>Правила пользования газовыми плитами</a:t>
            </a:r>
            <a:endParaRPr lang="ru-RU" dirty="0">
              <a:solidFill>
                <a:srgbClr val="FF0000"/>
              </a:solidFill>
            </a:endParaRPr>
          </a:p>
          <a:p>
            <a:endParaRPr lang="ru-RU" dirty="0"/>
          </a:p>
        </p:txBody>
      </p:sp>
      <p:sp>
        <p:nvSpPr>
          <p:cNvPr id="3" name="TextBox 2"/>
          <p:cNvSpPr txBox="1"/>
          <p:nvPr/>
        </p:nvSpPr>
        <p:spPr>
          <a:xfrm>
            <a:off x="1114425" y="495925"/>
            <a:ext cx="10115550" cy="2092881"/>
          </a:xfrm>
          <a:prstGeom prst="rect">
            <a:avLst/>
          </a:prstGeom>
          <a:noFill/>
        </p:spPr>
        <p:txBody>
          <a:bodyPr wrap="square" rtlCol="0">
            <a:spAutoFit/>
          </a:bodyPr>
          <a:lstStyle/>
          <a:p>
            <a:pPr algn="just"/>
            <a:r>
              <a:rPr lang="ru-RU" sz="1400" dirty="0"/>
              <a:t>-Газовые плиты всегда нужно устанавливать и эксплуатировать согласно требованиям, оговоренным в инструкции;</a:t>
            </a:r>
          </a:p>
          <a:p>
            <a:pPr algn="just"/>
            <a:r>
              <a:rPr lang="ru-RU" sz="1400" dirty="0"/>
              <a:t>- Осуществлять установку, производить ремонт и обслуживание должен только специалист;</a:t>
            </a:r>
          </a:p>
          <a:p>
            <a:pPr algn="just"/>
            <a:r>
              <a:rPr lang="ru-RU" sz="1400" dirty="0"/>
              <a:t>-После приобретения новой (или подержанной) плиты ее обязательно должен проверить газовщик;</a:t>
            </a:r>
          </a:p>
          <a:p>
            <a:pPr algn="just"/>
            <a:r>
              <a:rPr lang="ru-RU" sz="1400" dirty="0"/>
              <a:t>-Перед тем как включить плиту в первый раз, обязательно ознакомьтесь с инструкцией;</a:t>
            </a:r>
          </a:p>
          <a:p>
            <a:pPr algn="just"/>
            <a:r>
              <a:rPr lang="ru-RU" sz="1400" dirty="0"/>
              <a:t>-Раз в 1,5- 2 года производить техосмотр;</a:t>
            </a:r>
          </a:p>
          <a:p>
            <a:pPr algn="just"/>
            <a:r>
              <a:rPr lang="ru-RU" sz="1400" dirty="0"/>
              <a:t>                                -При малейшей неполадке вызывайте газовщика;</a:t>
            </a:r>
          </a:p>
          <a:p>
            <a:pPr algn="just"/>
            <a:r>
              <a:rPr lang="ru-RU" sz="1400" dirty="0"/>
              <a:t>                                -Время от времени проветривайте квартиру;</a:t>
            </a:r>
          </a:p>
          <a:p>
            <a:pPr algn="just"/>
            <a:r>
              <a:rPr lang="ru-RU" sz="1400" dirty="0"/>
              <a:t>                                -Установите над плитой электрическую вытяжку.</a:t>
            </a:r>
          </a:p>
          <a:p>
            <a:endParaRPr lang="ru-RU" dirty="0"/>
          </a:p>
        </p:txBody>
      </p:sp>
      <p:sp>
        <p:nvSpPr>
          <p:cNvPr id="5" name="TextBox 4"/>
          <p:cNvSpPr txBox="1"/>
          <p:nvPr/>
        </p:nvSpPr>
        <p:spPr>
          <a:xfrm>
            <a:off x="2867025" y="2298099"/>
            <a:ext cx="8362950" cy="1169551"/>
          </a:xfrm>
          <a:prstGeom prst="rect">
            <a:avLst/>
          </a:prstGeom>
          <a:noFill/>
        </p:spPr>
        <p:txBody>
          <a:bodyPr wrap="square" rtlCol="0">
            <a:spAutoFit/>
          </a:bodyPr>
          <a:lstStyle/>
          <a:p>
            <a:pPr algn="just"/>
            <a:r>
              <a:rPr lang="ru-RU" sz="1400" dirty="0"/>
              <a:t>Почувствовав запах газа, немедленно перекройте его подачу к плите. Исключите доступ в это помещение любого огня: не курите, не зажигайте спички, не включайте свет и электроприборы.</a:t>
            </a:r>
          </a:p>
          <a:p>
            <a:pPr algn="just"/>
            <a:r>
              <a:rPr lang="ru-RU" sz="1400" dirty="0"/>
              <a:t>Откройте все двери и окна, чтобы основательно проветрить всю квартиру, а не только это помещение.</a:t>
            </a:r>
          </a:p>
          <a:p>
            <a:pPr algn="just"/>
            <a:r>
              <a:rPr lang="ru-RU" sz="1400" dirty="0"/>
              <a:t>Если запах газа не исчезнет, срочно вызывайте аварийную газовую службу по телефону 04, который работает круглосуточно. </a:t>
            </a:r>
          </a:p>
        </p:txBody>
      </p:sp>
    </p:spTree>
    <p:extLst>
      <p:ext uri="{BB962C8B-B14F-4D97-AF65-F5344CB8AC3E}">
        <p14:creationId xmlns:p14="http://schemas.microsoft.com/office/powerpoint/2010/main" val="2861280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90624" y="114989"/>
            <a:ext cx="9741706" cy="369332"/>
          </a:xfrm>
          <a:prstGeom prst="rect">
            <a:avLst/>
          </a:prstGeom>
          <a:noFill/>
        </p:spPr>
        <p:txBody>
          <a:bodyPr wrap="none" rtlCol="0">
            <a:spAutoFit/>
          </a:bodyPr>
          <a:lstStyle/>
          <a:p>
            <a:r>
              <a:rPr lang="ru-RU" b="1" dirty="0">
                <a:solidFill>
                  <a:srgbClr val="FF0000"/>
                </a:solidFill>
              </a:rPr>
              <a:t>Пропаганда мер правилам пожарной безопасности, среди детей полным отсутствием зрения</a:t>
            </a:r>
            <a:endParaRPr lang="ru-RU" dirty="0">
              <a:solidFill>
                <a:srgbClr val="FF0000"/>
              </a:solidFill>
            </a:endParaRPr>
          </a:p>
        </p:txBody>
      </p:sp>
      <p:sp>
        <p:nvSpPr>
          <p:cNvPr id="3" name="TextBox 2"/>
          <p:cNvSpPr txBox="1"/>
          <p:nvPr/>
        </p:nvSpPr>
        <p:spPr>
          <a:xfrm>
            <a:off x="1259670" y="484321"/>
            <a:ext cx="9882211" cy="2523768"/>
          </a:xfrm>
          <a:prstGeom prst="rect">
            <a:avLst/>
          </a:prstGeom>
          <a:noFill/>
        </p:spPr>
        <p:txBody>
          <a:bodyPr wrap="square" rtlCol="0">
            <a:spAutoFit/>
          </a:bodyPr>
          <a:lstStyle/>
          <a:p>
            <a:r>
              <a:rPr lang="ru-RU" sz="1400" dirty="0"/>
              <a:t>Необходимость в особом подходе к обучению мерам пожарной безопасности инвалидов по зрению обусловлена такими характеристиками как возраст и состояние здоровья. При выборе форм, методов и средств обучения слабовидящих и незрячих людей необходимо учитывать их возрастные, социально-психологические особенности, медико-социальные проблемы.</a:t>
            </a:r>
          </a:p>
          <a:p>
            <a:r>
              <a:rPr lang="ru-RU" sz="1400" dirty="0"/>
              <a:t>Для детей с отсутствием зрения обязательно, посещение обучающих занятий, беседы, чтение рассказов, разучивание стихотворений с детьми о практикумы по действиям в случае пожара, изучение памяток по пожарной безопасности, плакатов, сценариев учебных фильмов, мультфильмов, рекомендаций по обучению мерам пожарной безопасности и т.д.</a:t>
            </a:r>
          </a:p>
          <a:p>
            <a:r>
              <a:rPr lang="ru-RU" sz="1400" dirty="0"/>
              <a:t>   Для организации процесса обучения важно использовать технические устройства, для ориентировки в пространстве с опорой на сохранные анализаторы, слух и др.</a:t>
            </a:r>
          </a:p>
          <a:p>
            <a:pPr algn="just"/>
            <a:endParaRPr lang="ru-RU" sz="1400" dirty="0"/>
          </a:p>
          <a:p>
            <a:endParaRPr lang="ru-RU" dirty="0"/>
          </a:p>
        </p:txBody>
      </p:sp>
      <p:sp>
        <p:nvSpPr>
          <p:cNvPr id="4" name="TextBox 3"/>
          <p:cNvSpPr txBox="1"/>
          <p:nvPr/>
        </p:nvSpPr>
        <p:spPr>
          <a:xfrm>
            <a:off x="3154261" y="2483141"/>
            <a:ext cx="7987620" cy="3323987"/>
          </a:xfrm>
          <a:prstGeom prst="rect">
            <a:avLst/>
          </a:prstGeom>
          <a:noFill/>
        </p:spPr>
        <p:txBody>
          <a:bodyPr wrap="square" rtlCol="0">
            <a:spAutoFit/>
          </a:bodyPr>
          <a:lstStyle/>
          <a:p>
            <a:pPr algn="just"/>
            <a:r>
              <a:rPr lang="ru-RU" sz="1400" dirty="0"/>
              <a:t>В настоящее время разработаны разнообразные </a:t>
            </a:r>
            <a:r>
              <a:rPr lang="ru-RU" sz="1400" dirty="0" err="1"/>
              <a:t>тифлотехнические</a:t>
            </a:r>
            <a:r>
              <a:rPr lang="ru-RU" sz="1400" dirty="0"/>
              <a:t> средства для компенсации нарушенного зрения, которые необходимо использовать при обучении, в быту, при ориентировке в пространстве:</a:t>
            </a:r>
          </a:p>
          <a:p>
            <a:pPr algn="just"/>
            <a:r>
              <a:rPr lang="ru-RU" sz="1400" dirty="0"/>
              <a:t>1. Для слабовидящих, оптические увеличительные средства (лупы, специальные очки, линзы). Компьютерные программы, обеспечивающие увеличение изображения на экране.</a:t>
            </a:r>
          </a:p>
          <a:p>
            <a:pPr algn="just"/>
            <a:r>
              <a:rPr lang="ru-RU" sz="1400" dirty="0"/>
              <a:t>2. Для слабовидящих и с отсутствием зрения компенсирующие средства: трость для ориентировки в пространстве, диктофоны, компьютерные программы озвучивания экранного текста, прибор для письма шрифтом Брайля, аудиокниги и др.</a:t>
            </a:r>
          </a:p>
          <a:p>
            <a:pPr algn="just"/>
            <a:r>
              <a:rPr lang="ru-RU" sz="1400" dirty="0"/>
              <a:t>3. Учебные принадлежности: учебная литература для слепых, выполненная шрифтом Брайля, для слабовидящих с увеличенным размером шрифта и повышенной контрастностью, специальная бумага для письма, циркули и линейки, прибор для рисования, для черчения, комплекты для ориентировки в пространстве, рельефные пособия, макеты предметов окружающего мира и пр.</a:t>
            </a:r>
          </a:p>
          <a:p>
            <a:pPr algn="just"/>
            <a:r>
              <a:rPr lang="ru-RU" sz="1400" dirty="0"/>
              <a:t>4. Для ориентировки в пространстве: звуковые светофоры, трости и очки, «говорящие таблички» и др.</a:t>
            </a:r>
          </a:p>
          <a:p>
            <a:pPr algn="just"/>
            <a:r>
              <a:rPr lang="ru-RU" sz="1400" dirty="0"/>
              <a:t>5. В последние годы появились ряд мобильных приложений, облегчающих людям с нарушением зрения возможности для ориентировки в пространстве.</a:t>
            </a:r>
          </a:p>
        </p:txBody>
      </p:sp>
    </p:spTree>
    <p:extLst>
      <p:ext uri="{BB962C8B-B14F-4D97-AF65-F5344CB8AC3E}">
        <p14:creationId xmlns:p14="http://schemas.microsoft.com/office/powerpoint/2010/main" val="323011146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TotalTime>
  <Words>995</Words>
  <Application>Microsoft Office PowerPoint</Application>
  <PresentationFormat>Широкоэкранный</PresentationFormat>
  <Paragraphs>43</Paragraphs>
  <Slides>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4</vt:i4>
      </vt:variant>
    </vt:vector>
  </HeadingPairs>
  <TitlesOfParts>
    <vt:vector size="8" baseType="lpstr">
      <vt:lpstr>Arial</vt:lpstr>
      <vt:lpstr>Calibri</vt:lpstr>
      <vt:lpstr>Calibri Light</vt:lpstr>
      <vt:lpstr>Тема Office</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Учетная запись Майкрософт</dc:creator>
  <cp:lastModifiedBy>2915</cp:lastModifiedBy>
  <cp:revision>11</cp:revision>
  <dcterms:created xsi:type="dcterms:W3CDTF">2022-12-11T17:50:56Z</dcterms:created>
  <dcterms:modified xsi:type="dcterms:W3CDTF">2023-01-23T17:35:10Z</dcterms:modified>
</cp:coreProperties>
</file>