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3" r:id="rId4"/>
    <p:sldId id="258" r:id="rId5"/>
    <p:sldId id="259" r:id="rId6"/>
    <p:sldId id="260" r:id="rId7"/>
    <p:sldId id="262" r:id="rId8"/>
    <p:sldId id="261" r:id="rId9"/>
    <p:sldId id="263" r:id="rId10"/>
    <p:sldId id="264" r:id="rId11"/>
    <p:sldId id="265" r:id="rId12"/>
    <p:sldId id="266" r:id="rId13"/>
    <p:sldId id="267" r:id="rId14"/>
    <p:sldId id="268" r:id="rId15"/>
    <p:sldId id="277" r:id="rId16"/>
    <p:sldId id="271" r:id="rId17"/>
    <p:sldId id="269" r:id="rId18"/>
    <p:sldId id="272" r:id="rId19"/>
    <p:sldId id="270" r:id="rId20"/>
    <p:sldId id="274"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30.11.2016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30.11.2016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30.11.2016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Кокетки, их виды и способы обработки</a:t>
            </a:r>
            <a:br>
              <a:rPr lang="ru-RU" dirty="0" smtClean="0"/>
            </a:br>
            <a:endParaRPr lang="ru-RU" dirty="0"/>
          </a:p>
        </p:txBody>
      </p:sp>
      <p:sp>
        <p:nvSpPr>
          <p:cNvPr id="3" name="Подзаголовок 2"/>
          <p:cNvSpPr>
            <a:spLocks noGrp="1"/>
          </p:cNvSpPr>
          <p:nvPr>
            <p:ph type="subTitle" idx="1"/>
          </p:nvPr>
        </p:nvSpPr>
        <p:spPr/>
        <p:txBody>
          <a:bodyPr/>
          <a:lstStyle/>
          <a:p>
            <a:r>
              <a:rPr lang="ru-RU" dirty="0" smtClean="0"/>
              <a:t>ФКП ОУ №270    преподаватель:  </a:t>
            </a:r>
            <a:r>
              <a:rPr lang="ru-RU" dirty="0" err="1" smtClean="0"/>
              <a:t>Дикаева</a:t>
            </a:r>
            <a:r>
              <a:rPr lang="ru-RU" dirty="0" smtClean="0"/>
              <a:t> И.В.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12064"/>
            <a:ext cx="8676456" cy="914400"/>
          </a:xfrm>
        </p:spPr>
        <p:txBody>
          <a:bodyPr/>
          <a:lstStyle/>
          <a:p>
            <a:pPr algn="ctr"/>
            <a:r>
              <a:rPr lang="ru-RU" sz="2800" dirty="0" smtClean="0"/>
              <a:t>Фигурная кокетка имеет углы. Те которые направлены внутрь кокетки, называют внутренними. Углы, выходящие за границу кокетки, называют внешними.</a:t>
            </a:r>
            <a:endParaRPr lang="ru-RU" sz="2800" dirty="0"/>
          </a:p>
        </p:txBody>
      </p:sp>
      <p:pic>
        <p:nvPicPr>
          <p:cNvPr id="4" name="Содержимое 3" descr="122606790_3769678_6ae583ca3686e4b6fb7f117e39233008.jpg"/>
          <p:cNvPicPr>
            <a:picLocks noGrp="1" noChangeAspect="1"/>
          </p:cNvPicPr>
          <p:nvPr>
            <p:ph idx="1"/>
          </p:nvPr>
        </p:nvPicPr>
        <p:blipFill>
          <a:blip r:embed="rId2" cstate="print"/>
          <a:stretch>
            <a:fillRect/>
          </a:stretch>
        </p:blipFill>
        <p:spPr>
          <a:xfrm>
            <a:off x="2555776" y="2780928"/>
            <a:ext cx="4838733" cy="350341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4" y="0"/>
            <a:ext cx="7772400" cy="1426464"/>
          </a:xfrm>
        </p:spPr>
        <p:txBody>
          <a:bodyPr/>
          <a:lstStyle/>
          <a:p>
            <a:pPr algn="ctr"/>
            <a:r>
              <a:rPr lang="ru-RU" sz="2800" dirty="0" smtClean="0"/>
              <a:t>Нижний срез кокетки можно обработать заранее или сразу соединить с изделием</a:t>
            </a:r>
            <a:endParaRPr lang="ru-RU" sz="2800" dirty="0"/>
          </a:p>
        </p:txBody>
      </p:sp>
      <p:sp>
        <p:nvSpPr>
          <p:cNvPr id="9" name="Текст 8"/>
          <p:cNvSpPr>
            <a:spLocks noGrp="1"/>
          </p:cNvSpPr>
          <p:nvPr>
            <p:ph type="body" idx="1"/>
          </p:nvPr>
        </p:nvSpPr>
        <p:spPr/>
        <p:txBody>
          <a:bodyPr>
            <a:normAutofit fontScale="92500" lnSpcReduction="20000"/>
          </a:bodyPr>
          <a:lstStyle/>
          <a:p>
            <a:pPr algn="ctr"/>
            <a:r>
              <a:rPr lang="ru-RU" dirty="0" smtClean="0"/>
              <a:t>Обработка нижнего среза кокетки обтачкой</a:t>
            </a:r>
            <a:endParaRPr lang="ru-RU" dirty="0"/>
          </a:p>
        </p:txBody>
      </p:sp>
      <p:sp>
        <p:nvSpPr>
          <p:cNvPr id="10" name="Текст 9"/>
          <p:cNvSpPr>
            <a:spLocks noGrp="1"/>
          </p:cNvSpPr>
          <p:nvPr>
            <p:ph type="body" sz="half" idx="3"/>
          </p:nvPr>
        </p:nvSpPr>
        <p:spPr/>
        <p:txBody>
          <a:bodyPr>
            <a:normAutofit fontScale="77500" lnSpcReduction="20000"/>
          </a:bodyPr>
          <a:lstStyle/>
          <a:p>
            <a:pPr algn="ctr"/>
            <a:r>
              <a:rPr lang="ru-RU" dirty="0" smtClean="0"/>
              <a:t>Обработка нижнего среза отлетной кокетки  швом </a:t>
            </a:r>
            <a:r>
              <a:rPr lang="ru-RU" dirty="0" err="1" smtClean="0"/>
              <a:t>вподгибку</a:t>
            </a:r>
            <a:endParaRPr lang="ru-RU" dirty="0"/>
          </a:p>
        </p:txBody>
      </p:sp>
      <p:pic>
        <p:nvPicPr>
          <p:cNvPr id="8" name="Содержимое 7" descr="1_5 (1) - Copy.jpg"/>
          <p:cNvPicPr>
            <a:picLocks noGrp="1" noChangeAspect="1"/>
          </p:cNvPicPr>
          <p:nvPr>
            <p:ph sz="quarter" idx="2"/>
          </p:nvPr>
        </p:nvPicPr>
        <p:blipFill>
          <a:blip r:embed="rId2" cstate="print"/>
          <a:srcRect l="46596" b="7373"/>
          <a:stretch>
            <a:fillRect/>
          </a:stretch>
        </p:blipFill>
        <p:spPr>
          <a:xfrm>
            <a:off x="971600" y="2924944"/>
            <a:ext cx="2880320" cy="3546472"/>
          </a:xfrm>
        </p:spPr>
      </p:pic>
      <p:pic>
        <p:nvPicPr>
          <p:cNvPr id="16" name="Содержимое 15" descr="htmlconvd-P0VmI1_html_21320aa9.png"/>
          <p:cNvPicPr>
            <a:picLocks noGrp="1" noChangeAspect="1"/>
          </p:cNvPicPr>
          <p:nvPr>
            <p:ph sz="quarter" idx="4"/>
          </p:nvPr>
        </p:nvPicPr>
        <p:blipFill>
          <a:blip r:embed="rId3" cstate="print"/>
          <a:stretch>
            <a:fillRect/>
          </a:stretch>
        </p:blipFill>
        <p:spPr>
          <a:xfrm>
            <a:off x="4776440" y="2924944"/>
            <a:ext cx="4096003" cy="352839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dirty="0" smtClean="0"/>
              <a:t>Способов соединения кокетки с основной деталью всего три:</a:t>
            </a:r>
            <a:br>
              <a:rPr lang="ru-RU" sz="2800" dirty="0" smtClean="0"/>
            </a:br>
            <a:r>
              <a:rPr lang="ru-RU" sz="2800" dirty="0" smtClean="0"/>
              <a:t>стачной, </a:t>
            </a:r>
            <a:r>
              <a:rPr lang="ru-RU" sz="2800" dirty="0" err="1" smtClean="0"/>
              <a:t>настрочной</a:t>
            </a:r>
            <a:r>
              <a:rPr lang="ru-RU" sz="2800" dirty="0" smtClean="0"/>
              <a:t>, накладной. Прямые кокетки соединяют всеми тремя способами, овальные – накладным (реже стачным), и фигурные – только накладным способом.</a:t>
            </a:r>
            <a:endParaRPr lang="ru-RU" sz="2800" dirty="0"/>
          </a:p>
        </p:txBody>
      </p:sp>
      <p:sp>
        <p:nvSpPr>
          <p:cNvPr id="14" name="Текст 13"/>
          <p:cNvSpPr>
            <a:spLocks noGrp="1"/>
          </p:cNvSpPr>
          <p:nvPr>
            <p:ph type="body" idx="1"/>
          </p:nvPr>
        </p:nvSpPr>
        <p:spPr>
          <a:xfrm>
            <a:off x="611560" y="3212976"/>
            <a:ext cx="5400600" cy="639762"/>
          </a:xfrm>
        </p:spPr>
        <p:txBody>
          <a:bodyPr/>
          <a:lstStyle/>
          <a:p>
            <a:r>
              <a:rPr lang="ru-RU" dirty="0" smtClean="0"/>
              <a:t>Стачной                              </a:t>
            </a:r>
            <a:r>
              <a:rPr lang="ru-RU" dirty="0" err="1" smtClean="0"/>
              <a:t>Настрочной</a:t>
            </a:r>
            <a:endParaRPr lang="ru-RU" dirty="0"/>
          </a:p>
        </p:txBody>
      </p:sp>
      <p:sp>
        <p:nvSpPr>
          <p:cNvPr id="15" name="Текст 14"/>
          <p:cNvSpPr>
            <a:spLocks noGrp="1"/>
          </p:cNvSpPr>
          <p:nvPr>
            <p:ph type="body" sz="half" idx="3"/>
          </p:nvPr>
        </p:nvSpPr>
        <p:spPr>
          <a:xfrm>
            <a:off x="6541368" y="3212976"/>
            <a:ext cx="2602632" cy="639762"/>
          </a:xfrm>
        </p:spPr>
        <p:txBody>
          <a:bodyPr/>
          <a:lstStyle/>
          <a:p>
            <a:r>
              <a:rPr lang="ru-RU" dirty="0" smtClean="0"/>
              <a:t>Накладной</a:t>
            </a:r>
            <a:endParaRPr lang="ru-RU" dirty="0"/>
          </a:p>
        </p:txBody>
      </p:sp>
      <p:pic>
        <p:nvPicPr>
          <p:cNvPr id="11" name="Содержимое 10" descr="1_5 (1) - Copy.jpg"/>
          <p:cNvPicPr>
            <a:picLocks noGrp="1" noChangeAspect="1"/>
          </p:cNvPicPr>
          <p:nvPr>
            <p:ph sz="quarter" idx="2"/>
          </p:nvPr>
        </p:nvPicPr>
        <p:blipFill>
          <a:blip r:embed="rId2" cstate="print"/>
          <a:srcRect r="56969" b="4862"/>
          <a:stretch>
            <a:fillRect/>
          </a:stretch>
        </p:blipFill>
        <p:spPr>
          <a:xfrm>
            <a:off x="6660232" y="4293096"/>
            <a:ext cx="1417382" cy="2224600"/>
          </a:xfrm>
        </p:spPr>
      </p:pic>
      <p:pic>
        <p:nvPicPr>
          <p:cNvPr id="9" name="Содержимое 8" descr="3928_702864067.jpg"/>
          <p:cNvPicPr>
            <a:picLocks noGrp="1" noChangeAspect="1"/>
          </p:cNvPicPr>
          <p:nvPr>
            <p:ph sz="quarter" idx="4"/>
          </p:nvPr>
        </p:nvPicPr>
        <p:blipFill>
          <a:blip r:embed="rId3" cstate="print"/>
          <a:srcRect r="37976" b="13016"/>
          <a:stretch>
            <a:fillRect/>
          </a:stretch>
        </p:blipFill>
        <p:spPr>
          <a:xfrm>
            <a:off x="323528" y="4221088"/>
            <a:ext cx="5495948" cy="221981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68952" cy="1237824"/>
          </a:xfrm>
        </p:spPr>
        <p:txBody>
          <a:bodyPr/>
          <a:lstStyle/>
          <a:p>
            <a:pPr algn="ctr"/>
            <a:r>
              <a:rPr lang="ru-RU" sz="2600" u="sng" dirty="0" smtClean="0"/>
              <a:t>Стачной способ соединения</a:t>
            </a:r>
            <a:r>
              <a:rPr lang="ru-RU" sz="2600" dirty="0" smtClean="0"/>
              <a:t>: кокетку складываем с основной деталью лицевой стороной внутрь, уравниваем срезы и притачиваем ш.ш.0,7-1см. Затем кокетку отгибаем наверх, заутюживаем припуски в сторону кокетки. Обмётывание припусков производим со стороны основной детали (до заутюживания). Если материал плотный, жёсткий (драп, кожа т.д.), швы притачивания кокетки разутюживают.</a:t>
            </a:r>
            <a:r>
              <a:rPr lang="ru-RU" sz="2800" dirty="0" smtClean="0"/>
              <a:t/>
            </a:r>
            <a:br>
              <a:rPr lang="ru-RU" sz="2800" dirty="0" smtClean="0"/>
            </a:br>
            <a:endParaRPr lang="ru-RU" sz="2800" dirty="0"/>
          </a:p>
        </p:txBody>
      </p:sp>
      <p:sp>
        <p:nvSpPr>
          <p:cNvPr id="11" name="Текст 10"/>
          <p:cNvSpPr>
            <a:spLocks noGrp="1"/>
          </p:cNvSpPr>
          <p:nvPr>
            <p:ph type="body" idx="1"/>
          </p:nvPr>
        </p:nvSpPr>
        <p:spPr>
          <a:xfrm>
            <a:off x="467544" y="3573016"/>
            <a:ext cx="4040188" cy="639762"/>
          </a:xfrm>
        </p:spPr>
        <p:txBody>
          <a:bodyPr>
            <a:normAutofit fontScale="92500" lnSpcReduction="20000"/>
          </a:bodyPr>
          <a:lstStyle/>
          <a:p>
            <a:pPr algn="ctr"/>
            <a:r>
              <a:rPr lang="ru-RU" dirty="0" smtClean="0"/>
              <a:t>Шов притачивания  разутюжен</a:t>
            </a:r>
            <a:endParaRPr lang="ru-RU" dirty="0"/>
          </a:p>
        </p:txBody>
      </p:sp>
      <p:sp>
        <p:nvSpPr>
          <p:cNvPr id="12" name="Текст 11"/>
          <p:cNvSpPr>
            <a:spLocks noGrp="1"/>
          </p:cNvSpPr>
          <p:nvPr>
            <p:ph type="body" sz="half" idx="3"/>
          </p:nvPr>
        </p:nvSpPr>
        <p:spPr>
          <a:xfrm>
            <a:off x="4860032" y="3573016"/>
            <a:ext cx="4041775" cy="639762"/>
          </a:xfrm>
        </p:spPr>
        <p:txBody>
          <a:bodyPr>
            <a:normAutofit fontScale="92500" lnSpcReduction="20000"/>
          </a:bodyPr>
          <a:lstStyle/>
          <a:p>
            <a:pPr algn="ctr"/>
            <a:r>
              <a:rPr lang="ru-RU" dirty="0" smtClean="0"/>
              <a:t>Шов притачивания заутюжен на сторону кокетки</a:t>
            </a:r>
            <a:endParaRPr lang="ru-RU" dirty="0"/>
          </a:p>
        </p:txBody>
      </p:sp>
      <p:pic>
        <p:nvPicPr>
          <p:cNvPr id="4" name="Содержимое 3" descr="koketki-3-52-270x300.jpg"/>
          <p:cNvPicPr>
            <a:picLocks noGrp="1" noChangeAspect="1"/>
          </p:cNvPicPr>
          <p:nvPr>
            <p:ph sz="quarter" idx="2"/>
          </p:nvPr>
        </p:nvPicPr>
        <p:blipFill>
          <a:blip r:embed="rId2" cstate="print"/>
          <a:stretch>
            <a:fillRect/>
          </a:stretch>
        </p:blipFill>
        <p:spPr>
          <a:xfrm>
            <a:off x="1115616" y="4297716"/>
            <a:ext cx="2304256" cy="2560284"/>
          </a:xfrm>
        </p:spPr>
      </p:pic>
      <p:pic>
        <p:nvPicPr>
          <p:cNvPr id="10" name="Содержимое 9" descr="koketki-5-54-300x298 (2).jpg"/>
          <p:cNvPicPr>
            <a:picLocks noGrp="1" noChangeAspect="1"/>
          </p:cNvPicPr>
          <p:nvPr>
            <p:ph sz="quarter" idx="4"/>
          </p:nvPr>
        </p:nvPicPr>
        <p:blipFill>
          <a:blip r:embed="rId3" cstate="print"/>
          <a:stretch>
            <a:fillRect/>
          </a:stretch>
        </p:blipFill>
        <p:spPr>
          <a:xfrm>
            <a:off x="5724128" y="4293097"/>
            <a:ext cx="2582118" cy="25649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u="sng" dirty="0" err="1" smtClean="0"/>
              <a:t>Настрочной</a:t>
            </a:r>
            <a:r>
              <a:rPr lang="ru-RU" sz="2800" u="sng" dirty="0" smtClean="0"/>
              <a:t> способ соединения</a:t>
            </a:r>
            <a:r>
              <a:rPr lang="ru-RU" sz="2800" dirty="0" smtClean="0"/>
              <a:t>: кокетку складываем с основной деталью лицевой стороной внутрь, уравниваем срезы и притачиваем на ширину отделочной строчки плюс 0,5-0,7см. Затем кокетку отгибаем наверх, заутюживаем припуски в сторону кокетки, оставляя небольшой наплыв и настрачиваем вторую строчку по кокетке на ширину отделочной строчки. </a:t>
            </a:r>
            <a:br>
              <a:rPr lang="ru-RU" sz="2800" dirty="0" smtClean="0"/>
            </a:br>
            <a:r>
              <a:rPr lang="ru-RU" sz="2800" dirty="0" smtClean="0"/>
              <a:t>Ширина отделочной строчки – это расстояние от шва притачивания до шва настрачивания (от первой до второй строчки). </a:t>
            </a:r>
            <a:r>
              <a:rPr lang="ru-RU" sz="2800" dirty="0" err="1" smtClean="0"/>
              <a:t>Приутюжить</a:t>
            </a:r>
            <a:r>
              <a:rPr lang="ru-RU" sz="2800" dirty="0" smtClean="0"/>
              <a:t> узел в готовом виде.</a:t>
            </a: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Этапы соединения кокетки с основной деталью </a:t>
            </a:r>
            <a:r>
              <a:rPr lang="ru-RU" sz="3200" dirty="0" err="1" smtClean="0"/>
              <a:t>настрочным</a:t>
            </a:r>
            <a:r>
              <a:rPr lang="ru-RU" sz="3200" dirty="0" smtClean="0"/>
              <a:t> способом</a:t>
            </a:r>
            <a:endParaRPr lang="ru-RU" sz="3200" dirty="0"/>
          </a:p>
        </p:txBody>
      </p:sp>
      <p:pic>
        <p:nvPicPr>
          <p:cNvPr id="4" name="Содержимое 3" descr="3929_955311063.jpg"/>
          <p:cNvPicPr>
            <a:picLocks noGrp="1" noChangeAspect="1"/>
          </p:cNvPicPr>
          <p:nvPr>
            <p:ph idx="1"/>
          </p:nvPr>
        </p:nvPicPr>
        <p:blipFill>
          <a:blip r:embed="rId2" cstate="print"/>
          <a:stretch>
            <a:fillRect/>
          </a:stretch>
        </p:blipFill>
        <p:spPr>
          <a:xfrm>
            <a:off x="1115616" y="2636912"/>
            <a:ext cx="7189289" cy="280831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8064896" cy="1237824"/>
          </a:xfrm>
        </p:spPr>
        <p:txBody>
          <a:bodyPr/>
          <a:lstStyle/>
          <a:p>
            <a:pPr algn="ctr"/>
            <a:r>
              <a:rPr lang="ru-RU" dirty="0" smtClean="0"/>
              <a:t>Соединение кокетки со спинкой </a:t>
            </a:r>
            <a:r>
              <a:rPr lang="ru-RU" dirty="0" err="1" smtClean="0"/>
              <a:t>настрочным</a:t>
            </a:r>
            <a:r>
              <a:rPr lang="ru-RU" dirty="0" smtClean="0"/>
              <a:t> способом (ширина отделочной строчки 0,5см)</a:t>
            </a:r>
            <a:endParaRPr lang="ru-RU" dirty="0"/>
          </a:p>
        </p:txBody>
      </p:sp>
      <p:pic>
        <p:nvPicPr>
          <p:cNvPr id="5" name="Содержимое 4" descr="koketka-4.jpg"/>
          <p:cNvPicPr>
            <a:picLocks noGrp="1" noChangeAspect="1"/>
          </p:cNvPicPr>
          <p:nvPr>
            <p:ph idx="1"/>
          </p:nvPr>
        </p:nvPicPr>
        <p:blipFill>
          <a:blip r:embed="rId2" cstate="print"/>
          <a:srcRect r="66230"/>
          <a:stretch>
            <a:fillRect/>
          </a:stretch>
        </p:blipFill>
        <p:spPr>
          <a:xfrm>
            <a:off x="2915816" y="2636912"/>
            <a:ext cx="3168352" cy="395220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12064"/>
            <a:ext cx="8280920" cy="914400"/>
          </a:xfrm>
        </p:spPr>
        <p:txBody>
          <a:bodyPr/>
          <a:lstStyle/>
          <a:p>
            <a:pPr algn="ctr"/>
            <a:r>
              <a:rPr lang="ru-RU" sz="2800" u="sng" dirty="0" smtClean="0"/>
              <a:t>Накладной способ соединения</a:t>
            </a:r>
            <a:r>
              <a:rPr lang="ru-RU" sz="2800" dirty="0" smtClean="0"/>
              <a:t>: нижний срез кокетки заутюживаем на изнанку, либо обрабатываем кантом, бейкой, обтачкой. На основной детали намечаем линию притачивания кокетки. Затем накладываем кокетку лицевой стороной вверх на лицевую сторону основной детали, совместив нижний край с линией разметки  и соединяем строчкой, равной ширине  отделочной строчки. </a:t>
            </a:r>
            <a:br>
              <a:rPr lang="ru-RU" sz="2800" dirty="0" smtClean="0"/>
            </a:br>
            <a:r>
              <a:rPr lang="ru-RU" sz="2800" dirty="0" smtClean="0"/>
              <a:t>Ширина отделочной строчки – это расстояние от нижнего края кокетки до строчки соединения кокетки с основной деталью. </a:t>
            </a:r>
            <a:r>
              <a:rPr lang="ru-RU" sz="2800" dirty="0" err="1" smtClean="0"/>
              <a:t>Приутюжить</a:t>
            </a:r>
            <a:r>
              <a:rPr lang="ru-RU" sz="2800" dirty="0" smtClean="0"/>
              <a:t> узел в готовом виде.</a:t>
            </a:r>
            <a:endParaRPr lang="ru-RU"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60648"/>
            <a:ext cx="8229600" cy="1165816"/>
          </a:xfrm>
        </p:spPr>
        <p:txBody>
          <a:bodyPr/>
          <a:lstStyle/>
          <a:p>
            <a:pPr algn="ctr"/>
            <a:r>
              <a:rPr lang="ru-RU" dirty="0" smtClean="0"/>
              <a:t>Соединение кокеток с передом накладным способом</a:t>
            </a:r>
            <a:endParaRPr lang="ru-RU" dirty="0"/>
          </a:p>
        </p:txBody>
      </p:sp>
      <p:pic>
        <p:nvPicPr>
          <p:cNvPr id="8" name="Содержимое 7" descr="tkan-i-vjazanie4.jpg"/>
          <p:cNvPicPr>
            <a:picLocks noGrp="1" noChangeAspect="1"/>
          </p:cNvPicPr>
          <p:nvPr>
            <p:ph sz="half" idx="1"/>
          </p:nvPr>
        </p:nvPicPr>
        <p:blipFill>
          <a:blip r:embed="rId2" cstate="print"/>
          <a:stretch>
            <a:fillRect/>
          </a:stretch>
        </p:blipFill>
        <p:spPr>
          <a:xfrm>
            <a:off x="975784" y="1770063"/>
            <a:ext cx="3092160" cy="4638240"/>
          </a:xfrm>
        </p:spPr>
      </p:pic>
      <p:pic>
        <p:nvPicPr>
          <p:cNvPr id="9" name="Содержимое 8" descr="12212454_mmdb.jpg"/>
          <p:cNvPicPr>
            <a:picLocks noGrp="1" noChangeAspect="1"/>
          </p:cNvPicPr>
          <p:nvPr>
            <p:ph sz="half" idx="2"/>
          </p:nvPr>
        </p:nvPicPr>
        <p:blipFill>
          <a:blip r:embed="rId3" cstate="print"/>
          <a:stretch>
            <a:fillRect/>
          </a:stretch>
        </p:blipFill>
        <p:spPr>
          <a:xfrm>
            <a:off x="5082483" y="1770063"/>
            <a:ext cx="3185909" cy="45259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7772400" cy="1165816"/>
          </a:xfrm>
        </p:spPr>
        <p:txBody>
          <a:bodyPr/>
          <a:lstStyle/>
          <a:p>
            <a:pPr algn="ctr"/>
            <a:r>
              <a:rPr lang="ru-RU" sz="2800" u="sng" dirty="0" smtClean="0"/>
              <a:t>Соединение кокетки с кантом</a:t>
            </a:r>
            <a:r>
              <a:rPr lang="ru-RU" sz="2800" dirty="0" smtClean="0"/>
              <a:t>: ткань для канта перегнуть посередине на лицевую сторону и заутюжить. Кант может быть выполнен из отделочной ткани, ширина его 0,2см и более. Наложить кант на лицевую сторону кокетки, уравнять края и обработать накладным швом. Сложить кокетку с основной деталью лицевыми сторонами внутрь, уравнять срезы и соединить </a:t>
            </a:r>
            <a:r>
              <a:rPr lang="ru-RU" sz="2800" dirty="0" err="1" smtClean="0"/>
              <a:t>ш.ш</a:t>
            </a:r>
            <a:r>
              <a:rPr lang="ru-RU" sz="2800" dirty="0" smtClean="0"/>
              <a:t>. 1см. Развернуть кокетку, припуски притачивания направить в сторону кокетки, по нижнему срезу кокетки на 0,1-0,2 см проложить отделочную строчку. </a:t>
            </a:r>
            <a:r>
              <a:rPr lang="ru-RU" sz="2800" dirty="0" err="1" smtClean="0"/>
              <a:t>Приутюжить</a:t>
            </a:r>
            <a:r>
              <a:rPr lang="ru-RU" sz="2800" dirty="0" smtClean="0"/>
              <a:t> узел в готовом виде.</a:t>
            </a:r>
            <a:br>
              <a:rPr lang="ru-RU" sz="2800" dirty="0" smtClean="0"/>
            </a:br>
            <a:r>
              <a:rPr lang="ru-RU" sz="2800" dirty="0" smtClean="0"/>
              <a:t> </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7772400" cy="1165816"/>
          </a:xfrm>
        </p:spPr>
        <p:txBody>
          <a:bodyPr>
            <a:normAutofit fontScale="90000"/>
          </a:bodyPr>
          <a:lstStyle/>
          <a:p>
            <a:pPr algn="ctr"/>
            <a:r>
              <a:rPr lang="ru-RU" dirty="0" smtClean="0"/>
              <a:t>Кокетки – это отрезная верхняя часть плечевого или поясного изделия</a:t>
            </a:r>
            <a:endParaRPr lang="ru-RU" dirty="0"/>
          </a:p>
        </p:txBody>
      </p:sp>
      <p:pic>
        <p:nvPicPr>
          <p:cNvPr id="8" name="Содержимое 7" descr="офисная юбка (3).jpg"/>
          <p:cNvPicPr>
            <a:picLocks noGrp="1" noChangeAspect="1"/>
          </p:cNvPicPr>
          <p:nvPr>
            <p:ph idx="1"/>
          </p:nvPr>
        </p:nvPicPr>
        <p:blipFill>
          <a:blip r:embed="rId2" cstate="print"/>
          <a:stretch>
            <a:fillRect/>
          </a:stretch>
        </p:blipFill>
        <p:spPr>
          <a:xfrm>
            <a:off x="3203848" y="2348880"/>
            <a:ext cx="3099676" cy="393546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Соединение канта с кокеткой накладным швом</a:t>
            </a:r>
            <a:endParaRPr lang="ru-RU" dirty="0"/>
          </a:p>
        </p:txBody>
      </p:sp>
      <p:pic>
        <p:nvPicPr>
          <p:cNvPr id="5" name="Содержимое 4" descr="hello_html_m1c51e211.png"/>
          <p:cNvPicPr>
            <a:picLocks noGrp="1" noChangeAspect="1"/>
          </p:cNvPicPr>
          <p:nvPr>
            <p:ph idx="1"/>
          </p:nvPr>
        </p:nvPicPr>
        <p:blipFill>
          <a:blip r:embed="rId2" cstate="print"/>
          <a:stretch>
            <a:fillRect/>
          </a:stretch>
        </p:blipFill>
        <p:spPr>
          <a:xfrm>
            <a:off x="2555776" y="2420888"/>
            <a:ext cx="4465562" cy="331236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Спасибо за внимание!</a:t>
            </a:r>
            <a:endParaRPr lang="ru-RU" dirty="0"/>
          </a:p>
        </p:txBody>
      </p:sp>
      <p:pic>
        <p:nvPicPr>
          <p:cNvPr id="7" name="Содержимое 6" descr="platie-trapecyia-na-koketke-s-perepadom_f1.jpg"/>
          <p:cNvPicPr>
            <a:picLocks noGrp="1" noChangeAspect="1"/>
          </p:cNvPicPr>
          <p:nvPr>
            <p:ph idx="1"/>
          </p:nvPr>
        </p:nvPicPr>
        <p:blipFill>
          <a:blip r:embed="rId2" cstate="print"/>
          <a:stretch>
            <a:fillRect/>
          </a:stretch>
        </p:blipFill>
        <p:spPr>
          <a:xfrm>
            <a:off x="2514600" y="1784350"/>
            <a:ext cx="45720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Наименование конструктивных срезов кокетки</a:t>
            </a:r>
            <a:endParaRPr lang="ru-RU" dirty="0"/>
          </a:p>
        </p:txBody>
      </p:sp>
      <p:pic>
        <p:nvPicPr>
          <p:cNvPr id="4" name="Содержимое 3" descr="-------.jpg"/>
          <p:cNvPicPr>
            <a:picLocks noGrp="1" noChangeAspect="1"/>
          </p:cNvPicPr>
          <p:nvPr>
            <p:ph idx="1"/>
          </p:nvPr>
        </p:nvPicPr>
        <p:blipFill>
          <a:blip r:embed="rId2" cstate="print"/>
          <a:srcRect l="5757" t="-1937" r="53946" b="82569"/>
          <a:stretch>
            <a:fillRect/>
          </a:stretch>
        </p:blipFill>
        <p:spPr>
          <a:xfrm>
            <a:off x="2699792" y="2276872"/>
            <a:ext cx="4536504" cy="2592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7772400" cy="1165816"/>
          </a:xfrm>
        </p:spPr>
        <p:txBody>
          <a:bodyPr/>
          <a:lstStyle/>
          <a:p>
            <a:pPr algn="ctr"/>
            <a:r>
              <a:rPr lang="ru-RU" dirty="0" smtClean="0"/>
              <a:t>По форме кокетки бывают:</a:t>
            </a:r>
            <a:br>
              <a:rPr lang="ru-RU" dirty="0" smtClean="0"/>
            </a:br>
            <a:r>
              <a:rPr lang="ru-RU" dirty="0" smtClean="0"/>
              <a:t>прямые, овальные и фигурные</a:t>
            </a:r>
            <a:br>
              <a:rPr lang="ru-RU" dirty="0" smtClean="0"/>
            </a:br>
            <a:endParaRPr lang="ru-RU" dirty="0"/>
          </a:p>
        </p:txBody>
      </p:sp>
      <p:pic>
        <p:nvPicPr>
          <p:cNvPr id="4" name="Содержимое 3" descr="-------.jpg"/>
          <p:cNvPicPr>
            <a:picLocks noGrp="1" noChangeAspect="1"/>
          </p:cNvPicPr>
          <p:nvPr>
            <p:ph idx="1"/>
          </p:nvPr>
        </p:nvPicPr>
        <p:blipFill>
          <a:blip r:embed="rId2" cstate="print"/>
          <a:stretch>
            <a:fillRect/>
          </a:stretch>
        </p:blipFill>
        <p:spPr>
          <a:xfrm>
            <a:off x="2627784" y="1628800"/>
            <a:ext cx="3985592" cy="473842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 способу обработки:</a:t>
            </a:r>
            <a:br>
              <a:rPr lang="ru-RU" dirty="0" smtClean="0"/>
            </a:br>
            <a:r>
              <a:rPr lang="ru-RU" dirty="0" smtClean="0"/>
              <a:t>отлетные   и   </a:t>
            </a:r>
            <a:r>
              <a:rPr lang="ru-RU" dirty="0" err="1" smtClean="0"/>
              <a:t>неотлетные</a:t>
            </a:r>
            <a:endParaRPr lang="ru-RU" dirty="0"/>
          </a:p>
        </p:txBody>
      </p:sp>
      <p:pic>
        <p:nvPicPr>
          <p:cNvPr id="4" name="Содержимое 3" descr="1b.jpg"/>
          <p:cNvPicPr>
            <a:picLocks noGrp="1" noChangeAspect="1"/>
          </p:cNvPicPr>
          <p:nvPr>
            <p:ph sz="half" idx="1"/>
          </p:nvPr>
        </p:nvPicPr>
        <p:blipFill>
          <a:blip r:embed="rId2" cstate="print"/>
          <a:stretch>
            <a:fillRect/>
          </a:stretch>
        </p:blipFill>
        <p:spPr>
          <a:xfrm>
            <a:off x="976727" y="1770063"/>
            <a:ext cx="3015422" cy="4525962"/>
          </a:xfrm>
        </p:spPr>
      </p:pic>
      <p:pic>
        <p:nvPicPr>
          <p:cNvPr id="11" name="Содержимое 10" descr="Koketka_01_213_44411.jpg"/>
          <p:cNvPicPr>
            <a:picLocks noGrp="1" noChangeAspect="1"/>
          </p:cNvPicPr>
          <p:nvPr>
            <p:ph sz="half" idx="2"/>
          </p:nvPr>
        </p:nvPicPr>
        <p:blipFill>
          <a:blip r:embed="rId3" cstate="print"/>
          <a:stretch>
            <a:fillRect/>
          </a:stretch>
        </p:blipFill>
        <p:spPr>
          <a:xfrm>
            <a:off x="5166784" y="1770063"/>
            <a:ext cx="3017308" cy="452596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Так же бывают:</a:t>
            </a:r>
            <a:br>
              <a:rPr lang="ru-RU" dirty="0" smtClean="0"/>
            </a:br>
            <a:r>
              <a:rPr lang="ru-RU" dirty="0" smtClean="0"/>
              <a:t>отрезные и </a:t>
            </a:r>
            <a:r>
              <a:rPr lang="ru-RU" dirty="0" err="1" smtClean="0"/>
              <a:t>цельнокроенные</a:t>
            </a:r>
            <a:endParaRPr lang="ru-RU" dirty="0"/>
          </a:p>
        </p:txBody>
      </p:sp>
      <p:pic>
        <p:nvPicPr>
          <p:cNvPr id="7" name="Содержимое 6" descr="koketki-76-300x154.jpg"/>
          <p:cNvPicPr>
            <a:picLocks noGrp="1" noChangeAspect="1"/>
          </p:cNvPicPr>
          <p:nvPr>
            <p:ph sz="half" idx="2"/>
          </p:nvPr>
        </p:nvPicPr>
        <p:blipFill>
          <a:blip r:embed="rId2" cstate="print"/>
          <a:srcRect l="6082" r="6443"/>
          <a:stretch>
            <a:fillRect/>
          </a:stretch>
        </p:blipFill>
        <p:spPr>
          <a:xfrm>
            <a:off x="4427984" y="2636912"/>
            <a:ext cx="4392488" cy="3168352"/>
          </a:xfrm>
        </p:spPr>
      </p:pic>
      <p:pic>
        <p:nvPicPr>
          <p:cNvPr id="9" name="Содержимое 8" descr="ии.jpg"/>
          <p:cNvPicPr>
            <a:picLocks noGrp="1" noChangeAspect="1"/>
          </p:cNvPicPr>
          <p:nvPr>
            <p:ph sz="half" idx="1"/>
          </p:nvPr>
        </p:nvPicPr>
        <p:blipFill>
          <a:blip r:embed="rId3" cstate="print"/>
          <a:stretch>
            <a:fillRect/>
          </a:stretch>
        </p:blipFill>
        <p:spPr>
          <a:xfrm>
            <a:off x="467544" y="2348880"/>
            <a:ext cx="3528392" cy="352839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Кокетка может быть выполнена из отделочной ткани</a:t>
            </a:r>
            <a:endParaRPr lang="ru-RU" dirty="0"/>
          </a:p>
        </p:txBody>
      </p:sp>
      <p:pic>
        <p:nvPicPr>
          <p:cNvPr id="5" name="Содержимое 4" descr="0ypadncfhi.jpg"/>
          <p:cNvPicPr>
            <a:picLocks noGrp="1" noChangeAspect="1"/>
          </p:cNvPicPr>
          <p:nvPr>
            <p:ph sz="half" idx="1"/>
          </p:nvPr>
        </p:nvPicPr>
        <p:blipFill>
          <a:blip r:embed="rId2" cstate="print"/>
          <a:stretch>
            <a:fillRect/>
          </a:stretch>
        </p:blipFill>
        <p:spPr>
          <a:xfrm>
            <a:off x="179512" y="2420888"/>
            <a:ext cx="4145964" cy="3454970"/>
          </a:xfrm>
        </p:spPr>
      </p:pic>
      <p:pic>
        <p:nvPicPr>
          <p:cNvPr id="6" name="Содержимое 5" descr="01570913.jpg"/>
          <p:cNvPicPr>
            <a:picLocks noGrp="1" noChangeAspect="1"/>
          </p:cNvPicPr>
          <p:nvPr>
            <p:ph sz="half" idx="2"/>
          </p:nvPr>
        </p:nvPicPr>
        <p:blipFill>
          <a:blip r:embed="rId3" cstate="print"/>
          <a:stretch>
            <a:fillRect/>
          </a:stretch>
        </p:blipFill>
        <p:spPr>
          <a:xfrm>
            <a:off x="4283968" y="2420888"/>
            <a:ext cx="4644008" cy="348300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1426464"/>
          </a:xfrm>
        </p:spPr>
        <p:txBody>
          <a:bodyPr/>
          <a:lstStyle/>
          <a:p>
            <a:pPr algn="ctr"/>
            <a:r>
              <a:rPr lang="ru-RU" dirty="0" smtClean="0"/>
              <a:t>В шов притачивания кокетки к основной детали можно добавить отделочные элементы:</a:t>
            </a:r>
            <a:endParaRPr lang="ru-RU" dirty="0"/>
          </a:p>
        </p:txBody>
      </p:sp>
      <p:pic>
        <p:nvPicPr>
          <p:cNvPr id="7" name="Содержимое 6" descr="image002.jpg"/>
          <p:cNvPicPr>
            <a:picLocks noGrp="1" noChangeAspect="1"/>
          </p:cNvPicPr>
          <p:nvPr>
            <p:ph sz="half" idx="2"/>
          </p:nvPr>
        </p:nvPicPr>
        <p:blipFill>
          <a:blip r:embed="rId2" cstate="print"/>
          <a:stretch>
            <a:fillRect/>
          </a:stretch>
        </p:blipFill>
        <p:spPr>
          <a:xfrm>
            <a:off x="5148064" y="2204864"/>
            <a:ext cx="3456384" cy="4243860"/>
          </a:xfrm>
        </p:spPr>
      </p:pic>
      <p:pic>
        <p:nvPicPr>
          <p:cNvPr id="10" name="Содержимое 9" descr="загруженное.jpg"/>
          <p:cNvPicPr>
            <a:picLocks noGrp="1" noChangeAspect="1"/>
          </p:cNvPicPr>
          <p:nvPr>
            <p:ph sz="half" idx="1"/>
          </p:nvPr>
        </p:nvPicPr>
        <p:blipFill>
          <a:blip r:embed="rId3" cstate="print"/>
          <a:srcRect l="4207" r="6543"/>
          <a:stretch>
            <a:fillRect/>
          </a:stretch>
        </p:blipFill>
        <p:spPr>
          <a:xfrm>
            <a:off x="467544" y="2204864"/>
            <a:ext cx="4320480" cy="423576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4824" y="188640"/>
            <a:ext cx="7772400" cy="1237824"/>
          </a:xfrm>
        </p:spPr>
        <p:txBody>
          <a:bodyPr/>
          <a:lstStyle/>
          <a:p>
            <a:pPr algn="ctr"/>
            <a:r>
              <a:rPr lang="ru-RU" dirty="0" smtClean="0"/>
              <a:t>Отделочные элементы по шву притачивания кокетки</a:t>
            </a:r>
            <a:endParaRPr lang="ru-RU" dirty="0"/>
          </a:p>
        </p:txBody>
      </p:sp>
      <p:sp>
        <p:nvSpPr>
          <p:cNvPr id="8" name="Текст 7"/>
          <p:cNvSpPr>
            <a:spLocks noGrp="1"/>
          </p:cNvSpPr>
          <p:nvPr>
            <p:ph type="body" idx="1"/>
          </p:nvPr>
        </p:nvSpPr>
        <p:spPr/>
        <p:txBody>
          <a:bodyPr>
            <a:normAutofit fontScale="92500" lnSpcReduction="20000"/>
          </a:bodyPr>
          <a:lstStyle/>
          <a:p>
            <a:pPr algn="ctr"/>
            <a:r>
              <a:rPr lang="ru-RU" dirty="0" smtClean="0"/>
              <a:t>Настрачивание тесьмы по шву притачивания кокетки</a:t>
            </a:r>
            <a:endParaRPr lang="ru-RU" dirty="0"/>
          </a:p>
        </p:txBody>
      </p:sp>
      <p:sp>
        <p:nvSpPr>
          <p:cNvPr id="9" name="Текст 8"/>
          <p:cNvSpPr>
            <a:spLocks noGrp="1"/>
          </p:cNvSpPr>
          <p:nvPr>
            <p:ph type="body" sz="half" idx="3"/>
          </p:nvPr>
        </p:nvSpPr>
        <p:spPr/>
        <p:txBody>
          <a:bodyPr>
            <a:normAutofit fontScale="92500" lnSpcReduction="20000"/>
          </a:bodyPr>
          <a:lstStyle/>
          <a:p>
            <a:pPr algn="ctr"/>
            <a:r>
              <a:rPr lang="ru-RU" dirty="0" smtClean="0"/>
              <a:t>Выполнение канта по шву притачивания кокетки</a:t>
            </a:r>
            <a:endParaRPr lang="ru-RU" dirty="0"/>
          </a:p>
        </p:txBody>
      </p:sp>
      <p:pic>
        <p:nvPicPr>
          <p:cNvPr id="7" name="Содержимое 6" descr="odezhda-boho-etnicheskaya-artka-T1gd2wXj0kXXccUU36_063327.jpg"/>
          <p:cNvPicPr>
            <a:picLocks noGrp="1" noChangeAspect="1"/>
          </p:cNvPicPr>
          <p:nvPr>
            <p:ph sz="quarter" idx="2"/>
          </p:nvPr>
        </p:nvPicPr>
        <p:blipFill>
          <a:blip r:embed="rId2" cstate="print"/>
          <a:stretch>
            <a:fillRect/>
          </a:stretch>
        </p:blipFill>
        <p:spPr>
          <a:xfrm>
            <a:off x="827584" y="2708920"/>
            <a:ext cx="3384376" cy="3384376"/>
          </a:xfrm>
        </p:spPr>
      </p:pic>
      <p:pic>
        <p:nvPicPr>
          <p:cNvPr id="6" name="Содержимое 5" descr="hello_html_74e2dd21.jpg"/>
          <p:cNvPicPr>
            <a:picLocks noGrp="1" noChangeAspect="1"/>
          </p:cNvPicPr>
          <p:nvPr>
            <p:ph sz="quarter" idx="4"/>
          </p:nvPr>
        </p:nvPicPr>
        <p:blipFill>
          <a:blip r:embed="rId3" cstate="print"/>
          <a:stretch>
            <a:fillRect/>
          </a:stretch>
        </p:blipFill>
        <p:spPr>
          <a:xfrm>
            <a:off x="5508104" y="2780928"/>
            <a:ext cx="2536486" cy="336917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479</TotalTime>
  <Words>432</Words>
  <Application>Microsoft Office PowerPoint</Application>
  <PresentationFormat>Экран (4:3)</PresentationFormat>
  <Paragraphs>30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Метро</vt:lpstr>
      <vt:lpstr>Кокетки, их виды и способы обработки </vt:lpstr>
      <vt:lpstr>Кокетки – это отрезная верхняя часть плечевого или поясного изделия</vt:lpstr>
      <vt:lpstr>Наименование конструктивных срезов кокетки</vt:lpstr>
      <vt:lpstr>По форме кокетки бывают: прямые, овальные и фигурные </vt:lpstr>
      <vt:lpstr>По способу обработки: отлетные   и   неотлетные</vt:lpstr>
      <vt:lpstr>Так же бывают: отрезные и цельнокроенные</vt:lpstr>
      <vt:lpstr>Кокетка может быть выполнена из отделочной ткани</vt:lpstr>
      <vt:lpstr>В шов притачивания кокетки к основной детали можно добавить отделочные элементы:</vt:lpstr>
      <vt:lpstr>Отделочные элементы по шву притачивания кокетки</vt:lpstr>
      <vt:lpstr>Фигурная кокетка имеет углы. Те которые направлены внутрь кокетки, называют внутренними. Углы, выходящие за границу кокетки, называют внешними.</vt:lpstr>
      <vt:lpstr>Нижний срез кокетки можно обработать заранее или сразу соединить с изделием</vt:lpstr>
      <vt:lpstr>Способов соединения кокетки с основной деталью всего три: стачной, настрочной, накладной. Прямые кокетки соединяют всеми тремя способами, овальные – накладным (реже стачным), и фигурные – только накладным способом.</vt:lpstr>
      <vt:lpstr>Стачной способ соединения: кокетку складываем с основной деталью лицевой стороной внутрь, уравниваем срезы и притачиваем ш.ш.0,7-1см. Затем кокетку отгибаем наверх, заутюживаем припуски в сторону кокетки. Обмётывание припусков производим со стороны основной детали (до заутюживания). Если материал плотный, жёсткий (драп, кожа т.д.), швы притачивания кокетки разутюживают. </vt:lpstr>
      <vt:lpstr>Настрочной способ соединения: кокетку складываем с основной деталью лицевой стороной внутрь, уравниваем срезы и притачиваем на ширину отделочной строчки плюс 0,5-0,7см. Затем кокетку отгибаем наверх, заутюживаем припуски в сторону кокетки, оставляя небольшой наплыв и настрачиваем вторую строчку по кокетке на ширину отделочной строчки.  Ширина отделочной строчки – это расстояние от шва притачивания до шва настрачивания (от первой до второй строчки). Приутюжить узел в готовом виде.</vt:lpstr>
      <vt:lpstr>Этапы соединения кокетки с основной деталью настрочным способом</vt:lpstr>
      <vt:lpstr>Соединение кокетки со спинкой настрочным способом (ширина отделочной строчки 0,5см)</vt:lpstr>
      <vt:lpstr>Накладной способ соединения: нижний срез кокетки заутюживаем на изнанку, либо обрабатываем кантом, бейкой, обтачкой. На основной детали намечаем линию притачивания кокетки. Затем накладываем кокетку лицевой стороной вверх на лицевую сторону основной детали, совместив нижний край с линией разметки  и соединяем строчкой, равной ширине  отделочной строчки.  Ширина отделочной строчки – это расстояние от нижнего края кокетки до строчки соединения кокетки с основной деталью. Приутюжить узел в готовом виде.</vt:lpstr>
      <vt:lpstr>Соединение кокеток с передом накладным способом</vt:lpstr>
      <vt:lpstr>Соединение кокетки с кантом: ткань для канта перегнуть посередине на лицевую сторону и заутюжить. Кант может быть выполнен из отделочной ткани, ширина его 0,2см и более. Наложить кант на лицевую сторону кокетки, уравнять края и обработать накладным швом. Сложить кокетку с основной деталью лицевыми сторонами внутрь, уравнять срезы и соединить ш.ш. 1см. Развернуть кокетку, припуски притачивания направить в сторону кокетки, по нижнему срезу кокетки на 0,1-0,2 см проложить отделочную строчку. Приутюжить узел в готовом виде.  </vt:lpstr>
      <vt:lpstr>Соединение канта с кокеткой накладным швом</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Кокетки, их виды и способы обработки </dc:title>
  <dc:creator>Админ</dc:creator>
  <cp:lastModifiedBy>Админ</cp:lastModifiedBy>
  <cp:revision>27</cp:revision>
  <dcterms:created xsi:type="dcterms:W3CDTF">2016-11-09T04:23:08Z</dcterms:created>
  <dcterms:modified xsi:type="dcterms:W3CDTF">2016-11-30T07:23:44Z</dcterms:modified>
</cp:coreProperties>
</file>