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1" r:id="rId5"/>
    <p:sldId id="257" r:id="rId6"/>
    <p:sldId id="260" r:id="rId7"/>
    <p:sldId id="259" r:id="rId8"/>
    <p:sldId id="258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80E2-AB7B-4618-AAC0-5371DC10EA5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1D25-5DC4-4CC7-9817-0AF5B9BD8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57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80E2-AB7B-4618-AAC0-5371DC10EA5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1D25-5DC4-4CC7-9817-0AF5B9BD8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9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80E2-AB7B-4618-AAC0-5371DC10EA5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1D25-5DC4-4CC7-9817-0AF5B9BD8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35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80E2-AB7B-4618-AAC0-5371DC10EA5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1D25-5DC4-4CC7-9817-0AF5B9BD8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12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80E2-AB7B-4618-AAC0-5371DC10EA5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1D25-5DC4-4CC7-9817-0AF5B9BD8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0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80E2-AB7B-4618-AAC0-5371DC10EA5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1D25-5DC4-4CC7-9817-0AF5B9BD8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47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80E2-AB7B-4618-AAC0-5371DC10EA5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1D25-5DC4-4CC7-9817-0AF5B9BD8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51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80E2-AB7B-4618-AAC0-5371DC10EA5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1D25-5DC4-4CC7-9817-0AF5B9BD8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3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80E2-AB7B-4618-AAC0-5371DC10EA5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1D25-5DC4-4CC7-9817-0AF5B9BD8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72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80E2-AB7B-4618-AAC0-5371DC10EA5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1D25-5DC4-4CC7-9817-0AF5B9BD8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00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80E2-AB7B-4618-AAC0-5371DC10EA5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1D25-5DC4-4CC7-9817-0AF5B9BD8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3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580E2-AB7B-4618-AAC0-5371DC10EA5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F1D25-5DC4-4CC7-9817-0AF5B9BD8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85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10062" y="320284"/>
            <a:ext cx="9971875" cy="759737"/>
            <a:chOff x="1314825" y="2611306"/>
            <a:chExt cx="9971874" cy="759737"/>
          </a:xfrm>
        </p:grpSpPr>
        <p:pic>
          <p:nvPicPr>
            <p:cNvPr id="1028" name="Picture 4" descr="http://x-lines.ru/letters/i/cyrillicfancy/0456/1a1ad1/60/0/4np7bk6o15ejomo.png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825" y="2865982"/>
              <a:ext cx="2042525" cy="505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x-lines.ru/letters/i/cyrillicfancy/0456/1a1ad1/60/0/4ntpbfqowzej5wra4nppbrby4ne7bfqo19ej7wr94nepbeqouzej7wfb4ntpbgbq.png"/>
            <p:cNvPicPr>
              <a:picLocks noChangeAspect="1" noChangeArrowheads="1"/>
            </p:cNvPicPr>
            <p:nvPr/>
          </p:nvPicPr>
          <p:blipFill rotWithShape="1"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39" b="9"/>
            <a:stretch/>
          </p:blipFill>
          <p:spPr bwMode="auto">
            <a:xfrm>
              <a:off x="3466532" y="2869105"/>
              <a:ext cx="7820167" cy="501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://x-lines.ru/letters/i/cyrillicfancy/0456/1a1ad1/60/0/4ntpbfqowzej5wra4nppbrby4ne7bfqo19ej7wr94nepbeqouzej7wfb4ntpbgbq.png"/>
            <p:cNvPicPr>
              <a:picLocks noChangeAspect="1" noChangeArrowheads="1"/>
            </p:cNvPicPr>
            <p:nvPr/>
          </p:nvPicPr>
          <p:blipFill rotWithShape="1"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117" t="-1" b="-51352"/>
            <a:stretch/>
          </p:blipFill>
          <p:spPr bwMode="auto">
            <a:xfrm>
              <a:off x="3207793" y="2611306"/>
              <a:ext cx="149557" cy="759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Надпись 2">
            <a:extLst>
              <a:ext uri="{FF2B5EF4-FFF2-40B4-BE49-F238E27FC236}">
                <a16:creationId xmlns:a16="http://schemas.microsoft.com/office/drawing/2014/main" id="{7B611017-1B73-62B2-B609-B3C303CAA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777602"/>
            <a:ext cx="6320414" cy="188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1A1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–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1A1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Дороднов Николай,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1A1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 </a:t>
            </a:r>
            <a:r>
              <a:rPr lang="ru-RU" sz="2400" b="1" dirty="0">
                <a:solidFill>
                  <a:srgbClr val="1A1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</a:t>
            </a:r>
            <a:r>
              <a:rPr lang="ru-RU" sz="2400" b="1" dirty="0">
                <a:solidFill>
                  <a:srgbClr val="1A1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«М» класса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1A1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ГБОУ «Инженерная школа №</a:t>
            </a:r>
            <a:r>
              <a:rPr lang="ru-RU" sz="2400" b="1" dirty="0">
                <a:solidFill>
                  <a:srgbClr val="1A1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1581</a:t>
            </a:r>
            <a:r>
              <a:rPr lang="ru-RU" sz="2400" b="1" dirty="0">
                <a:solidFill>
                  <a:srgbClr val="1A1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rgbClr val="1A1A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адпись 2">
            <a:extLst>
              <a:ext uri="{FF2B5EF4-FFF2-40B4-BE49-F238E27FC236}">
                <a16:creationId xmlns:a16="http://schemas.microsoft.com/office/drawing/2014/main" id="{BF3A8EA7-33BD-7BEF-4875-1662EEF1A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09" y="4661625"/>
            <a:ext cx="6126962" cy="187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1A1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–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400" b="1" dirty="0" err="1">
                <a:solidFill>
                  <a:srgbClr val="1A1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Бязрова</a:t>
            </a:r>
            <a:r>
              <a:rPr lang="ru-RU" sz="2400" b="1" dirty="0">
                <a:solidFill>
                  <a:srgbClr val="1A1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Бэлла Даниловна,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1A1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физической культуры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1A1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ГБОУ «Инженерная школа №</a:t>
            </a:r>
            <a:r>
              <a:rPr lang="ru-RU" sz="2400" b="1" dirty="0">
                <a:solidFill>
                  <a:srgbClr val="1A1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1581</a:t>
            </a:r>
            <a:r>
              <a:rPr lang="ru-RU" sz="2400" b="1" dirty="0">
                <a:solidFill>
                  <a:srgbClr val="1A1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15000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x-lines.ru/letters/i/cyrillicfancy/0456/1a1ad1/56/0/4nxpbeqouzej7wr14nq7bk6o1wopb86owdejbwr14ncpbg6o1yopbeso1zekmwr74ncpbgsouyopbrqo1zejxwr64nx7brgow8ej5wr64no7besouyo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0" y="463977"/>
            <a:ext cx="11565716" cy="39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9663" y="1174486"/>
            <a:ext cx="6448927" cy="5570756"/>
          </a:xfrm>
          <a:prstGeom prst="rect">
            <a:avLst/>
          </a:prstGeom>
          <a:solidFill>
            <a:schemeClr val="bg1">
              <a:alpha val="51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Лыжные палки должны быть снабжены защитным наконечником, кольцом и иметь удобную рукоять с кожаным регулируемым ремешком на запястье.</a:t>
            </a:r>
          </a:p>
          <a:p>
            <a:pPr algn="just">
              <a:spcBef>
                <a:spcPts val="1200"/>
              </a:spcBef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Длина беговой лыжной базы должна соответствовать формуле: рост спортсмена плюс 20 см.</a:t>
            </a:r>
          </a:p>
          <a:p>
            <a:pPr algn="just">
              <a:spcBef>
                <a:spcPts val="1200"/>
              </a:spcBef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Установка и эксплуатация крепления должна быть построена под катающегося, чтобы лыжник смог надеть и снять снегоступы самостоятельно.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23" b="96905" l="9891" r="89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41" r="45244"/>
          <a:stretch/>
        </p:blipFill>
        <p:spPr>
          <a:xfrm>
            <a:off x="190468" y="2049912"/>
            <a:ext cx="1094509" cy="5017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66" b="97451" l="52913" r="718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40" r="31651"/>
          <a:stretch/>
        </p:blipFill>
        <p:spPr>
          <a:xfrm>
            <a:off x="939847" y="2216727"/>
            <a:ext cx="920212" cy="4892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2" t="15255" r="54452" b="12331"/>
          <a:stretch/>
        </p:blipFill>
        <p:spPr>
          <a:xfrm>
            <a:off x="8846583" y="2507255"/>
            <a:ext cx="3146483" cy="410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20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5055" y="246718"/>
            <a:ext cx="6179127" cy="6432530"/>
          </a:xfrm>
          <a:prstGeom prst="rect">
            <a:avLst/>
          </a:prstGeom>
          <a:solidFill>
            <a:schemeClr val="bg1">
              <a:alpha val="51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Кататься по горизонтальной траектории следует на расстоянии друг от друга не менее 3 метров, во время спуска — 30 метров.</a:t>
            </a:r>
          </a:p>
          <a:p>
            <a:pPr algn="just">
              <a:spcBef>
                <a:spcPts val="1200"/>
              </a:spcBef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Без специальной подготовки и снаряжения запрещается прыгать с трамплина.</a:t>
            </a:r>
          </a:p>
          <a:p>
            <a:pPr algn="just">
              <a:spcBef>
                <a:spcPts val="1200"/>
              </a:spcBef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При первых признаках обморожения необходимо сухой рукой растереть замерзшую область до появления теплоты. Рекомендуется прекратить дальнейшее движение, сойти с дистанции, как можно скорее попасть в теплое помещение.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" y="3172692"/>
            <a:ext cx="4780747" cy="350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1" y="246717"/>
            <a:ext cx="4732844" cy="2662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826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x-lines.ru/letters/i/cyrillicfancy/0456/1a1ad1/60/0/4nx7bfqowdejfwro4nz1bwr94nxpb8gou5ekuwfcrdej9wfy4ncnbwr64ne7b8gou5ekbwr64nmpbfqouzejtw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431514"/>
            <a:ext cx="11206539" cy="53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22619" y="1151519"/>
            <a:ext cx="7620000" cy="5570756"/>
          </a:xfrm>
          <a:prstGeom prst="rect">
            <a:avLst/>
          </a:prstGeom>
          <a:solidFill>
            <a:schemeClr val="bg1">
              <a:alpha val="51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После того как обмороженный оказался в теплом помещении, с него необходимо снять верхнюю одежду, обувь, напоить горячим чаем.</a:t>
            </a:r>
          </a:p>
          <a:p>
            <a:pPr algn="just">
              <a:spcBef>
                <a:spcPts val="1200"/>
              </a:spcBef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Если пострадали кисти рук, пальцы, их можно расположить в подмышечных впадинах самого пострадавшего.</a:t>
            </a:r>
          </a:p>
          <a:p>
            <a:pPr algn="just">
              <a:spcBef>
                <a:spcPts val="1200"/>
              </a:spcBef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Вызов скорой помощи необходим, если пострадавший находится в бессознательном состоянии. При таком повреждении больного не рекомендуется трогать, чтобы не повлечь остановку сердца. Необходимо накрыть его одеялами и ждать помощи.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8" r="11264"/>
          <a:stretch/>
        </p:blipFill>
        <p:spPr>
          <a:xfrm>
            <a:off x="484910" y="1151517"/>
            <a:ext cx="3255820" cy="297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52" y="4207530"/>
            <a:ext cx="3506737" cy="2334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33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x-lines.ru/letters/i/cyrillicfancy/0456/1a1ad1/60/0/4ntpbego1zejdwr64njpbrgouzejtwfxrdejwegou5ejjwri4nmpbfgo1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43" y="516616"/>
            <a:ext cx="10479372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98373" y="1828801"/>
            <a:ext cx="8011943" cy="4708981"/>
          </a:xfrm>
          <a:prstGeom prst="rect">
            <a:avLst/>
          </a:prstGeom>
          <a:solidFill>
            <a:schemeClr val="bg1">
              <a:alpha val="51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Верхняя одежда должна быть теплой, легкой, не продуваемой и комфортной.</a:t>
            </a:r>
          </a:p>
          <a:p>
            <a:pPr algn="just">
              <a:spcBef>
                <a:spcPts val="1200"/>
              </a:spcBef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На голове обязательно должна быть шапка, на руках - перчатки, варежки. Толщина головного убора зависит от температурных особенностей во время урока.</a:t>
            </a:r>
          </a:p>
          <a:p>
            <a:pPr algn="just">
              <a:spcBef>
                <a:spcPts val="1200"/>
              </a:spcBef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Обувь рекомендуется подбирать на один сантиметр больше ноги лыжника. Она не должна сковывать движения стоп и вызывать онемение пальцев.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" y="1614229"/>
            <a:ext cx="3173185" cy="4759779"/>
            <a:chOff x="0" y="1778003"/>
            <a:chExt cx="3173185" cy="475977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2726" r="899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78003"/>
              <a:ext cx="3173185" cy="4759778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84" r="56248"/>
            <a:stretch/>
          </p:blipFill>
          <p:spPr>
            <a:xfrm rot="18263652">
              <a:off x="899331" y="4330608"/>
              <a:ext cx="436335" cy="708744"/>
            </a:xfrm>
            <a:prstGeom prst="ellipse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49" t="40456"/>
            <a:stretch/>
          </p:blipFill>
          <p:spPr>
            <a:xfrm rot="2253425">
              <a:off x="1972771" y="4404320"/>
              <a:ext cx="407692" cy="598646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19679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98043" y="1834257"/>
            <a:ext cx="8554316" cy="4862870"/>
          </a:xfrm>
          <a:prstGeom prst="rect">
            <a:avLst/>
          </a:prstGeom>
          <a:solidFill>
            <a:schemeClr val="bg1">
              <a:alpha val="51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Под верхнюю одежду рекомендуется надевать натуральное белье из хлопка, гетры, брюки, носки.</a:t>
            </a:r>
          </a:p>
          <a:p>
            <a:pPr algn="just">
              <a:spcBef>
                <a:spcPts val="1200"/>
              </a:spcBef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При усиленном ветре на лицо спортсмена надевается защитная маска, на обувь — чехлы-бахилы, способствующие сохранению тепла.</a:t>
            </a:r>
          </a:p>
          <a:p>
            <a:pPr algn="just">
              <a:spcBef>
                <a:spcPts val="1200"/>
              </a:spcBef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Обувь должна быть сухой. В мокрых ботинках можно обморозить пальцы ног.</a:t>
            </a:r>
          </a:p>
          <a:p>
            <a:pPr algn="just">
              <a:spcBef>
                <a:spcPts val="1200"/>
              </a:spcBef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При снежной погоде, для улучшения видимости и защиты глаз, рекомендуется надевать специальные очки.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1" b="89949" l="9974" r="98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71" t="11567" r="1602" b="12630"/>
          <a:stretch/>
        </p:blipFill>
        <p:spPr>
          <a:xfrm>
            <a:off x="257755" y="968679"/>
            <a:ext cx="2548972" cy="5728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28" b="89494" l="1919" r="993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43" y="695645"/>
            <a:ext cx="1950720" cy="1066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43" b="100000" l="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311" y="834944"/>
            <a:ext cx="1551375" cy="8484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28" b="89494" l="0" r="997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79" y="774738"/>
            <a:ext cx="1661467" cy="9086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86" b="90000" l="625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93" y="834945"/>
            <a:ext cx="1666424" cy="91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x-lines.ru/letters/i/cyrillicfancy/0456/1a1ad1/60/0/4ntpbego1zejdwr64njpbrgouzejtwfxrdejwegou9ej7wr14nk7bfgo1zej5wra4nz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16" y="436682"/>
            <a:ext cx="10963275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77219" y="1464664"/>
            <a:ext cx="6168172" cy="5139869"/>
          </a:xfrm>
          <a:prstGeom prst="rect">
            <a:avLst/>
          </a:prstGeom>
          <a:solidFill>
            <a:schemeClr val="bg1">
              <a:alpha val="51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Запрещен обгон во время быстрой езды по узким тропам, при спуске с горы.</a:t>
            </a:r>
          </a:p>
          <a:p>
            <a:pPr algn="just">
              <a:spcBef>
                <a:spcPts val="1200"/>
              </a:spcBef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Нельзя делать незапланированные остановки на лыжне.</a:t>
            </a:r>
          </a:p>
          <a:p>
            <a:pPr algn="just">
              <a:spcBef>
                <a:spcPts val="1200"/>
              </a:spcBef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При падении ребенка, особенно при спуске, следует незамедлительно уйти, отползти с траектории движения. Палки при этом должны быть отброшены вбок, чтобы очередной лыжник не наткнулся на них.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59"/>
          <a:stretch/>
        </p:blipFill>
        <p:spPr>
          <a:xfrm>
            <a:off x="159033" y="1531442"/>
            <a:ext cx="5122651" cy="5006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543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56" y="4699695"/>
            <a:ext cx="10454185" cy="1969770"/>
          </a:xfrm>
          <a:prstGeom prst="rect">
            <a:avLst/>
          </a:prstGeom>
          <a:solidFill>
            <a:schemeClr val="bg1">
              <a:alpha val="51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Если новичок чувствует неизбежное падение, то сделать это необходимо согнув немного колени, заваливаясь на один бок.</a:t>
            </a:r>
          </a:p>
          <a:p>
            <a:pPr algn="just">
              <a:spcBef>
                <a:spcPts val="1200"/>
              </a:spcBef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При ходьбе на лыжах не раскидывайте сильно палки в стороны, это может препятствовать движению других лыжников.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809" y="299469"/>
            <a:ext cx="6372275" cy="4231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8128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x-lines.ru/letters/i/cyrillicfancy/0456/1a1ad1/60/0/4no7b86o1dekdwra4ne7b8ty4nm7brby4njpb8qoudej3wro4nq7bggo1wo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7" y="2911475"/>
            <a:ext cx="11612047" cy="7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83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</TotalTime>
  <Words>479</Words>
  <Application>Microsoft Office PowerPoint</Application>
  <PresentationFormat>Широкоэкранный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Александр Александр</cp:lastModifiedBy>
  <cp:revision>29</cp:revision>
  <dcterms:created xsi:type="dcterms:W3CDTF">2019-01-17T08:45:24Z</dcterms:created>
  <dcterms:modified xsi:type="dcterms:W3CDTF">2022-12-12T17:31:56Z</dcterms:modified>
</cp:coreProperties>
</file>