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5" r:id="rId4"/>
    <p:sldId id="260" r:id="rId5"/>
    <p:sldId id="266" r:id="rId6"/>
    <p:sldId id="267" r:id="rId7"/>
    <p:sldId id="268" r:id="rId8"/>
    <p:sldId id="264" r:id="rId9"/>
    <p:sldId id="261" r:id="rId10"/>
    <p:sldId id="263" r:id="rId11"/>
    <p:sldId id="262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5064" t="23605" r="31183" b="26624"/>
          <a:stretch/>
        </p:blipFill>
        <p:spPr bwMode="auto">
          <a:xfrm>
            <a:off x="0" y="-99392"/>
            <a:ext cx="9144000" cy="69573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764704"/>
            <a:ext cx="79208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Arial Black" panose="020B0A04020102020204" pitchFamily="34" charset="0"/>
              </a:rPr>
              <a:t>                              </a:t>
            </a:r>
            <a:r>
              <a:rPr lang="ru-RU" sz="4000" dirty="0" smtClean="0">
                <a:latin typeface="Bahnschrift Condensed" panose="020B0502040204020203" pitchFamily="34" charset="0"/>
              </a:rPr>
              <a:t>Мастер-класс</a:t>
            </a:r>
          </a:p>
          <a:p>
            <a:r>
              <a:rPr lang="ru-RU" sz="4000" dirty="0" smtClean="0">
                <a:latin typeface="Arial Black" panose="020B0A04020102020204" pitchFamily="34" charset="0"/>
              </a:rPr>
              <a:t>Развитие </a:t>
            </a:r>
            <a:r>
              <a:rPr lang="ru-RU" sz="4000" dirty="0">
                <a:latin typeface="Arial Black" panose="020B0A04020102020204" pitchFamily="34" charset="0"/>
              </a:rPr>
              <a:t>речевого аппарата при помощи скороговорок для </a:t>
            </a:r>
            <a:r>
              <a:rPr lang="ru-RU" sz="4000" dirty="0" smtClean="0">
                <a:latin typeface="Arial Black" panose="020B0A04020102020204" pitchFamily="34" charset="0"/>
              </a:rPr>
              <a:t>дошкольников</a:t>
            </a:r>
          </a:p>
          <a:p>
            <a:endParaRPr lang="ru-RU" sz="4000" dirty="0">
              <a:latin typeface="Arial Black" panose="020B0A04020102020204" pitchFamily="34" charset="0"/>
            </a:endParaRPr>
          </a:p>
          <a:p>
            <a:endParaRPr lang="ru-RU" sz="4000" dirty="0" smtClean="0">
              <a:latin typeface="Arial Black" panose="020B0A04020102020204" pitchFamily="34" charset="0"/>
            </a:endParaRPr>
          </a:p>
          <a:p>
            <a:r>
              <a:rPr lang="ru-RU" dirty="0" smtClean="0">
                <a:latin typeface="Arial Black" panose="020B0A04020102020204" pitchFamily="34" charset="0"/>
              </a:rPr>
              <a:t>Приготовила: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Коркина М.Г.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Учитель-логопед</a:t>
            </a:r>
          </a:p>
          <a:p>
            <a:r>
              <a:rPr lang="ru-RU" dirty="0" smtClean="0">
                <a:latin typeface="Arial Black" panose="020B0A04020102020204" pitchFamily="34" charset="0"/>
              </a:rPr>
              <a:t>МБДОУ-детский сад № 463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673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5237" t="17750" r="30738" b="2272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404664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8</a:t>
            </a:r>
            <a:r>
              <a:rPr lang="ru-RU" sz="2400" b="1" dirty="0" smtClean="0"/>
              <a:t>.Взять </a:t>
            </a:r>
            <a:r>
              <a:rPr lang="ru-RU" sz="2400" b="1" dirty="0"/>
              <a:t>в руки мяч и, ритмично подбрасывая и ловя его руками проговаривать </a:t>
            </a:r>
            <a:r>
              <a:rPr lang="ru-RU" sz="2400" b="1" dirty="0" smtClean="0"/>
              <a:t> </a:t>
            </a:r>
            <a:r>
              <a:rPr lang="ru-RU" sz="2400" b="1" dirty="0"/>
              <a:t>скороговорку. Подбрасывать  и ловить мяч можно на каждое слово или слог.</a:t>
            </a:r>
          </a:p>
          <a:p>
            <a:r>
              <a:rPr lang="ru-RU" sz="2400" b="1" dirty="0" smtClean="0"/>
              <a:t>9.Проговорить </a:t>
            </a:r>
            <a:r>
              <a:rPr lang="ru-RU" sz="2400" b="1" dirty="0"/>
              <a:t>скороговорку, подбрасывая мячик из одной руки в другую.</a:t>
            </a:r>
          </a:p>
          <a:p>
            <a:r>
              <a:rPr lang="ru-RU" sz="2400" b="1" dirty="0" smtClean="0"/>
              <a:t>10.Проговорить </a:t>
            </a:r>
            <a:r>
              <a:rPr lang="ru-RU" sz="2400" b="1" dirty="0"/>
              <a:t>скороговорку можно, прохлопывая  ритм ладошками.</a:t>
            </a:r>
          </a:p>
          <a:p>
            <a:r>
              <a:rPr lang="ru-RU" sz="2400" b="1" dirty="0" smtClean="0"/>
              <a:t>11.Предложите </a:t>
            </a:r>
            <a:r>
              <a:rPr lang="ru-RU" sz="2400" b="1" dirty="0"/>
              <a:t>проговорить скороговорку три раза подряд и не сбиться.</a:t>
            </a:r>
          </a:p>
          <a:p>
            <a:r>
              <a:rPr lang="ru-RU" sz="2400" b="1" dirty="0" smtClean="0"/>
              <a:t>12.Предложите </a:t>
            </a:r>
            <a:r>
              <a:rPr lang="ru-RU" sz="2400" b="1" dirty="0"/>
              <a:t>проиллюстрировать скороговорку: Что можно нарисовать к данной  </a:t>
            </a:r>
            <a:r>
              <a:rPr lang="ru-RU" sz="2400" b="1" dirty="0" smtClean="0"/>
              <a:t>скороговорке</a:t>
            </a:r>
            <a:r>
              <a:rPr lang="ru-RU" sz="2400" b="1" dirty="0"/>
              <a:t>? Передать сюжет скороговорки.</a:t>
            </a:r>
          </a:p>
        </p:txBody>
      </p:sp>
    </p:spTree>
    <p:extLst>
      <p:ext uri="{BB962C8B-B14F-4D97-AF65-F5344CB8AC3E}">
        <p14:creationId xmlns:p14="http://schemas.microsoft.com/office/powerpoint/2010/main" val="2704482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4545" t="30087" r="30564" b="32900"/>
          <a:stretch/>
        </p:blipFill>
        <p:spPr bwMode="auto">
          <a:xfrm>
            <a:off x="3053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476672"/>
            <a:ext cx="85689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Если ребенок не может запомнить текст скороговорки полезно использовать приемы мнемотехники. </a:t>
            </a:r>
          </a:p>
          <a:p>
            <a:r>
              <a:rPr lang="ru-RU" sz="2800" b="1" i="1" dirty="0" smtClean="0"/>
              <a:t>                                   </a:t>
            </a:r>
            <a:r>
              <a:rPr lang="ru-RU" sz="2800" b="1" i="1" dirty="0" err="1" smtClean="0"/>
              <a:t>Мнемотаблицы</a:t>
            </a:r>
            <a:r>
              <a:rPr lang="ru-RU" sz="2800" b="1" i="1" dirty="0" smtClean="0"/>
              <a:t>  </a:t>
            </a:r>
            <a:r>
              <a:rPr lang="ru-RU" sz="2800" b="1" i="1" dirty="0"/>
              <a:t>для скороговорки 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15584" t="30303" r="30995" b="32189"/>
          <a:stretch/>
        </p:blipFill>
        <p:spPr bwMode="auto">
          <a:xfrm>
            <a:off x="234472" y="4077072"/>
            <a:ext cx="4464497" cy="24859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l="22510" t="50866" r="38530" b="32900"/>
          <a:stretch/>
        </p:blipFill>
        <p:spPr bwMode="auto">
          <a:xfrm>
            <a:off x="1907704" y="2348880"/>
            <a:ext cx="5040560" cy="1564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"/>
          <a:srcRect l="14718" t="27922" r="30911" b="30736"/>
          <a:stretch/>
        </p:blipFill>
        <p:spPr bwMode="auto">
          <a:xfrm>
            <a:off x="4860032" y="4183425"/>
            <a:ext cx="4176464" cy="26198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020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6103" t="24026" r="31603" b="25758"/>
          <a:stretch/>
        </p:blipFill>
        <p:spPr bwMode="auto">
          <a:xfrm>
            <a:off x="72008" y="-12576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latin typeface="Arial Black" panose="020B0A04020102020204" pitchFamily="34" charset="0"/>
              </a:rPr>
              <a:t>Скороговорка – жанр устного народного творчества. 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/>
            <a:r>
              <a:rPr lang="ru-RU" sz="2000" b="1" dirty="0" smtClean="0">
                <a:latin typeface="Arial Black" panose="020B0A04020102020204" pitchFamily="34" charset="0"/>
              </a:rPr>
              <a:t>Это </a:t>
            </a:r>
            <a:r>
              <a:rPr lang="ru-RU" sz="2000" b="1" dirty="0">
                <a:latin typeface="Arial Black" panose="020B0A04020102020204" pitchFamily="34" charset="0"/>
              </a:rPr>
              <a:t>шутка, забава, игра. 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/>
            <a:r>
              <a:rPr lang="ru-RU" sz="2000" b="1" dirty="0" smtClean="0">
                <a:latin typeface="Arial Black" panose="020B0A04020102020204" pitchFamily="34" charset="0"/>
              </a:rPr>
              <a:t>В </a:t>
            </a:r>
            <a:r>
              <a:rPr lang="ru-RU" sz="2000" b="1" dirty="0">
                <a:latin typeface="Arial Black" panose="020B0A04020102020204" pitchFamily="34" charset="0"/>
              </a:rPr>
              <a:t>скороговорке много похожих по звучанию слов. 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/>
            <a:r>
              <a:rPr lang="ru-RU" sz="2000" b="1" dirty="0" smtClean="0">
                <a:latin typeface="Arial Black" panose="020B0A04020102020204" pitchFamily="34" charset="0"/>
              </a:rPr>
              <a:t>Эти </a:t>
            </a:r>
            <a:r>
              <a:rPr lang="ru-RU" sz="2000" b="1" dirty="0">
                <a:latin typeface="Arial Black" panose="020B0A04020102020204" pitchFamily="34" charset="0"/>
              </a:rPr>
              <a:t>слова путаются, когда их произносят быстро, </a:t>
            </a:r>
            <a:endParaRPr lang="ru-RU" sz="2000" b="1" dirty="0" smtClean="0">
              <a:latin typeface="Arial Black" panose="020B0A04020102020204" pitchFamily="34" charset="0"/>
            </a:endParaRPr>
          </a:p>
          <a:p>
            <a:pPr lvl="0"/>
            <a:r>
              <a:rPr lang="ru-RU" sz="2000" b="1" dirty="0" smtClean="0">
                <a:latin typeface="Arial Black" panose="020B0A04020102020204" pitchFamily="34" charset="0"/>
              </a:rPr>
              <a:t>и </a:t>
            </a:r>
            <a:r>
              <a:rPr lang="ru-RU" sz="2000" b="1" dirty="0">
                <a:latin typeface="Arial Black" panose="020B0A04020102020204" pitchFamily="34" charset="0"/>
              </a:rPr>
              <a:t>получается смешно</a:t>
            </a:r>
            <a:r>
              <a:rPr lang="ru-RU" dirty="0"/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276872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Скороговорки или </a:t>
            </a:r>
            <a:r>
              <a:rPr lang="ru-RU" sz="2400" b="1" dirty="0" err="1"/>
              <a:t>чистоговорки</a:t>
            </a:r>
            <a:r>
              <a:rPr lang="ru-RU" sz="2400" b="1" dirty="0"/>
              <a:t> – это несложный, небольшой по объёму, ритмичный, часто шуточный текст, используемый для тренировки правильной артикуляции звуков, развития речевого дыхания, фонематического слуха, плавности речи и интонации</a:t>
            </a:r>
            <a:r>
              <a:rPr lang="ru-RU" sz="2400" b="1" dirty="0" smtClean="0"/>
              <a:t>.</a:t>
            </a:r>
          </a:p>
          <a:p>
            <a:r>
              <a:rPr lang="ru-RU" sz="2400" b="1" dirty="0" smtClean="0"/>
              <a:t> </a:t>
            </a:r>
            <a:endParaRPr lang="ru-RU" sz="2400" b="1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21472" t="25541" r="46668" b="32035"/>
          <a:stretch/>
        </p:blipFill>
        <p:spPr bwMode="auto">
          <a:xfrm>
            <a:off x="6660232" y="4293096"/>
            <a:ext cx="2483768" cy="24728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"/>
          <a:srcRect l="16276" t="30520" r="34028" b="30736"/>
          <a:stretch/>
        </p:blipFill>
        <p:spPr bwMode="auto">
          <a:xfrm>
            <a:off x="251520" y="4437112"/>
            <a:ext cx="3132399" cy="19829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/>
          <a:srcRect l="17489" t="25974" r="36452" b="30520"/>
          <a:stretch/>
        </p:blipFill>
        <p:spPr bwMode="auto">
          <a:xfrm>
            <a:off x="3491880" y="4752354"/>
            <a:ext cx="2736304" cy="2046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243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5238" t="27922" r="30911" b="30303"/>
          <a:stretch/>
        </p:blipFill>
        <p:spPr bwMode="auto">
          <a:xfrm>
            <a:off x="-41564" y="138499"/>
            <a:ext cx="9143999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052736"/>
            <a:ext cx="593896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800" b="1" dirty="0" smtClean="0"/>
              <a:t>Интересные </a:t>
            </a:r>
            <a:r>
              <a:rPr lang="ru-RU" sz="2800" b="1" dirty="0"/>
              <a:t>факты  о  скороговорках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65484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2967335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Люди, профессия которых связана с речью на публику - артисты, дикторы, лекторы, - используют скороговорки постоянно в качестве речевых упражнений.</a:t>
            </a:r>
            <a:br>
              <a:rPr lang="ru-RU" dirty="0"/>
            </a:br>
            <a:endParaRPr lang="ru-RU" b="1" dirty="0" smtClean="0"/>
          </a:p>
          <a:p>
            <a:endParaRPr lang="ru-RU" b="1" dirty="0"/>
          </a:p>
          <a:p>
            <a:r>
              <a:rPr lang="ru-RU" b="1" dirty="0" smtClean="0"/>
              <a:t>Еще </a:t>
            </a:r>
            <a:r>
              <a:rPr lang="ru-RU" b="1" dirty="0"/>
              <a:t>одно название скороговорок – «</a:t>
            </a:r>
            <a:r>
              <a:rPr lang="ru-RU" b="1" dirty="0" err="1"/>
              <a:t>языковертки</a:t>
            </a:r>
            <a:r>
              <a:rPr lang="ru-RU" b="1" dirty="0"/>
              <a:t>»</a:t>
            </a:r>
          </a:p>
          <a:p>
            <a:r>
              <a:rPr lang="ru-RU" b="1" dirty="0"/>
              <a:t>(в настоящее время не </a:t>
            </a:r>
            <a:r>
              <a:rPr lang="ru-RU" b="1" dirty="0" smtClean="0"/>
              <a:t>используется)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Владимир </a:t>
            </a:r>
            <a:r>
              <a:rPr lang="ru-RU" dirty="0"/>
              <a:t>Даль называл </a:t>
            </a:r>
            <a:r>
              <a:rPr lang="ru-RU" dirty="0" smtClean="0"/>
              <a:t>скороговорки   «</a:t>
            </a:r>
            <a:r>
              <a:rPr lang="ru-RU" dirty="0" err="1" smtClean="0"/>
              <a:t>чистобайками</a:t>
            </a:r>
            <a:r>
              <a:rPr lang="ru-RU" dirty="0"/>
              <a:t>».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83369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5237" t="27489" r="31432" b="30736"/>
          <a:stretch/>
        </p:blipFill>
        <p:spPr bwMode="auto">
          <a:xfrm>
            <a:off x="20279" y="0"/>
            <a:ext cx="9108504" cy="6902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88640"/>
            <a:ext cx="799288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           КАКИЕ БЫВАЮТ СКОРОГОВОРКИ?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Короткие и длинные  скороговорки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Скороговорки</a:t>
            </a:r>
            <a:r>
              <a:rPr lang="ru-RU" sz="2800" dirty="0"/>
              <a:t>, похожие на </a:t>
            </a:r>
            <a:r>
              <a:rPr lang="ru-RU" sz="2800" dirty="0" smtClean="0"/>
              <a:t>стихи</a:t>
            </a:r>
          </a:p>
          <a:p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  <a:p>
            <a:endParaRPr lang="ru-RU" sz="2800" dirty="0" smtClean="0"/>
          </a:p>
          <a:p>
            <a:r>
              <a:rPr lang="ru-RU" sz="2800" dirty="0" smtClean="0"/>
              <a:t> </a:t>
            </a:r>
            <a:endParaRPr lang="ru-RU" sz="2800" dirty="0"/>
          </a:p>
          <a:p>
            <a:r>
              <a:rPr lang="ru-RU" dirty="0"/>
              <a:t> 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19707" t="33825" r="34031" b="30996"/>
          <a:stretch/>
        </p:blipFill>
        <p:spPr bwMode="auto">
          <a:xfrm>
            <a:off x="1043608" y="1340768"/>
            <a:ext cx="3096344" cy="1871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9373" t="24844" r="34532" b="29854"/>
          <a:stretch/>
        </p:blipFill>
        <p:spPr bwMode="auto">
          <a:xfrm>
            <a:off x="4283968" y="1268760"/>
            <a:ext cx="3672408" cy="24705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16868" t="27975" r="34532" b="28393"/>
          <a:stretch/>
        </p:blipFill>
        <p:spPr bwMode="auto">
          <a:xfrm>
            <a:off x="710107" y="4277663"/>
            <a:ext cx="3411907" cy="2432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20542" t="36743" r="34866" b="33403"/>
          <a:stretch/>
        </p:blipFill>
        <p:spPr bwMode="auto">
          <a:xfrm>
            <a:off x="4331002" y="4277663"/>
            <a:ext cx="4417462" cy="24768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043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5237" t="27489" r="31432" b="30736"/>
          <a:stretch/>
        </p:blipFill>
        <p:spPr bwMode="auto">
          <a:xfrm>
            <a:off x="-46592" y="10097"/>
            <a:ext cx="9108504" cy="6902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97346"/>
            <a:ext cx="835292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           КАКИЕ БЫВАЮТ СКОРОГОВОРКИ?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 Скороговорки </a:t>
            </a:r>
            <a:r>
              <a:rPr lang="ru-RU" sz="2800" dirty="0"/>
              <a:t>с повторяющимся одним </a:t>
            </a:r>
            <a:r>
              <a:rPr lang="ru-RU" sz="2800" dirty="0" smtClean="0"/>
              <a:t>звуком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С </a:t>
            </a:r>
            <a:r>
              <a:rPr lang="ru-RU" sz="2800" dirty="0"/>
              <a:t>разными </a:t>
            </a:r>
            <a:r>
              <a:rPr lang="ru-RU" sz="2800" dirty="0" smtClean="0"/>
              <a:t>звуками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endParaRPr lang="ru-RU" sz="2800" dirty="0" smtClean="0"/>
          </a:p>
          <a:p>
            <a:endParaRPr lang="ru-RU" sz="2800" dirty="0"/>
          </a:p>
          <a:p>
            <a:r>
              <a:rPr lang="ru-RU" dirty="0"/>
              <a:t> 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16367" t="38831" r="34699" b="35282"/>
          <a:stretch/>
        </p:blipFill>
        <p:spPr bwMode="auto">
          <a:xfrm>
            <a:off x="107504" y="1196752"/>
            <a:ext cx="4269475" cy="21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17703" t="33194" r="33530" b="35490"/>
          <a:stretch/>
        </p:blipFill>
        <p:spPr bwMode="auto">
          <a:xfrm>
            <a:off x="4567878" y="1196752"/>
            <a:ext cx="3604522" cy="19725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26889" t="28392" r="43049" b="31942"/>
          <a:stretch/>
        </p:blipFill>
        <p:spPr bwMode="auto">
          <a:xfrm>
            <a:off x="397496" y="3789040"/>
            <a:ext cx="2932786" cy="29436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21171" t="18580" r="42755" b="62213"/>
          <a:stretch/>
        </p:blipFill>
        <p:spPr bwMode="auto">
          <a:xfrm>
            <a:off x="3579052" y="4077073"/>
            <a:ext cx="4737364" cy="2296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6680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5237" t="27489" r="31432" b="30736"/>
          <a:stretch/>
        </p:blipFill>
        <p:spPr bwMode="auto">
          <a:xfrm>
            <a:off x="20279" y="0"/>
            <a:ext cx="9108504" cy="6902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97346"/>
            <a:ext cx="8352928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           КАКИЕ БЫВАЮТ СКОРОГОВОРКИ?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 Народные </a:t>
            </a:r>
            <a:r>
              <a:rPr lang="ru-RU" sz="2800" dirty="0"/>
              <a:t>и авторские </a:t>
            </a:r>
            <a:r>
              <a:rPr lang="ru-RU" sz="2800" dirty="0" smtClean="0"/>
              <a:t>                                     </a:t>
            </a:r>
            <a:r>
              <a:rPr lang="ru-RU" sz="1600" dirty="0" smtClean="0"/>
              <a:t>Е. Благинина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/>
              <a:t>Сюжетные и бессюжетные</a:t>
            </a:r>
          </a:p>
          <a:p>
            <a:r>
              <a:rPr lang="ru-RU" sz="2800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r>
              <a:rPr lang="ru-RU" sz="2800" dirty="0" smtClean="0"/>
              <a:t> </a:t>
            </a:r>
          </a:p>
          <a:p>
            <a:r>
              <a:rPr lang="ru-RU" sz="2800" dirty="0" smtClean="0"/>
              <a:t> </a:t>
            </a:r>
            <a:endParaRPr lang="ru-RU" sz="2800" dirty="0"/>
          </a:p>
          <a:p>
            <a:r>
              <a:rPr lang="ru-RU" dirty="0"/>
              <a:t> </a:t>
            </a:r>
          </a:p>
        </p:txBody>
      </p:sp>
      <p:pic>
        <p:nvPicPr>
          <p:cNvPr id="8" name="Рисунок 7"/>
          <p:cNvPicPr/>
          <p:nvPr/>
        </p:nvPicPr>
        <p:blipFill rotWithShape="1">
          <a:blip r:embed="rId3"/>
          <a:srcRect l="16367" t="27349" r="32528" b="50522"/>
          <a:stretch/>
        </p:blipFill>
        <p:spPr bwMode="auto">
          <a:xfrm>
            <a:off x="539552" y="1174126"/>
            <a:ext cx="3881485" cy="2106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24551" t="25678" r="41546" b="46764"/>
          <a:stretch/>
        </p:blipFill>
        <p:spPr bwMode="auto">
          <a:xfrm>
            <a:off x="5004048" y="1174126"/>
            <a:ext cx="3312368" cy="21334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20209" t="35073" r="38373" b="34238"/>
          <a:stretch/>
        </p:blipFill>
        <p:spPr bwMode="auto">
          <a:xfrm>
            <a:off x="179512" y="3933056"/>
            <a:ext cx="4032448" cy="24810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15867" t="28392" r="31525" b="31524"/>
          <a:stretch/>
        </p:blipFill>
        <p:spPr bwMode="auto">
          <a:xfrm>
            <a:off x="4421037" y="3933056"/>
            <a:ext cx="4173933" cy="27317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2198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/>
          <a:srcRect l="15237" t="27489" r="31432" b="30736"/>
          <a:stretch/>
        </p:blipFill>
        <p:spPr bwMode="auto">
          <a:xfrm>
            <a:off x="20279" y="19895"/>
            <a:ext cx="9108504" cy="69026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9552" y="197346"/>
            <a:ext cx="8352928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           КАКИЕ БЫВАЮТ СКОРОГОВОРКИ?</a:t>
            </a:r>
          </a:p>
          <a:p>
            <a:endParaRPr lang="ru-RU" sz="16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 Детские </a:t>
            </a:r>
            <a:r>
              <a:rPr lang="ru-RU" sz="2800" dirty="0"/>
              <a:t>и взрослые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Рифмованные </a:t>
            </a:r>
            <a:r>
              <a:rPr lang="ru-RU" sz="2800" dirty="0"/>
              <a:t>и нерифмованные </a:t>
            </a:r>
            <a:endParaRPr lang="ru-RU" sz="2800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/>
              <a:t>С </a:t>
            </a:r>
            <a:r>
              <a:rPr lang="ru-RU" sz="2800" dirty="0"/>
              <a:t>повторами и без них </a:t>
            </a:r>
          </a:p>
          <a:p>
            <a:r>
              <a:rPr lang="ru-RU" dirty="0"/>
              <a:t> 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/>
          <a:srcRect l="20876" t="29019" r="35534" b="30480"/>
          <a:stretch/>
        </p:blipFill>
        <p:spPr bwMode="auto">
          <a:xfrm>
            <a:off x="1528377" y="1478577"/>
            <a:ext cx="2680970" cy="19926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19707" t="28392" r="35033" b="31107"/>
          <a:stretch/>
        </p:blipFill>
        <p:spPr bwMode="auto">
          <a:xfrm>
            <a:off x="4860032" y="1010708"/>
            <a:ext cx="3466650" cy="24604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20543" t="42589" r="36368" b="30063"/>
          <a:stretch/>
        </p:blipFill>
        <p:spPr bwMode="auto">
          <a:xfrm>
            <a:off x="179512" y="4481765"/>
            <a:ext cx="3957827" cy="23762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Рисунок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7" t="39040" r="60815" b="46346"/>
          <a:stretch>
            <a:fillRect/>
          </a:stretch>
        </p:blipFill>
        <p:spPr bwMode="auto">
          <a:xfrm>
            <a:off x="4209347" y="4481765"/>
            <a:ext cx="3068291" cy="2018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3" t="39040" r="37538" b="46346"/>
          <a:stretch>
            <a:fillRect/>
          </a:stretch>
        </p:blipFill>
        <p:spPr bwMode="auto">
          <a:xfrm>
            <a:off x="7284914" y="5076782"/>
            <a:ext cx="186690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38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15238" t="25325" r="31257" b="27489"/>
          <a:stretch/>
        </p:blipFill>
        <p:spPr bwMode="auto">
          <a:xfrm>
            <a:off x="1" y="0"/>
            <a:ext cx="9144000" cy="68579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58847"/>
            <a:ext cx="8496944" cy="461664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Bahnschrift SemiBold" panose="020B0502040204020203" pitchFamily="34" charset="0"/>
              </a:rPr>
              <a:t>Значение скороговорок для развития речи.</a:t>
            </a:r>
            <a:endParaRPr lang="ru-RU" sz="3200" dirty="0">
              <a:latin typeface="Bahnschrift SemiBold" panose="020B0502040204020203" pitchFamily="34" charset="0"/>
            </a:endParaRPr>
          </a:p>
          <a:p>
            <a:r>
              <a:rPr lang="ru-RU" sz="2800" dirty="0" smtClean="0">
                <a:latin typeface="Bahnschrift Condensed" panose="020B0502040204020203" pitchFamily="34" charset="0"/>
              </a:rPr>
              <a:t>1. Скороговорки </a:t>
            </a:r>
            <a:r>
              <a:rPr lang="ru-RU" sz="2800" dirty="0">
                <a:latin typeface="Bahnschrift Condensed" panose="020B0502040204020203" pitchFamily="34" charset="0"/>
              </a:rPr>
              <a:t>очень веселые по содержанию, поэтому очень часто при заучивании мы смеемся и у нас хорошее настроение</a:t>
            </a:r>
          </a:p>
          <a:p>
            <a:r>
              <a:rPr lang="ru-RU" sz="2800" dirty="0" smtClean="0">
                <a:latin typeface="Bahnschrift Condensed" panose="020B0502040204020203" pitchFamily="34" charset="0"/>
              </a:rPr>
              <a:t>2. Скороговорки </a:t>
            </a:r>
            <a:r>
              <a:rPr lang="ru-RU" sz="2800" dirty="0">
                <a:latin typeface="Bahnschrift Condensed" panose="020B0502040204020203" pitchFamily="34" charset="0"/>
              </a:rPr>
              <a:t>развивают речевой аппарат. Речь становится правильной, выразительной, чёткой и понятной</a:t>
            </a:r>
            <a:r>
              <a:rPr lang="ru-RU" sz="2800" dirty="0" smtClean="0">
                <a:latin typeface="Bahnschrift Condensed" panose="020B0502040204020203" pitchFamily="34" charset="0"/>
              </a:rPr>
              <a:t>.</a:t>
            </a:r>
            <a:r>
              <a:rPr lang="ru-RU" sz="2800" dirty="0"/>
              <a:t> </a:t>
            </a:r>
            <a:r>
              <a:rPr lang="ru-RU" sz="2000" dirty="0" err="1">
                <a:latin typeface="Arial Black" panose="020B0A04020102020204" pitchFamily="34" charset="0"/>
              </a:rPr>
              <a:t>Чистоговорки</a:t>
            </a:r>
            <a:r>
              <a:rPr lang="ru-RU" sz="2000" dirty="0">
                <a:latin typeface="Arial Black" panose="020B0A04020102020204" pitchFamily="34" charset="0"/>
              </a:rPr>
              <a:t> для детей используются для улучшения произношения отдельных звуков и для их автоматизации.</a:t>
            </a:r>
          </a:p>
          <a:p>
            <a:r>
              <a:rPr lang="ru-RU" sz="2800" dirty="0" smtClean="0">
                <a:latin typeface="Bahnschrift Condensed" panose="020B0502040204020203" pitchFamily="34" charset="0"/>
              </a:rPr>
              <a:t>3. Скороговорки </a:t>
            </a:r>
            <a:r>
              <a:rPr lang="ru-RU" sz="2800" dirty="0">
                <a:latin typeface="Bahnschrift Condensed" panose="020B0502040204020203" pitchFamily="34" charset="0"/>
              </a:rPr>
              <a:t>развивают внимание и память. Для того чтобы повторить ее, нужно внимательно послушать, понять смысл.</a:t>
            </a:r>
          </a:p>
          <a:p>
            <a:r>
              <a:rPr lang="ru-RU" sz="2800" dirty="0" smtClean="0">
                <a:latin typeface="Bahnschrift Condensed" panose="020B0502040204020203" pitchFamily="34" charset="0"/>
              </a:rPr>
              <a:t> </a:t>
            </a:r>
            <a:endParaRPr lang="ru-RU" sz="2800" dirty="0">
              <a:latin typeface="Bahnschrift Condensed" panose="020B0502040204020203" pitchFamily="34" charset="0"/>
            </a:endParaRPr>
          </a:p>
          <a:p>
            <a:r>
              <a:rPr lang="ru-RU" dirty="0"/>
              <a:t> 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3"/>
          <a:srcRect l="17662" t="27273" r="31777" b="28355"/>
          <a:stretch/>
        </p:blipFill>
        <p:spPr bwMode="auto">
          <a:xfrm>
            <a:off x="2411760" y="3933056"/>
            <a:ext cx="4104456" cy="27692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7327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/>
          <a:srcRect l="14717" t="23376" r="31431" b="2575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332656"/>
            <a:ext cx="85689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Алгоритм  использования  скороговорок на занятиях:</a:t>
            </a:r>
          </a:p>
          <a:p>
            <a:r>
              <a:rPr lang="ru-RU" sz="2000" b="1" dirty="0" smtClean="0"/>
              <a:t>1</a:t>
            </a:r>
            <a:r>
              <a:rPr lang="ru-RU" sz="2000" b="1" dirty="0"/>
              <a:t>. Предварительный этап</a:t>
            </a:r>
            <a:r>
              <a:rPr lang="ru-RU" sz="2000" b="1" i="1" dirty="0"/>
              <a:t>. </a:t>
            </a:r>
            <a:r>
              <a:rPr lang="ru-RU" sz="2000" b="1" dirty="0" smtClean="0"/>
              <a:t> Перед </a:t>
            </a:r>
            <a:r>
              <a:rPr lang="ru-RU" sz="2000" b="1" dirty="0"/>
              <a:t>началом работы </a:t>
            </a:r>
            <a:r>
              <a:rPr lang="ru-RU" sz="2000" b="1" dirty="0" smtClean="0"/>
              <a:t> нужно </a:t>
            </a:r>
            <a:r>
              <a:rPr lang="ru-RU" sz="2000" b="1" dirty="0"/>
              <a:t>отобрать тот речевой материал, который не содержит в себе дефектно произносимые ребенком звуки.</a:t>
            </a:r>
          </a:p>
          <a:p>
            <a:r>
              <a:rPr lang="ru-RU" sz="2000" b="1" i="1" dirty="0" smtClean="0"/>
              <a:t>2. </a:t>
            </a:r>
            <a:r>
              <a:rPr lang="ru-RU" sz="2000" b="1" dirty="0" smtClean="0"/>
              <a:t>Этап заучивания скороговорки.</a:t>
            </a:r>
            <a:r>
              <a:rPr lang="ru-RU" sz="2000" b="1" i="1" dirty="0" smtClean="0"/>
              <a:t> </a:t>
            </a:r>
            <a:r>
              <a:rPr lang="ru-RU" sz="2000" b="1" dirty="0" smtClean="0"/>
              <a:t>Работу следует начинать с простых, коротких, рифмованных фраз.</a:t>
            </a:r>
            <a:r>
              <a:rPr lang="ru-RU" sz="2000" b="1" dirty="0"/>
              <a:t> </a:t>
            </a:r>
            <a:endParaRPr lang="ru-RU" sz="2000" b="1" dirty="0" smtClean="0"/>
          </a:p>
          <a:p>
            <a:r>
              <a:rPr lang="ru-RU" sz="2000" b="1" dirty="0" smtClean="0"/>
              <a:t>3</a:t>
            </a:r>
            <a:r>
              <a:rPr lang="ru-RU" sz="2000" b="1" dirty="0"/>
              <a:t>. Произнесение скороговорки беззвучно, артикулируя каждый звук</a:t>
            </a:r>
            <a:r>
              <a:rPr lang="ru-RU" sz="2000" b="1" i="1" dirty="0"/>
              <a:t>.</a:t>
            </a:r>
            <a:r>
              <a:rPr lang="ru-RU" sz="2000" b="1" dirty="0"/>
              <a:t> 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r>
              <a:rPr lang="ru-RU" sz="2000" b="1" dirty="0"/>
              <a:t>4. Произнесение скороговорки шепотом</a:t>
            </a:r>
            <a:r>
              <a:rPr lang="ru-RU" sz="2000" b="1" i="1" dirty="0"/>
              <a:t>.</a:t>
            </a:r>
            <a:r>
              <a:rPr lang="ru-RU" sz="2000" b="1" dirty="0"/>
              <a:t> </a:t>
            </a:r>
            <a:r>
              <a:rPr lang="ru-RU" sz="2000" b="1" dirty="0" smtClean="0"/>
              <a:t> </a:t>
            </a:r>
            <a:endParaRPr lang="ru-RU" sz="2000" b="1" dirty="0"/>
          </a:p>
          <a:p>
            <a:r>
              <a:rPr lang="ru-RU" sz="2000" b="1" dirty="0"/>
              <a:t>5. Произнесение скороговорки вслух, медленно</a:t>
            </a:r>
            <a:r>
              <a:rPr lang="ru-RU" sz="2000" b="1" i="1" dirty="0"/>
              <a:t>.</a:t>
            </a:r>
            <a:r>
              <a:rPr lang="ru-RU" sz="2000" b="1" dirty="0"/>
              <a:t> Затем, постепенно ускоряем темп произнесения.</a:t>
            </a:r>
          </a:p>
          <a:p>
            <a:r>
              <a:rPr lang="ru-RU" sz="2000" b="1" i="1" dirty="0"/>
              <a:t>6. </a:t>
            </a:r>
            <a:r>
              <a:rPr lang="ru-RU" sz="2000" b="1" dirty="0"/>
              <a:t>Произнесение скороговорки шепотом, в быстром темпе</a:t>
            </a:r>
            <a:r>
              <a:rPr lang="ru-RU" sz="2000" b="1" i="1" dirty="0"/>
              <a:t>.</a:t>
            </a:r>
            <a:endParaRPr lang="ru-RU" sz="2000" b="1" dirty="0"/>
          </a:p>
          <a:p>
            <a:r>
              <a:rPr lang="ru-RU" sz="2000" b="1" dirty="0"/>
              <a:t>7. Произнесение скороговорки с различной интонацией произношения: утвердительно, вопросительно, </a:t>
            </a:r>
            <a:r>
              <a:rPr lang="ru-RU" sz="2000" b="1" dirty="0" err="1"/>
              <a:t>восклицательно</a:t>
            </a:r>
            <a:r>
              <a:rPr lang="ru-RU" sz="2000" b="1" dirty="0"/>
              <a:t>, грустно и </a:t>
            </a:r>
            <a:r>
              <a:rPr lang="ru-RU" sz="2000" b="1" dirty="0" smtClean="0"/>
              <a:t>радостно. </a:t>
            </a:r>
            <a:endParaRPr lang="ru-RU" sz="2000" b="1" dirty="0"/>
          </a:p>
          <a:p>
            <a:endParaRPr lang="ru-RU" sz="2000" dirty="0" smtClean="0"/>
          </a:p>
          <a:p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30241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247</Words>
  <Application>Microsoft Office PowerPoint</Application>
  <PresentationFormat>Экран (4:3)</PresentationFormat>
  <Paragraphs>103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речевого аппарата при помощи скороговорок для дошкольников</dc:title>
  <dc:creator>Марина</dc:creator>
  <cp:lastModifiedBy>RePack by Diakov</cp:lastModifiedBy>
  <cp:revision>27</cp:revision>
  <dcterms:created xsi:type="dcterms:W3CDTF">2023-01-07T09:09:14Z</dcterms:created>
  <dcterms:modified xsi:type="dcterms:W3CDTF">2023-01-15T16:55:21Z</dcterms:modified>
</cp:coreProperties>
</file>