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2" r:id="rId6"/>
    <p:sldId id="264" r:id="rId7"/>
    <p:sldId id="267" r:id="rId8"/>
    <p:sldId id="268" r:id="rId9"/>
    <p:sldId id="269" r:id="rId10"/>
    <p:sldId id="271" r:id="rId11"/>
    <p:sldId id="272" r:id="rId12"/>
    <p:sldId id="273" r:id="rId13"/>
    <p:sldId id="275" r:id="rId14"/>
    <p:sldId id="276" r:id="rId15"/>
    <p:sldId id="278" r:id="rId16"/>
    <p:sldId id="280" r:id="rId17"/>
    <p:sldId id="281" r:id="rId18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6275"/>
            <a:ext cx="4568825" cy="34432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C8DB4B3-6FDF-4704-8442-49C2D5744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49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7AE30A-E088-445D-A2D4-9E89298D7552}" type="slidenum">
              <a:rPr lang="ru-RU">
                <a:solidFill>
                  <a:srgbClr val="000000"/>
                </a:solidFill>
              </a:rPr>
              <a:pPr eaLnBrk="1" hangingPunct="1"/>
              <a:t>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DDFB2B-63C1-45B3-8EC0-367AF2A50E01}" type="slidenum">
              <a:rPr lang="ru-RU">
                <a:solidFill>
                  <a:srgbClr val="000000"/>
                </a:solidFill>
              </a:rPr>
              <a:pPr eaLnBrk="1" hangingPunct="1"/>
              <a:t>10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0B7AB5-B2FB-466C-BFC9-2600BBC07550}" type="slidenum">
              <a:rPr lang="ru-RU">
                <a:solidFill>
                  <a:srgbClr val="000000"/>
                </a:solidFill>
              </a:rPr>
              <a:pPr eaLnBrk="1" hangingPunct="1"/>
              <a:t>11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F850AF-710C-46A1-BC65-F9ADD2CC3CAB}" type="slidenum">
              <a:rPr lang="ru-RU">
                <a:solidFill>
                  <a:srgbClr val="000000"/>
                </a:solidFill>
              </a:rPr>
              <a:pPr eaLnBrk="1" hangingPunct="1"/>
              <a:t>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C9B98F2-DD67-4E7B-993E-3CF46A6599BD}" type="slidenum">
              <a:rPr lang="ru-RU">
                <a:solidFill>
                  <a:srgbClr val="000000"/>
                </a:solidFill>
              </a:rPr>
              <a:pPr eaLnBrk="1" hangingPunct="1"/>
              <a:t>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214EC9-3878-409A-91A1-D2690E47EDE5}" type="slidenum">
              <a:rPr lang="ru-RU">
                <a:solidFill>
                  <a:srgbClr val="000000"/>
                </a:solidFill>
              </a:rPr>
              <a:pPr eaLnBrk="1" hangingPunct="1"/>
              <a:t>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C4B847-0B63-4A49-AB4A-A092FA576E0A}" type="slidenum">
              <a:rPr lang="ru-RU">
                <a:solidFill>
                  <a:srgbClr val="000000"/>
                </a:solidFill>
              </a:rPr>
              <a:pPr eaLnBrk="1" hangingPunct="1"/>
              <a:t>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208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5D2642-D183-437D-A27E-0159F7A12948}" type="slidenum">
              <a:rPr lang="ru-RU">
                <a:solidFill>
                  <a:srgbClr val="000000"/>
                </a:solidFill>
              </a:rPr>
              <a:pPr eaLnBrk="1" hangingPunct="1"/>
              <a:t>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2FCD62-DDE5-4D81-A66E-6A63CDF51004}" type="slidenum">
              <a:rPr lang="ru-RU">
                <a:solidFill>
                  <a:srgbClr val="000000"/>
                </a:solidFill>
              </a:rPr>
              <a:pPr eaLnBrk="1" hangingPunct="1"/>
              <a:t>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7D14D9-78B2-45AA-845C-AEEDAE75C689}" type="slidenum">
              <a:rPr lang="ru-RU">
                <a:solidFill>
                  <a:srgbClr val="000000"/>
                </a:solidFill>
              </a:rPr>
              <a:pPr eaLnBrk="1" hangingPunct="1"/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208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11017B-8163-4E70-9A7B-ECC1F25DC91A}" type="slidenum">
              <a:rPr lang="ru-RU">
                <a:solidFill>
                  <a:srgbClr val="000000"/>
                </a:solidFill>
              </a:rPr>
              <a:pPr eaLnBrk="1" hangingPunct="1"/>
              <a:t>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208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010837-E0ED-45F1-916B-FCCD03817693}" type="slidenum">
              <a:rPr lang="ru-RU">
                <a:solidFill>
                  <a:srgbClr val="000000"/>
                </a:solidFill>
              </a:rPr>
              <a:pPr eaLnBrk="1" hangingPunct="1"/>
              <a:t>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2F6BA1-9BD8-4AE0-9AA9-F6AA201C6E4F}" type="slidenum">
              <a:rPr lang="ru-RU">
                <a:solidFill>
                  <a:srgbClr val="000000"/>
                </a:solidFill>
              </a:rPr>
              <a:pPr eaLnBrk="1" hangingPunct="1"/>
              <a:t>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208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634E43-1CE0-47AE-9490-3E760E99D37A}" type="slidenum">
              <a:rPr lang="ru-RU">
                <a:solidFill>
                  <a:srgbClr val="000000"/>
                </a:solidFill>
              </a:rPr>
              <a:pPr eaLnBrk="1" hangingPunct="1"/>
              <a:t>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F36A40-3B1D-4615-AD27-9014C442993C}" type="slidenum">
              <a:rPr lang="ru-RU">
                <a:solidFill>
                  <a:srgbClr val="000000"/>
                </a:solidFill>
              </a:rPr>
              <a:pPr eaLnBrk="1" hangingPunct="1"/>
              <a:t>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208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2CC204-DF4D-4AA9-8CFB-9CEAE2C56771}" type="slidenum">
              <a:rPr lang="ru-RU">
                <a:solidFill>
                  <a:srgbClr val="000000"/>
                </a:solidFill>
              </a:rPr>
              <a:pPr eaLnBrk="1" hangingPunct="1"/>
              <a:t>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208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6EEA7A-0678-4E1C-AA06-D534F9E38682}" type="slidenum">
              <a:rPr lang="ru-RU">
                <a:solidFill>
                  <a:srgbClr val="000000"/>
                </a:solidFill>
              </a:rPr>
              <a:pPr eaLnBrk="1" hangingPunct="1"/>
              <a:t>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AED6760-D257-4AD8-B909-534F7EF0B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0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D0553-2E37-4A5F-8987-A0B47BDC6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4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5154-66AA-47BC-ABDC-BFE5FE555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4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F668-E617-4826-B7B5-560A12D56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2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884E7-2C21-4F09-98D4-C3F2864BE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7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F2325-2010-4801-A5CD-C20E29E9B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4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25B55-356F-4CB7-B63E-3D5283FB4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10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F76D-9E7A-47D9-AEDD-79D38A576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54C8E-FA58-4476-82F3-5C1DA1979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3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7A92B-AAF5-4B31-9857-19D90A8BF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BD0DD-02BD-4AC9-9C4C-6B3969922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8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dirty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D0933A6A-AF43-4F59-B5BD-D9A17BE2D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4" r:id="rId8"/>
    <p:sldLayoutId id="2147483685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50825" y="4579938"/>
            <a:ext cx="7027863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140200" y="5367338"/>
            <a:ext cx="3138488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Заголовок 1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/>
          <a:lstStyle/>
          <a:p>
            <a:r>
              <a:rPr lang="ru-RU"/>
              <a:t>«Тело человека»</a:t>
            </a:r>
          </a:p>
        </p:txBody>
      </p:sp>
      <p:sp>
        <p:nvSpPr>
          <p:cNvPr id="512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pPr algn="r"/>
            <a:r>
              <a:rPr lang="ru-RU" sz="2000" dirty="0"/>
              <a:t>Подготовила: </a:t>
            </a:r>
          </a:p>
          <a:p>
            <a:pPr algn="r"/>
            <a:r>
              <a:rPr lang="ru-RU" sz="2000" dirty="0"/>
              <a:t>Учитель начальных классов</a:t>
            </a:r>
          </a:p>
          <a:p>
            <a:pPr algn="r"/>
            <a:r>
              <a:rPr lang="ru-RU" sz="2000" dirty="0"/>
              <a:t>Корчагина Ксения Павловна </a:t>
            </a:r>
          </a:p>
          <a:p>
            <a:pPr algn="r"/>
            <a:r>
              <a:rPr lang="ru-RU" sz="2000" dirty="0"/>
              <a:t> </a:t>
            </a:r>
          </a:p>
          <a:p>
            <a:pPr algn="r"/>
            <a:endParaRPr lang="ru-RU" sz="20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"/>
          <p:cNvGrpSpPr>
            <a:grpSpLocks/>
          </p:cNvGrpSpPr>
          <p:nvPr/>
        </p:nvGrpSpPr>
        <p:grpSpPr bwMode="auto">
          <a:xfrm>
            <a:off x="1042988" y="1125538"/>
            <a:ext cx="7197725" cy="5424487"/>
            <a:chOff x="657" y="709"/>
            <a:chExt cx="4534" cy="3417"/>
          </a:xfrm>
        </p:grpSpPr>
        <p:pic>
          <p:nvPicPr>
            <p:cNvPr id="1434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709"/>
              <a:ext cx="4535" cy="3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42" name="Text Box 3"/>
            <p:cNvSpPr txBox="1">
              <a:spLocks noChangeArrowheads="1"/>
            </p:cNvSpPr>
            <p:nvPr/>
          </p:nvSpPr>
          <p:spPr bwMode="auto">
            <a:xfrm>
              <a:off x="657" y="709"/>
              <a:ext cx="4535" cy="3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84213" y="393700"/>
            <a:ext cx="7920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808038" y="188913"/>
            <a:ext cx="7435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800" b="1">
                <a:solidFill>
                  <a:srgbClr val="3333CC"/>
                </a:solidFill>
              </a:rPr>
              <a:t>Кровеносная система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7" dur="250" autoRev="1" fill="hold"/>
                                        <p:tgtEl>
                                          <p:spTgt spid="18433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228282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059113" y="4868863"/>
            <a:ext cx="55451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Кровь внутри тебя бежит по специальным</a:t>
            </a:r>
          </a:p>
          <a:p>
            <a:pPr algn="ctr" eaLnBrk="1" hangingPunct="1"/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трубочкам – артериям и венам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708400" y="260350"/>
            <a:ext cx="446405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>
                <a:solidFill>
                  <a:srgbClr val="000000"/>
                </a:solidFill>
              </a:rPr>
              <a:t>Сердце и кровеносные сосуды составляют эту систему. Все человеческие органы пронизаны кровеносными сосудами.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1042988" y="1268413"/>
            <a:ext cx="7126287" cy="5364162"/>
            <a:chOff x="657" y="799"/>
            <a:chExt cx="4489" cy="3379"/>
          </a:xfrm>
        </p:grpSpPr>
        <p:pic>
          <p:nvPicPr>
            <p:cNvPr id="1638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799"/>
              <a:ext cx="4490" cy="3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390" name="Text Box 3"/>
            <p:cNvSpPr txBox="1">
              <a:spLocks noChangeArrowheads="1"/>
            </p:cNvSpPr>
            <p:nvPr/>
          </p:nvSpPr>
          <p:spPr bwMode="auto">
            <a:xfrm>
              <a:off x="657" y="799"/>
              <a:ext cx="4490" cy="3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23728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92138" y="207963"/>
            <a:ext cx="81565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rgbClr val="3333CC"/>
                </a:solidFill>
              </a:rPr>
              <a:t>Дыхательная система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7" dur="250" autoRev="1" fill="hold"/>
                                        <p:tgtEl>
                                          <p:spTgt spid="20481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"/>
          <p:cNvGrpSpPr>
            <a:grpSpLocks/>
          </p:cNvGrpSpPr>
          <p:nvPr/>
        </p:nvGrpSpPr>
        <p:grpSpPr bwMode="auto">
          <a:xfrm>
            <a:off x="2124075" y="1268413"/>
            <a:ext cx="5686425" cy="5041900"/>
            <a:chOff x="1338" y="799"/>
            <a:chExt cx="3582" cy="3176"/>
          </a:xfrm>
        </p:grpSpPr>
        <p:pic>
          <p:nvPicPr>
            <p:cNvPr id="174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799"/>
              <a:ext cx="3583" cy="3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4" name="Text Box 3"/>
            <p:cNvSpPr txBox="1">
              <a:spLocks noChangeArrowheads="1"/>
            </p:cNvSpPr>
            <p:nvPr/>
          </p:nvSpPr>
          <p:spPr bwMode="auto">
            <a:xfrm>
              <a:off x="1338" y="799"/>
              <a:ext cx="3583" cy="3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23728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47675" y="423863"/>
            <a:ext cx="844550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400" b="1">
                <a:solidFill>
                  <a:srgbClr val="3333CC"/>
                </a:solidFill>
              </a:rPr>
              <a:t>Пищеварительная система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1500" accel="50000" autoRev="1" fill="hold" masterRel="sameClick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04D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7" dur="1500" accel="50000" autoRev="1" fill="hold" masterRel="sameClick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04D"/>
                                      </p:to>
                                    </p:animClr>
                                    <p:set>
                                      <p:cBhvr additive="repl">
                                        <p:cTn id="8" dur="3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Scale>
                                      <p:cBhvr additive="repl">
                                        <p:cTn id="9" dur="1500" ac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1"/>
          <p:cNvGrpSpPr>
            <a:grpSpLocks/>
          </p:cNvGrpSpPr>
          <p:nvPr/>
        </p:nvGrpSpPr>
        <p:grpSpPr bwMode="auto">
          <a:xfrm>
            <a:off x="4284663" y="2492375"/>
            <a:ext cx="4606925" cy="4084638"/>
            <a:chOff x="2699" y="1570"/>
            <a:chExt cx="2902" cy="2573"/>
          </a:xfrm>
        </p:grpSpPr>
        <p:pic>
          <p:nvPicPr>
            <p:cNvPr id="1844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1570"/>
              <a:ext cx="2903" cy="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41" name="Text Box 3"/>
            <p:cNvSpPr txBox="1">
              <a:spLocks noChangeArrowheads="1"/>
            </p:cNvSpPr>
            <p:nvPr/>
          </p:nvSpPr>
          <p:spPr bwMode="auto">
            <a:xfrm>
              <a:off x="2699" y="1570"/>
              <a:ext cx="2903" cy="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9282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50825" y="260350"/>
            <a:ext cx="4606925" cy="4051300"/>
            <a:chOff x="158" y="164"/>
            <a:chExt cx="2902" cy="2552"/>
          </a:xfrm>
        </p:grpSpPr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64"/>
              <a:ext cx="2903" cy="2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158" y="164"/>
              <a:ext cx="2903" cy="2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89363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8013" cy="1068387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/>
              <a:t>Мышечная система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057275"/>
            <a:ext cx="372427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5715000" cy="5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177925" y="6019800"/>
            <a:ext cx="68802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Твоему телу необходимо больше фруктов и овощей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1"/>
          <p:cNvSpPr>
            <a:spLocks noChangeArrowheads="1" noChangeShapeType="1" noTextEdit="1"/>
          </p:cNvSpPr>
          <p:nvPr/>
        </p:nvSpPr>
        <p:spPr bwMode="auto">
          <a:xfrm>
            <a:off x="2843213" y="333375"/>
            <a:ext cx="31686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Строение</a:t>
            </a:r>
          </a:p>
        </p:txBody>
      </p:sp>
      <p:sp>
        <p:nvSpPr>
          <p:cNvPr id="21507" name="WordArt 2"/>
          <p:cNvSpPr>
            <a:spLocks noChangeArrowheads="1" noChangeShapeType="1" noTextEdit="1"/>
          </p:cNvSpPr>
          <p:nvPr/>
        </p:nvSpPr>
        <p:spPr bwMode="auto">
          <a:xfrm>
            <a:off x="611188" y="1916113"/>
            <a:ext cx="2736850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Внешнее</a:t>
            </a:r>
          </a:p>
        </p:txBody>
      </p:sp>
      <p:sp>
        <p:nvSpPr>
          <p:cNvPr id="21508" name="WordArt 3"/>
          <p:cNvSpPr>
            <a:spLocks noChangeArrowheads="1" noChangeShapeType="1" noTextEdit="1"/>
          </p:cNvSpPr>
          <p:nvPr/>
        </p:nvSpPr>
        <p:spPr bwMode="auto">
          <a:xfrm>
            <a:off x="5219700" y="1916113"/>
            <a:ext cx="3097213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Внутреннее</a:t>
            </a:r>
          </a:p>
        </p:txBody>
      </p:sp>
      <p:sp>
        <p:nvSpPr>
          <p:cNvPr id="21509" name="WordArt 4"/>
          <p:cNvSpPr>
            <a:spLocks noChangeArrowheads="1" noChangeShapeType="1" noTextEdit="1"/>
          </p:cNvSpPr>
          <p:nvPr/>
        </p:nvSpPr>
        <p:spPr bwMode="auto">
          <a:xfrm>
            <a:off x="2555875" y="981075"/>
            <a:ext cx="3887788" cy="360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тела человека</a:t>
            </a:r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 rot="1980000">
            <a:off x="5702300" y="1622425"/>
            <a:ext cx="863600" cy="134938"/>
          </a:xfrm>
          <a:prstGeom prst="rightArrow">
            <a:avLst>
              <a:gd name="adj1" fmla="val 50000"/>
              <a:gd name="adj2" fmla="val 159999"/>
            </a:avLst>
          </a:prstGeom>
          <a:solidFill>
            <a:srgbClr val="4F81B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 rot="8400000">
            <a:off x="2647950" y="1625600"/>
            <a:ext cx="776288" cy="144463"/>
          </a:xfrm>
          <a:prstGeom prst="rightArrow">
            <a:avLst>
              <a:gd name="adj1" fmla="val 50000"/>
              <a:gd name="adj2" fmla="val 134340"/>
            </a:avLst>
          </a:prstGeom>
          <a:solidFill>
            <a:srgbClr val="4F81B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WordArt 7"/>
          <p:cNvSpPr>
            <a:spLocks noChangeArrowheads="1" noChangeShapeType="1" noTextEdit="1"/>
          </p:cNvSpPr>
          <p:nvPr/>
        </p:nvSpPr>
        <p:spPr bwMode="auto">
          <a:xfrm>
            <a:off x="684213" y="2852738"/>
            <a:ext cx="2295525" cy="288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части тела</a:t>
            </a:r>
          </a:p>
        </p:txBody>
      </p:sp>
      <p:sp>
        <p:nvSpPr>
          <p:cNvPr id="21513" name="WordArt 8"/>
          <p:cNvSpPr>
            <a:spLocks noChangeArrowheads="1" noChangeShapeType="1" noTextEdit="1"/>
          </p:cNvSpPr>
          <p:nvPr/>
        </p:nvSpPr>
        <p:spPr bwMode="auto">
          <a:xfrm>
            <a:off x="5940425" y="2852738"/>
            <a:ext cx="1944688" cy="288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органы</a:t>
            </a:r>
          </a:p>
        </p:txBody>
      </p:sp>
      <p:sp>
        <p:nvSpPr>
          <p:cNvPr id="21514" name="AutoShape 9"/>
          <p:cNvSpPr>
            <a:spLocks noChangeArrowheads="1"/>
          </p:cNvSpPr>
          <p:nvPr/>
        </p:nvSpPr>
        <p:spPr bwMode="auto">
          <a:xfrm>
            <a:off x="6659563" y="2420938"/>
            <a:ext cx="144462" cy="287337"/>
          </a:xfrm>
          <a:prstGeom prst="downArrow">
            <a:avLst>
              <a:gd name="adj1" fmla="val 50000"/>
              <a:gd name="adj2" fmla="val 49725"/>
            </a:avLst>
          </a:prstGeom>
          <a:solidFill>
            <a:srgbClr val="4F81B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AutoShape 10"/>
          <p:cNvSpPr>
            <a:spLocks noChangeArrowheads="1"/>
          </p:cNvSpPr>
          <p:nvPr/>
        </p:nvSpPr>
        <p:spPr bwMode="auto">
          <a:xfrm>
            <a:off x="1835150" y="2420938"/>
            <a:ext cx="144463" cy="287337"/>
          </a:xfrm>
          <a:prstGeom prst="downArrow">
            <a:avLst>
              <a:gd name="adj1" fmla="val 50000"/>
              <a:gd name="adj2" fmla="val 49725"/>
            </a:avLst>
          </a:prstGeom>
          <a:solidFill>
            <a:srgbClr val="4F81B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395288" y="3357563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Text Box 12"/>
          <p:cNvSpPr txBox="1">
            <a:spLocks noChangeArrowheads="1"/>
          </p:cNvSpPr>
          <p:nvPr/>
        </p:nvSpPr>
        <p:spPr bwMode="auto">
          <a:xfrm>
            <a:off x="684213" y="3141663"/>
            <a:ext cx="2232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00FF"/>
              </a:buClr>
              <a:buFont typeface="Wingdings" pitchFamily="2" charset="2"/>
              <a:buChar char=""/>
            </a:pPr>
            <a:r>
              <a:rPr lang="ru-RU" sz="3200">
                <a:solidFill>
                  <a:srgbClr val="0000FF"/>
                </a:solidFill>
              </a:rPr>
              <a:t> </a:t>
            </a:r>
            <a:r>
              <a:rPr lang="ru-RU" sz="3200" b="1">
                <a:solidFill>
                  <a:srgbClr val="0000FF"/>
                </a:solidFill>
              </a:rPr>
              <a:t>голова</a:t>
            </a:r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684213" y="3500438"/>
            <a:ext cx="1943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00FF"/>
              </a:buClr>
              <a:buFont typeface="Wingdings" pitchFamily="2" charset="2"/>
              <a:buChar char=""/>
            </a:pPr>
            <a:r>
              <a:rPr lang="ru-RU" sz="3200">
                <a:solidFill>
                  <a:srgbClr val="000000"/>
                </a:solidFill>
              </a:rPr>
              <a:t> </a:t>
            </a:r>
            <a:r>
              <a:rPr lang="ru-RU" sz="3200" b="1">
                <a:solidFill>
                  <a:srgbClr val="0000FF"/>
                </a:solidFill>
              </a:rPr>
              <a:t>шея</a:t>
            </a: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>
            <a:off x="684213" y="3860800"/>
            <a:ext cx="2520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00FF"/>
              </a:buClr>
              <a:buFont typeface="Wingdings" pitchFamily="2" charset="2"/>
              <a:buChar char=""/>
            </a:pPr>
            <a:r>
              <a:rPr lang="ru-RU" sz="3200" b="1">
                <a:solidFill>
                  <a:srgbClr val="0000FF"/>
                </a:solidFill>
              </a:rPr>
              <a:t> туловище</a:t>
            </a:r>
          </a:p>
        </p:txBody>
      </p:sp>
      <p:sp>
        <p:nvSpPr>
          <p:cNvPr id="21520" name="Text Box 15"/>
          <p:cNvSpPr txBox="1">
            <a:spLocks noChangeArrowheads="1"/>
          </p:cNvSpPr>
          <p:nvPr/>
        </p:nvSpPr>
        <p:spPr bwMode="auto">
          <a:xfrm>
            <a:off x="1042988" y="4292600"/>
            <a:ext cx="1584325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50"/>
              </a:spcBef>
            </a:pPr>
            <a:r>
              <a:rPr lang="ru-RU" sz="2000" b="1">
                <a:solidFill>
                  <a:srgbClr val="000000"/>
                </a:solidFill>
              </a:rPr>
              <a:t>( грудь,</a:t>
            </a:r>
          </a:p>
          <a:p>
            <a:pPr eaLnBrk="1" hangingPunct="1">
              <a:spcBef>
                <a:spcPts val="1250"/>
              </a:spcBef>
            </a:pPr>
            <a:r>
              <a:rPr lang="ru-RU" sz="2000" b="1">
                <a:solidFill>
                  <a:srgbClr val="000000"/>
                </a:solidFill>
              </a:rPr>
              <a:t>живот,</a:t>
            </a:r>
          </a:p>
          <a:p>
            <a:pPr eaLnBrk="1" hangingPunct="1">
              <a:spcBef>
                <a:spcPts val="1250"/>
              </a:spcBef>
            </a:pPr>
            <a:r>
              <a:rPr lang="ru-RU" sz="2000" b="1">
                <a:solidFill>
                  <a:srgbClr val="000000"/>
                </a:solidFill>
              </a:rPr>
              <a:t>спина)</a:t>
            </a:r>
          </a:p>
        </p:txBody>
      </p:sp>
      <p:sp>
        <p:nvSpPr>
          <p:cNvPr id="21521" name="Text Box 16"/>
          <p:cNvSpPr txBox="1">
            <a:spLocks noChangeArrowheads="1"/>
          </p:cNvSpPr>
          <p:nvPr/>
        </p:nvSpPr>
        <p:spPr bwMode="auto">
          <a:xfrm>
            <a:off x="755650" y="5445125"/>
            <a:ext cx="18002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00FF"/>
              </a:buClr>
              <a:buFont typeface="Wingdings" pitchFamily="2" charset="2"/>
              <a:buChar char=""/>
            </a:pPr>
            <a:r>
              <a:rPr lang="ru-RU" sz="3200" b="1">
                <a:solidFill>
                  <a:srgbClr val="0000FF"/>
                </a:solidFill>
              </a:rPr>
              <a:t> руки</a:t>
            </a:r>
          </a:p>
        </p:txBody>
      </p:sp>
      <p:sp>
        <p:nvSpPr>
          <p:cNvPr id="21522" name="Text Box 17"/>
          <p:cNvSpPr txBox="1">
            <a:spLocks noChangeArrowheads="1"/>
          </p:cNvSpPr>
          <p:nvPr/>
        </p:nvSpPr>
        <p:spPr bwMode="auto">
          <a:xfrm>
            <a:off x="755650" y="5876925"/>
            <a:ext cx="2089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00FF"/>
              </a:buClr>
              <a:buFont typeface="Wingdings" pitchFamily="2" charset="2"/>
              <a:buChar char=""/>
            </a:pPr>
            <a:r>
              <a:rPr lang="ru-RU" sz="3200" b="1">
                <a:solidFill>
                  <a:srgbClr val="0000FF"/>
                </a:solidFill>
              </a:rPr>
              <a:t> ноги</a:t>
            </a:r>
          </a:p>
        </p:txBody>
      </p:sp>
      <p:sp>
        <p:nvSpPr>
          <p:cNvPr id="21523" name="Text Box 18"/>
          <p:cNvSpPr txBox="1">
            <a:spLocks noChangeArrowheads="1"/>
          </p:cNvSpPr>
          <p:nvPr/>
        </p:nvSpPr>
        <p:spPr bwMode="auto">
          <a:xfrm>
            <a:off x="5867400" y="3141663"/>
            <a:ext cx="2232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00FF"/>
              </a:buClr>
              <a:buFont typeface="Wingdings" pitchFamily="2" charset="2"/>
              <a:buChar char=""/>
            </a:pPr>
            <a:r>
              <a:rPr lang="ru-RU" sz="3200">
                <a:solidFill>
                  <a:srgbClr val="0000FF"/>
                </a:solidFill>
              </a:rPr>
              <a:t> </a:t>
            </a:r>
            <a:r>
              <a:rPr lang="ru-RU" sz="3200" b="1">
                <a:solidFill>
                  <a:srgbClr val="0000FF"/>
                </a:solidFill>
              </a:rPr>
              <a:t>мозг</a:t>
            </a:r>
          </a:p>
        </p:txBody>
      </p:sp>
      <p:sp>
        <p:nvSpPr>
          <p:cNvPr id="21524" name="Text Box 19"/>
          <p:cNvSpPr txBox="1">
            <a:spLocks noChangeArrowheads="1"/>
          </p:cNvSpPr>
          <p:nvPr/>
        </p:nvSpPr>
        <p:spPr bwMode="auto">
          <a:xfrm>
            <a:off x="5867400" y="3716338"/>
            <a:ext cx="2592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00FF"/>
              </a:buClr>
              <a:buFont typeface="Wingdings" pitchFamily="2" charset="2"/>
              <a:buChar char=""/>
            </a:pPr>
            <a:r>
              <a:rPr lang="ru-RU" sz="3200" b="1">
                <a:solidFill>
                  <a:srgbClr val="0000FF"/>
                </a:solidFill>
              </a:rPr>
              <a:t> легкие</a:t>
            </a:r>
          </a:p>
        </p:txBody>
      </p:sp>
      <p:sp>
        <p:nvSpPr>
          <p:cNvPr id="21525" name="Text Box 20"/>
          <p:cNvSpPr txBox="1">
            <a:spLocks noChangeArrowheads="1"/>
          </p:cNvSpPr>
          <p:nvPr/>
        </p:nvSpPr>
        <p:spPr bwMode="auto">
          <a:xfrm>
            <a:off x="5867400" y="4005263"/>
            <a:ext cx="2160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00FF"/>
              </a:buClr>
              <a:buFont typeface="Wingdings" pitchFamily="2" charset="2"/>
              <a:buChar char=""/>
            </a:pPr>
            <a:r>
              <a:rPr lang="ru-RU" sz="3200" b="1">
                <a:solidFill>
                  <a:srgbClr val="0000FF"/>
                </a:solidFill>
              </a:rPr>
              <a:t> сердце</a:t>
            </a:r>
          </a:p>
        </p:txBody>
      </p:sp>
      <p:sp>
        <p:nvSpPr>
          <p:cNvPr id="21526" name="Text Box 21"/>
          <p:cNvSpPr txBox="1">
            <a:spLocks noChangeArrowheads="1"/>
          </p:cNvSpPr>
          <p:nvPr/>
        </p:nvSpPr>
        <p:spPr bwMode="auto">
          <a:xfrm>
            <a:off x="5867400" y="4508500"/>
            <a:ext cx="23050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00FF"/>
              </a:buClr>
              <a:buFont typeface="Wingdings" pitchFamily="2" charset="2"/>
              <a:buChar char=""/>
            </a:pPr>
            <a:r>
              <a:rPr lang="ru-RU" sz="3200" b="1">
                <a:solidFill>
                  <a:srgbClr val="0000FF"/>
                </a:solidFill>
              </a:rPr>
              <a:t> желудок</a:t>
            </a:r>
          </a:p>
        </p:txBody>
      </p:sp>
      <p:sp>
        <p:nvSpPr>
          <p:cNvPr id="21527" name="Text Box 22"/>
          <p:cNvSpPr txBox="1">
            <a:spLocks noChangeArrowheads="1"/>
          </p:cNvSpPr>
          <p:nvPr/>
        </p:nvSpPr>
        <p:spPr bwMode="auto">
          <a:xfrm>
            <a:off x="5867400" y="4797425"/>
            <a:ext cx="2592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00FF"/>
              </a:buClr>
              <a:buFont typeface="Wingdings" pitchFamily="2" charset="2"/>
              <a:buChar char=""/>
            </a:pPr>
            <a:r>
              <a:rPr lang="ru-RU" sz="3200" b="1">
                <a:solidFill>
                  <a:srgbClr val="0000FF"/>
                </a:solidFill>
              </a:rPr>
              <a:t> кишечник</a:t>
            </a:r>
          </a:p>
        </p:txBody>
      </p:sp>
      <p:sp>
        <p:nvSpPr>
          <p:cNvPr id="21528" name="Text Box 23"/>
          <p:cNvSpPr txBox="1">
            <a:spLocks noChangeArrowheads="1"/>
          </p:cNvSpPr>
          <p:nvPr/>
        </p:nvSpPr>
        <p:spPr bwMode="auto">
          <a:xfrm>
            <a:off x="5867400" y="5084763"/>
            <a:ext cx="2592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00FF"/>
              </a:buClr>
              <a:buFont typeface="Wingdings" pitchFamily="2" charset="2"/>
              <a:buChar char=""/>
            </a:pPr>
            <a:r>
              <a:rPr lang="ru-RU" sz="3200" b="1">
                <a:solidFill>
                  <a:srgbClr val="0000FF"/>
                </a:solidFill>
              </a:rPr>
              <a:t> печень</a:t>
            </a:r>
          </a:p>
        </p:txBody>
      </p:sp>
      <p:sp>
        <p:nvSpPr>
          <p:cNvPr id="21529" name="Line 24"/>
          <p:cNvSpPr>
            <a:spLocks noChangeShapeType="1"/>
          </p:cNvSpPr>
          <p:nvPr/>
        </p:nvSpPr>
        <p:spPr bwMode="auto">
          <a:xfrm flipH="1">
            <a:off x="2552700" y="3429000"/>
            <a:ext cx="3101975" cy="1588"/>
          </a:xfrm>
          <a:prstGeom prst="line">
            <a:avLst/>
          </a:prstGeom>
          <a:noFill/>
          <a:ln w="4752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0" name="Line 25"/>
          <p:cNvSpPr>
            <a:spLocks noChangeShapeType="1"/>
          </p:cNvSpPr>
          <p:nvPr/>
        </p:nvSpPr>
        <p:spPr bwMode="auto">
          <a:xfrm flipH="1">
            <a:off x="2481263" y="4005263"/>
            <a:ext cx="3173412" cy="503237"/>
          </a:xfrm>
          <a:prstGeom prst="line">
            <a:avLst/>
          </a:prstGeom>
          <a:noFill/>
          <a:ln w="4752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1" name="Line 26"/>
          <p:cNvSpPr>
            <a:spLocks noChangeShapeType="1"/>
          </p:cNvSpPr>
          <p:nvPr/>
        </p:nvSpPr>
        <p:spPr bwMode="auto">
          <a:xfrm flipH="1">
            <a:off x="2481263" y="4292600"/>
            <a:ext cx="3173412" cy="360363"/>
          </a:xfrm>
          <a:prstGeom prst="line">
            <a:avLst/>
          </a:prstGeom>
          <a:noFill/>
          <a:ln w="4752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2" name="Line 27"/>
          <p:cNvSpPr>
            <a:spLocks noChangeShapeType="1"/>
          </p:cNvSpPr>
          <p:nvPr/>
        </p:nvSpPr>
        <p:spPr bwMode="auto">
          <a:xfrm flipH="1">
            <a:off x="2481263" y="4724400"/>
            <a:ext cx="3173412" cy="217488"/>
          </a:xfrm>
          <a:prstGeom prst="line">
            <a:avLst/>
          </a:prstGeom>
          <a:noFill/>
          <a:ln w="4752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3" name="Line 28"/>
          <p:cNvSpPr>
            <a:spLocks noChangeShapeType="1"/>
          </p:cNvSpPr>
          <p:nvPr/>
        </p:nvSpPr>
        <p:spPr bwMode="auto">
          <a:xfrm flipH="1">
            <a:off x="2481263" y="5084763"/>
            <a:ext cx="3173412" cy="1587"/>
          </a:xfrm>
          <a:prstGeom prst="line">
            <a:avLst/>
          </a:prstGeom>
          <a:noFill/>
          <a:ln w="4752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4" name="Line 29"/>
          <p:cNvSpPr>
            <a:spLocks noChangeShapeType="1"/>
          </p:cNvSpPr>
          <p:nvPr/>
        </p:nvSpPr>
        <p:spPr bwMode="auto">
          <a:xfrm flipH="1" flipV="1">
            <a:off x="2481263" y="5226050"/>
            <a:ext cx="3173412" cy="150813"/>
          </a:xfrm>
          <a:prstGeom prst="line">
            <a:avLst/>
          </a:prstGeom>
          <a:noFill/>
          <a:ln w="4752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8013" cy="5432425"/>
          </a:xfrm>
        </p:spPr>
        <p:txBody>
          <a:bodyPr/>
          <a:lstStyle/>
          <a:p>
            <a:pPr marL="341313" indent="-341313">
              <a:spcBef>
                <a:spcPts val="800"/>
              </a:spcBef>
              <a:buFont typeface="Constantia" pitchFamily="18" charset="0"/>
              <a:buChar char="-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3200">
                <a:latin typeface="Constantia" pitchFamily="18" charset="0"/>
              </a:rPr>
              <a:t>Сегодня на Земле живет более 6 миллиардов человек. Каждый из нас уникален по складу личности, поведению, внешности, пропорциям тела, внешности, манере двигаться.</a:t>
            </a:r>
          </a:p>
          <a:p>
            <a:pPr marL="341313" indent="-341313">
              <a:spcBef>
                <a:spcPts val="800"/>
              </a:spcBef>
              <a:buFont typeface="Constantia" pitchFamily="18" charset="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ru-RU" sz="3200">
              <a:latin typeface="Constantia" pitchFamily="18" charset="0"/>
            </a:endParaRPr>
          </a:p>
          <a:p>
            <a:pPr marL="341313" indent="-341313">
              <a:spcBef>
                <a:spcPts val="800"/>
              </a:spcBef>
              <a:buFont typeface="Constantia" pitchFamily="18" charset="0"/>
              <a:buChar char="-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3200">
                <a:latin typeface="Constantia" pitchFamily="18" charset="0"/>
              </a:rPr>
              <a:t>Но при множестве индивидуальных особенностей тела у всех людей устроены и функционируют примерно одинаково.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8013" cy="5575300"/>
          </a:xfrm>
        </p:spPr>
        <p:txBody>
          <a:bodyPr/>
          <a:lstStyle/>
          <a:p>
            <a:pPr marL="342900" indent="-342900">
              <a:spcBef>
                <a:spcPts val="8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ru-RU" sz="4800">
              <a:latin typeface="Constantia" pitchFamily="18" charset="0"/>
            </a:endParaRPr>
          </a:p>
          <a:p>
            <a:pPr marL="342900" indent="-342900">
              <a:spcBef>
                <a:spcPts val="8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sz="5400">
                <a:latin typeface="Constantia" pitchFamily="18" charset="0"/>
              </a:rPr>
              <a:t>Какие части тела мы можем назвать?</a:t>
            </a:r>
          </a:p>
          <a:p>
            <a:pPr marL="342900" indent="-342900">
              <a:spcBef>
                <a:spcPts val="8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ru-RU" sz="5400">
              <a:latin typeface="Constantia" pitchFamily="18" charset="0"/>
            </a:endParaRPr>
          </a:p>
          <a:p>
            <a:pPr marL="342900" indent="-342900">
              <a:spcBef>
                <a:spcPts val="8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sz="5400">
                <a:latin typeface="Constantia" pitchFamily="18" charset="0"/>
              </a:rPr>
              <a:t>У всех ли людей они есть?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/>
          <p:cNvGrpSpPr>
            <a:grpSpLocks/>
          </p:cNvGrpSpPr>
          <p:nvPr/>
        </p:nvGrpSpPr>
        <p:grpSpPr bwMode="auto">
          <a:xfrm>
            <a:off x="0" y="0"/>
            <a:ext cx="9142413" cy="6838950"/>
            <a:chOff x="0" y="0"/>
            <a:chExt cx="5759" cy="4308"/>
          </a:xfrm>
        </p:grpSpPr>
        <p:pic>
          <p:nvPicPr>
            <p:cNvPr id="819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06375"/>
            <a:ext cx="8228013" cy="210502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/>
              <a:t>Изобретение микроскопа и открытие рентгеновских лучей.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5373688"/>
            <a:ext cx="8145463" cy="1255712"/>
          </a:xfrm>
        </p:spPr>
        <p:txBody>
          <a:bodyPr/>
          <a:lstStyle/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/>
              <a:t>Микроскоп 1876 года и рентгеновский аппарат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4054475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12875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162800" cy="532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930275" y="5715000"/>
            <a:ext cx="73485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Внутри твоего тела находятся кости. Это – ты изнутри.</a:t>
            </a:r>
          </a:p>
          <a:p>
            <a:pPr algn="ctr" eaLnBrk="1" hangingPunct="1"/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Кости соединяются в скелет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8013" cy="5432425"/>
          </a:xfrm>
        </p:spPr>
        <p:txBody>
          <a:bodyPr/>
          <a:lstStyle/>
          <a:p>
            <a:pPr marL="342900" indent="-342900">
              <a:spcBef>
                <a:spcPts val="8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sz="4800" b="1">
                <a:latin typeface="Constantia" pitchFamily="18" charset="0"/>
              </a:rPr>
              <a:t>  </a:t>
            </a:r>
          </a:p>
          <a:p>
            <a:pPr marL="342900" indent="-342900">
              <a:spcBef>
                <a:spcPts val="8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sz="3600" i="1">
                <a:latin typeface="Constantia" pitchFamily="18" charset="0"/>
              </a:rPr>
              <a:t>			В теле человека 12 главных систем. Каждая система отвечает за какой-нибудь один процесс или несколько процессов, необходимых для поддержания жизни.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8013" cy="5503862"/>
          </a:xfrm>
        </p:spPr>
        <p:txBody>
          <a:bodyPr/>
          <a:lstStyle/>
          <a:p>
            <a:pPr marL="342900" indent="-342900">
              <a:spcBef>
                <a:spcPts val="8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sz="4800">
                <a:latin typeface="Constantia" pitchFamily="18" charset="0"/>
              </a:rPr>
              <a:t>Нервная система</a:t>
            </a:r>
          </a:p>
          <a:p>
            <a:pPr marL="342900" indent="-342900">
              <a:spcBef>
                <a:spcPts val="8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ru-RU" sz="4800">
              <a:latin typeface="Constantia" pitchFamily="18" charset="0"/>
            </a:endParaRPr>
          </a:p>
          <a:p>
            <a:pPr marL="342900" indent="-342900">
              <a:spcBef>
                <a:spcPts val="8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ru-RU" sz="4800">
              <a:latin typeface="Constantia" pitchFamily="18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12875"/>
            <a:ext cx="376555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1619250" y="404813"/>
            <a:ext cx="5830888" cy="4462462"/>
            <a:chOff x="1020" y="255"/>
            <a:chExt cx="3673" cy="2811"/>
          </a:xfrm>
        </p:grpSpPr>
        <p:pic>
          <p:nvPicPr>
            <p:cNvPr id="133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55"/>
              <a:ext cx="3674" cy="2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17" name="Text Box 3"/>
            <p:cNvSpPr txBox="1">
              <a:spLocks noChangeArrowheads="1"/>
            </p:cNvSpPr>
            <p:nvPr/>
          </p:nvSpPr>
          <p:spPr bwMode="auto">
            <a:xfrm>
              <a:off x="1020" y="255"/>
              <a:ext cx="3674" cy="2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27063" y="5578475"/>
            <a:ext cx="768985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ru-RU" sz="3200">
                <a:solidFill>
                  <a:srgbClr val="000000"/>
                </a:solidFill>
              </a:rPr>
              <a:t>Головной мозг – центр управления нашим организмом.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680</TotalTime>
  <Words>231</Words>
  <Application>Microsoft Office PowerPoint</Application>
  <PresentationFormat>Экран (4:3)</PresentationFormat>
  <Paragraphs>65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Brush Script MT</vt:lpstr>
      <vt:lpstr>Calibri</vt:lpstr>
      <vt:lpstr>Constantia</vt:lpstr>
      <vt:lpstr>Franklin Gothic Book</vt:lpstr>
      <vt:lpstr>Impact</vt:lpstr>
      <vt:lpstr>Rage Italic</vt:lpstr>
      <vt:lpstr>Times New Roman</vt:lpstr>
      <vt:lpstr>Wingdings</vt:lpstr>
      <vt:lpstr>Кнопка</vt:lpstr>
      <vt:lpstr>«Тело человека»</vt:lpstr>
      <vt:lpstr>Презентация PowerPoint</vt:lpstr>
      <vt:lpstr>Презентация PowerPoint</vt:lpstr>
      <vt:lpstr>Презентация PowerPoint</vt:lpstr>
      <vt:lpstr>Изобретение микроскопа и открытие рентгеновских лучей.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Мышечная система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АМОСОВ</dc:creator>
  <cp:lastModifiedBy>USER</cp:lastModifiedBy>
  <cp:revision>44</cp:revision>
  <cp:lastPrinted>1601-01-01T00:00:00Z</cp:lastPrinted>
  <dcterms:created xsi:type="dcterms:W3CDTF">2008-01-14T17:51:32Z</dcterms:created>
  <dcterms:modified xsi:type="dcterms:W3CDTF">2023-01-13T13:33:00Z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1537228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