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0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3FA8-F180-42B3-9384-F2FBE4E6E92E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1ED9-8777-4FAA-A775-9BE6C9190E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3FA8-F180-42B3-9384-F2FBE4E6E92E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1ED9-8777-4FAA-A775-9BE6C9190E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3FA8-F180-42B3-9384-F2FBE4E6E92E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1ED9-8777-4FAA-A775-9BE6C9190E7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3FA8-F180-42B3-9384-F2FBE4E6E92E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1ED9-8777-4FAA-A775-9BE6C9190E7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3FA8-F180-42B3-9384-F2FBE4E6E92E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1ED9-8777-4FAA-A775-9BE6C9190E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3FA8-F180-42B3-9384-F2FBE4E6E92E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1ED9-8777-4FAA-A775-9BE6C9190E7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3FA8-F180-42B3-9384-F2FBE4E6E92E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1ED9-8777-4FAA-A775-9BE6C9190E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3FA8-F180-42B3-9384-F2FBE4E6E92E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1ED9-8777-4FAA-A775-9BE6C9190E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3FA8-F180-42B3-9384-F2FBE4E6E92E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1ED9-8777-4FAA-A775-9BE6C9190E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3FA8-F180-42B3-9384-F2FBE4E6E92E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1ED9-8777-4FAA-A775-9BE6C9190E7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3FA8-F180-42B3-9384-F2FBE4E6E92E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1ED9-8777-4FAA-A775-9BE6C9190E7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1BE3FA8-F180-42B3-9384-F2FBE4E6E92E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3E91ED9-8777-4FAA-A775-9BE6C9190E7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/>
              </a:rPr>
              <a:t>Классный час "Школа ПДД: дорожные знаки"</a:t>
            </a:r>
            <a:br>
              <a:rPr lang="ru-RU" b="1" dirty="0" smtClean="0">
                <a:latin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060848"/>
            <a:ext cx="6400800" cy="432048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/>
              </a:rPr>
              <a:t>   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</a:rPr>
              <a:t>Внеклассная работа</a:t>
            </a:r>
          </a:p>
          <a:p>
            <a:endParaRPr lang="ru-RU" b="1" dirty="0">
              <a:solidFill>
                <a:srgbClr val="FF0000"/>
              </a:solidFill>
              <a:latin typeface="Times New Roman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/>
            </a:endParaRPr>
          </a:p>
          <a:p>
            <a:endParaRPr lang="ru-RU" b="1" dirty="0">
              <a:solidFill>
                <a:schemeClr val="tx1"/>
              </a:solidFill>
              <a:latin typeface="Times New Roman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/>
            </a:endParaRPr>
          </a:p>
          <a:p>
            <a:endParaRPr lang="ru-RU" b="1" dirty="0">
              <a:solidFill>
                <a:schemeClr val="tx1"/>
              </a:solidFill>
              <a:latin typeface="Times New Roman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/>
              </a:rPr>
              <a:t>                                                             </a:t>
            </a:r>
          </a:p>
          <a:p>
            <a:endParaRPr lang="ru-RU" b="1" dirty="0">
              <a:solidFill>
                <a:schemeClr val="tx1"/>
              </a:solidFill>
              <a:latin typeface="Times New Roman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/>
            </a:endParaRPr>
          </a:p>
          <a:p>
            <a:r>
              <a:rPr lang="ru-RU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</a:rPr>
              <a:t>                                                              Данько Т. Э.</a:t>
            </a:r>
          </a:p>
          <a:p>
            <a:endParaRPr lang="ru-RU" b="0" dirty="0" smtClean="0">
              <a:solidFill>
                <a:schemeClr val="tx1"/>
              </a:solidFill>
              <a:latin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98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6" t="19437" r="34619" b="28715"/>
          <a:stretch/>
        </p:blipFill>
        <p:spPr>
          <a:xfrm>
            <a:off x="3059832" y="260648"/>
            <a:ext cx="3016514" cy="27225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157592" cy="3519264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/>
              </a:rPr>
              <a:t>Знак “Дети”</a:t>
            </a:r>
            <a:br>
              <a:rPr lang="ru-RU" sz="2800" b="1" i="1" dirty="0">
                <a:solidFill>
                  <a:srgbClr val="FF0000"/>
                </a:solidFill>
                <a:latin typeface="Times New Roman"/>
              </a:rPr>
            </a:br>
            <a:r>
              <a:rPr lang="ru-RU" sz="2800" dirty="0">
                <a:solidFill>
                  <a:srgbClr val="FF0000"/>
                </a:solidFill>
                <a:latin typeface="Times New Roman"/>
              </a:rPr>
              <a:t>Это очень важный знак,</a:t>
            </a:r>
            <a:br>
              <a:rPr lang="ru-RU" sz="2800" dirty="0">
                <a:solidFill>
                  <a:srgbClr val="FF0000"/>
                </a:solidFill>
                <a:latin typeface="Times New Roman"/>
              </a:rPr>
            </a:br>
            <a:r>
              <a:rPr lang="ru-RU" sz="2800" dirty="0">
                <a:solidFill>
                  <a:srgbClr val="FF0000"/>
                </a:solidFill>
                <a:latin typeface="Times New Roman"/>
              </a:rPr>
              <a:t>Он висит не просто так.</a:t>
            </a:r>
            <a:br>
              <a:rPr lang="ru-RU" sz="2800" dirty="0">
                <a:solidFill>
                  <a:srgbClr val="FF0000"/>
                </a:solidFill>
                <a:latin typeface="Times New Roman"/>
              </a:rPr>
            </a:br>
            <a:r>
              <a:rPr lang="ru-RU" sz="2800" dirty="0">
                <a:solidFill>
                  <a:srgbClr val="FF0000"/>
                </a:solidFill>
                <a:latin typeface="Times New Roman"/>
              </a:rPr>
              <a:t>Будь внимательней, шофер!</a:t>
            </a:r>
            <a:br>
              <a:rPr lang="ru-RU" sz="2800" dirty="0">
                <a:solidFill>
                  <a:srgbClr val="FF0000"/>
                </a:solidFill>
                <a:latin typeface="Times New Roman"/>
              </a:rPr>
            </a:br>
            <a:r>
              <a:rPr lang="ru-RU" sz="2800" dirty="0">
                <a:solidFill>
                  <a:srgbClr val="FF0000"/>
                </a:solidFill>
                <a:latin typeface="Times New Roman"/>
              </a:rPr>
              <a:t>Рядом садик, школьный двор.</a:t>
            </a:r>
            <a:br>
              <a:rPr lang="ru-RU" sz="2800" dirty="0">
                <a:solidFill>
                  <a:srgbClr val="FF0000"/>
                </a:solidFill>
                <a:latin typeface="Times New Roman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189547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27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6" t="15911" r="15041" b="16419"/>
          <a:stretch/>
        </p:blipFill>
        <p:spPr>
          <a:xfrm>
            <a:off x="3563888" y="332656"/>
            <a:ext cx="2232248" cy="220058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852936"/>
            <a:ext cx="8136904" cy="3879304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/>
              </a:rPr>
              <a:t>Знак “Круговое движение”</a:t>
            </a:r>
            <a:br>
              <a:rPr lang="ru-RU" sz="2800" b="1" i="1" dirty="0">
                <a:solidFill>
                  <a:srgbClr val="FF0000"/>
                </a:solidFill>
                <a:latin typeface="Times New Roman"/>
              </a:rPr>
            </a:br>
            <a:r>
              <a:rPr lang="ru-RU" sz="2800" dirty="0">
                <a:solidFill>
                  <a:srgbClr val="FF0000"/>
                </a:solidFill>
                <a:latin typeface="Times New Roman"/>
              </a:rPr>
              <a:t>Закрутилась голова</a:t>
            </a:r>
            <a:br>
              <a:rPr lang="ru-RU" sz="2800" dirty="0">
                <a:solidFill>
                  <a:srgbClr val="FF0000"/>
                </a:solidFill>
                <a:latin typeface="Times New Roman"/>
              </a:rPr>
            </a:br>
            <a:r>
              <a:rPr lang="ru-RU" sz="2800" dirty="0">
                <a:solidFill>
                  <a:srgbClr val="FF0000"/>
                </a:solidFill>
                <a:latin typeface="Times New Roman"/>
              </a:rPr>
              <a:t>В круговом движении.</a:t>
            </a:r>
            <a:br>
              <a:rPr lang="ru-RU" sz="2800" dirty="0">
                <a:solidFill>
                  <a:srgbClr val="FF0000"/>
                </a:solidFill>
                <a:latin typeface="Times New Roman"/>
              </a:rPr>
            </a:br>
            <a:r>
              <a:rPr lang="ru-RU" sz="2800" dirty="0">
                <a:solidFill>
                  <a:srgbClr val="FF0000"/>
                </a:solidFill>
                <a:latin typeface="Times New Roman"/>
              </a:rPr>
              <a:t>Разыгралась детвора –</a:t>
            </a:r>
            <a:br>
              <a:rPr lang="ru-RU" sz="2800" dirty="0">
                <a:solidFill>
                  <a:srgbClr val="FF0000"/>
                </a:solidFill>
                <a:latin typeface="Times New Roman"/>
              </a:rPr>
            </a:br>
            <a:r>
              <a:rPr lang="ru-RU" sz="2800" dirty="0">
                <a:solidFill>
                  <a:srgbClr val="FF0000"/>
                </a:solidFill>
                <a:latin typeface="Times New Roman"/>
              </a:rPr>
              <a:t>В парке развлечения.</a:t>
            </a:r>
            <a:br>
              <a:rPr lang="ru-RU" sz="2800" dirty="0">
                <a:solidFill>
                  <a:srgbClr val="FF0000"/>
                </a:solidFill>
                <a:latin typeface="Times New Roman"/>
              </a:rPr>
            </a:br>
            <a:r>
              <a:rPr lang="ru-RU" sz="2800" dirty="0">
                <a:solidFill>
                  <a:srgbClr val="FF0000"/>
                </a:solidFill>
                <a:latin typeface="Times New Roman"/>
              </a:rPr>
              <a:t>А водитель не играет –</a:t>
            </a:r>
            <a:br>
              <a:rPr lang="ru-RU" sz="2800" dirty="0">
                <a:solidFill>
                  <a:srgbClr val="FF0000"/>
                </a:solidFill>
                <a:latin typeface="Times New Roman"/>
              </a:rPr>
            </a:br>
            <a:r>
              <a:rPr lang="ru-RU" sz="2800" dirty="0">
                <a:solidFill>
                  <a:srgbClr val="FF0000"/>
                </a:solidFill>
                <a:latin typeface="Times New Roman"/>
              </a:rPr>
              <a:t>В круговом движении,</a:t>
            </a:r>
            <a:br>
              <a:rPr lang="ru-RU" sz="2800" dirty="0">
                <a:solidFill>
                  <a:srgbClr val="FF0000"/>
                </a:solidFill>
                <a:latin typeface="Times New Roman"/>
              </a:rPr>
            </a:br>
            <a:r>
              <a:rPr lang="ru-RU" sz="2800" dirty="0">
                <a:solidFill>
                  <a:srgbClr val="FF0000"/>
                </a:solidFill>
                <a:latin typeface="Times New Roman"/>
              </a:rPr>
              <a:t>Путь по стрелке продолжает – </a:t>
            </a:r>
            <a:br>
              <a:rPr lang="ru-RU" sz="2800" dirty="0">
                <a:solidFill>
                  <a:srgbClr val="FF0000"/>
                </a:solidFill>
                <a:latin typeface="Times New Roman"/>
              </a:rPr>
            </a:br>
            <a:r>
              <a:rPr lang="ru-RU" sz="2800" dirty="0">
                <a:solidFill>
                  <a:srgbClr val="FF0000"/>
                </a:solidFill>
                <a:latin typeface="Times New Roman"/>
              </a:rPr>
              <a:t>По Правилам вождения.</a:t>
            </a:r>
            <a:br>
              <a:rPr lang="ru-RU" sz="2800" dirty="0">
                <a:solidFill>
                  <a:srgbClr val="FF0000"/>
                </a:solidFill>
                <a:latin typeface="Times New Roman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189547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68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6" t="16979" r="18600" b="17299"/>
          <a:stretch/>
        </p:blipFill>
        <p:spPr>
          <a:xfrm>
            <a:off x="3059833" y="335244"/>
            <a:ext cx="2880320" cy="28279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56992"/>
            <a:ext cx="8157592" cy="3015208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/>
              </a:rPr>
              <a:t>Знак “Велосипедная дорожка”</a:t>
            </a:r>
            <a:br>
              <a:rPr lang="ru-RU" sz="2800" b="1" i="1" dirty="0">
                <a:solidFill>
                  <a:srgbClr val="FF0000"/>
                </a:solidFill>
                <a:latin typeface="Times New Roman"/>
              </a:rPr>
            </a:br>
            <a:r>
              <a:rPr lang="ru-RU" sz="2800" dirty="0">
                <a:solidFill>
                  <a:srgbClr val="FF0000"/>
                </a:solidFill>
                <a:latin typeface="Times New Roman"/>
              </a:rPr>
              <a:t>Велосипедная дорожка</a:t>
            </a:r>
            <a:br>
              <a:rPr lang="ru-RU" sz="2800" dirty="0">
                <a:solidFill>
                  <a:srgbClr val="FF0000"/>
                </a:solidFill>
                <a:latin typeface="Times New Roman"/>
              </a:rPr>
            </a:br>
            <a:r>
              <a:rPr lang="ru-RU" sz="2800" dirty="0">
                <a:solidFill>
                  <a:srgbClr val="FF0000"/>
                </a:solidFill>
                <a:latin typeface="Times New Roman"/>
              </a:rPr>
              <a:t>Обгоняй Максим Сережку.</a:t>
            </a:r>
            <a:br>
              <a:rPr lang="ru-RU" sz="2800" dirty="0">
                <a:solidFill>
                  <a:srgbClr val="FF0000"/>
                </a:solidFill>
                <a:latin typeface="Times New Roman"/>
              </a:rPr>
            </a:br>
            <a:r>
              <a:rPr lang="ru-RU" sz="2800" dirty="0">
                <a:solidFill>
                  <a:srgbClr val="FF0000"/>
                </a:solidFill>
                <a:latin typeface="Times New Roman"/>
              </a:rPr>
              <a:t>Вам никто не помешает –</a:t>
            </a:r>
            <a:br>
              <a:rPr lang="ru-RU" sz="2800" dirty="0">
                <a:solidFill>
                  <a:srgbClr val="FF0000"/>
                </a:solidFill>
                <a:latin typeface="Times New Roman"/>
              </a:rPr>
            </a:br>
            <a:r>
              <a:rPr lang="ru-RU" sz="2800" dirty="0">
                <a:solidFill>
                  <a:srgbClr val="FF0000"/>
                </a:solidFill>
                <a:latin typeface="Times New Roman"/>
              </a:rPr>
              <a:t>Этот знак все дети знают.</a:t>
            </a:r>
            <a:br>
              <a:rPr lang="ru-RU" sz="2800" dirty="0">
                <a:solidFill>
                  <a:srgbClr val="FF0000"/>
                </a:solidFill>
                <a:latin typeface="Times New Roman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189547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05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7" t="9827" r="12950" b="37839"/>
          <a:stretch/>
        </p:blipFill>
        <p:spPr>
          <a:xfrm>
            <a:off x="3347864" y="332656"/>
            <a:ext cx="2664296" cy="274078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212976"/>
            <a:ext cx="8157592" cy="3447256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/>
              </a:rPr>
              <a:t>Знак “Пешеходная дорожка”</a:t>
            </a:r>
            <a:br>
              <a:rPr lang="ru-RU" sz="2800" b="1" i="1" dirty="0">
                <a:solidFill>
                  <a:srgbClr val="FF0000"/>
                </a:solidFill>
                <a:latin typeface="Times New Roman"/>
              </a:rPr>
            </a:br>
            <a:r>
              <a:rPr lang="ru-RU" sz="2800" dirty="0">
                <a:solidFill>
                  <a:srgbClr val="FF0000"/>
                </a:solidFill>
                <a:latin typeface="Times New Roman"/>
              </a:rPr>
              <a:t>По пешеходной дорожке,</a:t>
            </a:r>
            <a:br>
              <a:rPr lang="ru-RU" sz="2800" dirty="0">
                <a:solidFill>
                  <a:srgbClr val="FF0000"/>
                </a:solidFill>
                <a:latin typeface="Times New Roman"/>
              </a:rPr>
            </a:br>
            <a:r>
              <a:rPr lang="ru-RU" sz="2800" dirty="0">
                <a:solidFill>
                  <a:srgbClr val="FF0000"/>
                </a:solidFill>
                <a:latin typeface="Times New Roman"/>
              </a:rPr>
              <a:t>Шагают только ножки.</a:t>
            </a:r>
            <a:br>
              <a:rPr lang="ru-RU" sz="2800" dirty="0">
                <a:solidFill>
                  <a:srgbClr val="FF0000"/>
                </a:solidFill>
                <a:latin typeface="Times New Roman"/>
              </a:rPr>
            </a:br>
            <a:r>
              <a:rPr lang="ru-RU" sz="2800" dirty="0">
                <a:solidFill>
                  <a:srgbClr val="FF0000"/>
                </a:solidFill>
                <a:latin typeface="Times New Roman"/>
              </a:rPr>
              <a:t>Лишь в коляске, малышам,</a:t>
            </a:r>
            <a:br>
              <a:rPr lang="ru-RU" sz="2800" dirty="0">
                <a:solidFill>
                  <a:srgbClr val="FF0000"/>
                </a:solidFill>
                <a:latin typeface="Times New Roman"/>
              </a:rPr>
            </a:br>
            <a:r>
              <a:rPr lang="ru-RU" sz="2800" dirty="0">
                <a:solidFill>
                  <a:srgbClr val="FF0000"/>
                </a:solidFill>
                <a:latin typeface="Times New Roman"/>
              </a:rPr>
              <a:t>Можно ездить, не спеша.</a:t>
            </a:r>
            <a:br>
              <a:rPr lang="ru-RU" sz="2800" dirty="0">
                <a:solidFill>
                  <a:srgbClr val="FF0000"/>
                </a:solidFill>
                <a:latin typeface="Times New Roman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189547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98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060848"/>
            <a:ext cx="8640960" cy="4464496"/>
          </a:xfr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rgbClr val="FFFFFF"/>
                </a:solidFill>
                <a:latin typeface="Times New Roman"/>
                <a:ea typeface="+mj-ea"/>
                <a:cs typeface="+mj-cs"/>
              </a:rPr>
              <a:t>ь </a:t>
            </a:r>
            <a:r>
              <a:rPr lang="ru-RU" sz="2800" dirty="0">
                <a:solidFill>
                  <a:srgbClr val="FFFFFF"/>
                </a:solidFill>
                <a:latin typeface="Times New Roman"/>
                <a:ea typeface="+mj-ea"/>
                <a:cs typeface="+mj-cs"/>
              </a:rPr>
              <a:t/>
            </a:r>
            <a:br>
              <a:rPr lang="ru-RU" sz="2800" dirty="0">
                <a:solidFill>
                  <a:srgbClr val="FFFFFF"/>
                </a:solidFill>
                <a:latin typeface="Times New Roman"/>
                <a:ea typeface="+mj-ea"/>
                <a:cs typeface="+mj-cs"/>
              </a:rPr>
            </a:br>
            <a:r>
              <a:rPr lang="ru-RU" sz="2800" dirty="0">
                <a:solidFill>
                  <a:srgbClr val="FFFFFF"/>
                </a:solidFill>
                <a:latin typeface="Times New Roman"/>
                <a:ea typeface="+mj-ea"/>
                <a:cs typeface="+mj-cs"/>
              </a:rPr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/>
              </a:rPr>
              <a:t>Упражнения</a:t>
            </a:r>
            <a:r>
              <a:rPr lang="ru-RU" sz="2800" dirty="0">
                <a:latin typeface="Times New Roman"/>
              </a:rPr>
              <a:t> на тему “Дорога” </a:t>
            </a:r>
            <a:r>
              <a:rPr lang="ru-RU" sz="2800" dirty="0" smtClean="0">
                <a:latin typeface="Times New Roman"/>
              </a:rPr>
              <a:t/>
            </a:r>
            <a:br>
              <a:rPr lang="ru-RU" sz="2800" dirty="0" smtClean="0">
                <a:latin typeface="Times New Roman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/>
              </a:rPr>
              <a:t>Прочитайте </a:t>
            </a:r>
            <a:r>
              <a:rPr lang="ru-RU" sz="2800" dirty="0">
                <a:solidFill>
                  <a:srgbClr val="FF0000"/>
                </a:solidFill>
                <a:latin typeface="Times New Roman"/>
              </a:rPr>
              <a:t>слово, вставьте букву.</a:t>
            </a:r>
            <a:br>
              <a:rPr lang="ru-RU" sz="2800" dirty="0">
                <a:solidFill>
                  <a:srgbClr val="FF0000"/>
                </a:solidFill>
                <a:latin typeface="Times New Roman"/>
              </a:rPr>
            </a:br>
            <a:r>
              <a:rPr lang="ru-RU" sz="2800" dirty="0">
                <a:latin typeface="Times New Roman"/>
              </a:rPr>
              <a:t>                           </a:t>
            </a:r>
            <a:endParaRPr lang="ru-RU" sz="2800" dirty="0"/>
          </a:p>
        </p:txBody>
      </p:sp>
      <p:pic>
        <p:nvPicPr>
          <p:cNvPr id="1031" name="Picture 7" descr="C:\Users\Tany\Desktop\d792cd6883af10332a3ac297d25437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700" y="1139358"/>
            <a:ext cx="330279" cy="46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Tany\Desktop\stilnoe-avto-db7-s-golubym-svetom-far-kak-u-dzhejmsa-bon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108748"/>
            <a:ext cx="5616624" cy="315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90024"/>
            <a:ext cx="189547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1128201"/>
            <a:ext cx="5238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FF"/>
                </a:solidFill>
                <a:latin typeface="Times New Roman"/>
                <a:ea typeface="+mj-ea"/>
                <a:cs typeface="+mj-cs"/>
              </a:rPr>
              <a:t>       </a:t>
            </a:r>
            <a:r>
              <a:rPr lang="ru-RU" sz="2800" dirty="0" err="1" smtClean="0">
                <a:solidFill>
                  <a:srgbClr val="FFFFFF"/>
                </a:solidFill>
                <a:latin typeface="Times New Roman"/>
                <a:ea typeface="+mj-ea"/>
                <a:cs typeface="+mj-cs"/>
              </a:rPr>
              <a:t>Авт</a:t>
            </a:r>
            <a:r>
              <a:rPr lang="ru-RU" sz="2800" dirty="0" smtClean="0">
                <a:solidFill>
                  <a:srgbClr val="FFFFFF"/>
                </a:solidFill>
                <a:latin typeface="Times New Roman"/>
                <a:ea typeface="+mj-ea"/>
                <a:cs typeface="+mj-cs"/>
              </a:rPr>
              <a:t>   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  <a:ea typeface="+mj-ea"/>
                <a:cs typeface="+mj-cs"/>
              </a:rPr>
              <a:t>  </a:t>
            </a:r>
            <a:r>
              <a:rPr lang="ru-RU" sz="2800" dirty="0" err="1">
                <a:solidFill>
                  <a:srgbClr val="FFFFFF"/>
                </a:solidFill>
                <a:latin typeface="Times New Roman"/>
                <a:ea typeface="+mj-ea"/>
                <a:cs typeface="+mj-cs"/>
              </a:rPr>
              <a:t>мобиль</a:t>
            </a:r>
            <a:r>
              <a:rPr lang="ru-RU" sz="2800" dirty="0">
                <a:solidFill>
                  <a:srgbClr val="FFFFFF"/>
                </a:solidFill>
                <a:latin typeface="Times New Roman"/>
                <a:ea typeface="+mj-ea"/>
                <a:cs typeface="+mj-cs"/>
              </a:rPr>
              <a:t> </a:t>
            </a:r>
            <a:br>
              <a:rPr lang="ru-RU" sz="2800" dirty="0">
                <a:solidFill>
                  <a:srgbClr val="FFFFFF"/>
                </a:solidFill>
                <a:latin typeface="Times New Roman"/>
                <a:ea typeface="+mj-ea"/>
                <a:cs typeface="+mj-cs"/>
              </a:rPr>
            </a:br>
            <a:r>
              <a:rPr lang="ru-RU" sz="2800" dirty="0">
                <a:solidFill>
                  <a:srgbClr val="FFFFFF"/>
                </a:solidFill>
                <a:latin typeface="Times New Roman"/>
                <a:ea typeface="+mj-ea"/>
                <a:cs typeface="+mj-cs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11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708920"/>
            <a:ext cx="5176837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</a:rPr>
              <a:t>в</a:t>
            </a:r>
            <a:r>
              <a:rPr lang="ru-RU" dirty="0" smtClean="0">
                <a:latin typeface="Times New Roman"/>
              </a:rPr>
              <a:t>_ </a:t>
            </a:r>
            <a:r>
              <a:rPr lang="ru-RU" dirty="0" err="1" smtClean="0">
                <a:latin typeface="Times New Roman"/>
              </a:rPr>
              <a:t>дитель</a:t>
            </a:r>
            <a:r>
              <a:rPr lang="ru-RU" dirty="0" smtClean="0">
                <a:latin typeface="Times New Roman"/>
              </a:rPr>
              <a:t> </a:t>
            </a:r>
            <a:endParaRPr lang="ru-RU" dirty="0"/>
          </a:p>
        </p:txBody>
      </p:sp>
      <p:pic>
        <p:nvPicPr>
          <p:cNvPr id="2051" name="Picture 3" descr="C:\Users\Tany\Desktop\d792cd6883af10332a3ac297d25437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48680"/>
            <a:ext cx="425240" cy="60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189547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73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674938"/>
            <a:ext cx="5825240" cy="38299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/>
              </a:rPr>
              <a:t>Тр</a:t>
            </a:r>
            <a:r>
              <a:rPr lang="ru-RU" dirty="0" smtClean="0">
                <a:latin typeface="Times New Roman"/>
              </a:rPr>
              <a:t> _</a:t>
            </a:r>
            <a:r>
              <a:rPr lang="ru-RU" dirty="0" err="1">
                <a:latin typeface="Times New Roman"/>
              </a:rPr>
              <a:t>туар</a:t>
            </a:r>
            <a:r>
              <a:rPr lang="ru-RU" dirty="0">
                <a:latin typeface="Times New Roman"/>
              </a:rPr>
              <a:t> </a:t>
            </a:r>
            <a:endParaRPr lang="ru-RU" dirty="0"/>
          </a:p>
        </p:txBody>
      </p:sp>
      <p:pic>
        <p:nvPicPr>
          <p:cNvPr id="4098" name="Picture 2" descr="C:\Users\Tany\Desktop\d792cd6883af10332a3ac297d25437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602512"/>
            <a:ext cx="432048" cy="61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4" y="4077072"/>
            <a:ext cx="189547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06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852936"/>
            <a:ext cx="5173664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/>
              </a:rPr>
              <a:t>П_ </a:t>
            </a:r>
            <a:r>
              <a:rPr lang="ru-RU" dirty="0" err="1" smtClean="0">
                <a:latin typeface="Times New Roman"/>
              </a:rPr>
              <a:t>сс</a:t>
            </a:r>
            <a:r>
              <a:rPr lang="ru-RU" dirty="0" smtClean="0">
                <a:latin typeface="Times New Roman"/>
              </a:rPr>
              <a:t>_  жир 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177" y="713096"/>
            <a:ext cx="344751" cy="48786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69" y="720217"/>
            <a:ext cx="317492" cy="453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189547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37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25831"/>
            <a:ext cx="432854" cy="609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</a:rPr>
              <a:t>д</a:t>
            </a:r>
            <a:r>
              <a:rPr lang="ru-RU" dirty="0" smtClean="0">
                <a:latin typeface="Times New Roman"/>
              </a:rPr>
              <a:t>_  р_  га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48680"/>
            <a:ext cx="4333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C:\Users\Tany\Desktop\1617806883_2-p-fon-doroga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92896"/>
            <a:ext cx="5879976" cy="39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189547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63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996952"/>
            <a:ext cx="4000500" cy="290322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35238"/>
            <a:ext cx="2088232" cy="261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16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dirty="0" smtClean="0">
                <a:latin typeface="Times New Roman"/>
              </a:rPr>
              <a:t/>
            </a:r>
            <a:br>
              <a:rPr lang="ru-RU" dirty="0" smtClean="0">
                <a:latin typeface="Times New Roman"/>
              </a:rPr>
            </a:br>
            <a:r>
              <a:rPr lang="ru-RU" dirty="0" smtClean="0">
                <a:latin typeface="Times New Roman"/>
              </a:rPr>
              <a:t>тема занятия </a:t>
            </a:r>
            <a:br>
              <a:rPr lang="ru-RU" dirty="0" smtClean="0">
                <a:latin typeface="Times New Roman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«Дорожные 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знаки или знаки дорожного 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>движения»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Tany\Desktop\60348811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1" y="3429000"/>
            <a:ext cx="2417949" cy="322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9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Tany\Desktop\60348811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89201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«Азбукой улиц, проспектов, дорог</a:t>
            </a:r>
            <a:br>
              <a:rPr lang="ru-RU" dirty="0"/>
            </a:br>
            <a:r>
              <a:rPr lang="ru-RU" dirty="0"/>
              <a:t>Город даёт нам всё время урок.</a:t>
            </a:r>
            <a:br>
              <a:rPr lang="ru-RU" dirty="0"/>
            </a:br>
            <a:r>
              <a:rPr lang="ru-RU" dirty="0"/>
              <a:t>Азбуку города помни всегда,</a:t>
            </a:r>
            <a:br>
              <a:rPr lang="ru-RU" dirty="0"/>
            </a:br>
            <a:r>
              <a:rPr lang="ru-RU" dirty="0"/>
              <a:t>Чтоб не случилась с тобою беда!» </a:t>
            </a:r>
          </a:p>
        </p:txBody>
      </p:sp>
    </p:spTree>
    <p:extLst>
      <p:ext uri="{BB962C8B-B14F-4D97-AF65-F5344CB8AC3E}">
        <p14:creationId xmlns:p14="http://schemas.microsoft.com/office/powerpoint/2010/main" val="163882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32048"/>
            <a:ext cx="3312368" cy="33123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717032"/>
            <a:ext cx="8445624" cy="279918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/>
              </a:rPr>
              <a:t>    Знак “Движение запрещено":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3200" b="0" i="0" dirty="0" smtClean="0">
                <a:solidFill>
                  <a:srgbClr val="FF0000"/>
                </a:solidFill>
                <a:latin typeface="Times New Roman"/>
              </a:rPr>
              <a:t>Этот знак ну очень строгий,</a:t>
            </a:r>
            <a:br>
              <a:rPr lang="ru-RU" sz="3200" b="0" i="0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3200" b="0" i="0" dirty="0" smtClean="0">
                <a:solidFill>
                  <a:srgbClr val="FF0000"/>
                </a:solidFill>
                <a:latin typeface="Times New Roman"/>
              </a:rPr>
              <a:t>Коль стоит он на дороге.</a:t>
            </a:r>
            <a:br>
              <a:rPr lang="ru-RU" sz="3200" b="0" i="0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3200" b="0" i="0" dirty="0" smtClean="0">
                <a:solidFill>
                  <a:srgbClr val="FF0000"/>
                </a:solidFill>
                <a:latin typeface="Times New Roman"/>
              </a:rPr>
              <a:t>Говорит он нам: "Друзья,</a:t>
            </a:r>
            <a:br>
              <a:rPr lang="ru-RU" sz="3200" b="0" i="0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3200" b="0" i="0" dirty="0" smtClean="0">
                <a:solidFill>
                  <a:srgbClr val="FF0000"/>
                </a:solidFill>
                <a:latin typeface="Times New Roman"/>
              </a:rPr>
              <a:t>Ездить здесь совсем нельзя!"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189547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68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49650"/>
            <a:ext cx="3456384" cy="345638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05064"/>
            <a:ext cx="8568952" cy="2439144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/>
              </a:rPr>
              <a:t>Знак "Пешеходный переход":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2800" b="0" i="0" dirty="0" smtClean="0">
                <a:solidFill>
                  <a:srgbClr val="FF0000"/>
                </a:solidFill>
                <a:latin typeface="Times New Roman"/>
              </a:rPr>
              <a:t>Здесь наземный переход,</a:t>
            </a:r>
            <a:br>
              <a:rPr lang="ru-RU" sz="2800" b="0" i="0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2800" b="0" i="0" dirty="0" smtClean="0">
                <a:solidFill>
                  <a:srgbClr val="FF0000"/>
                </a:solidFill>
                <a:latin typeface="Times New Roman"/>
              </a:rPr>
              <a:t>Ходит целый день народ.</a:t>
            </a:r>
            <a:br>
              <a:rPr lang="ru-RU" sz="2800" b="0" i="0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2800" b="0" i="0" dirty="0" smtClean="0">
                <a:solidFill>
                  <a:srgbClr val="FF0000"/>
                </a:solidFill>
                <a:latin typeface="Times New Roman"/>
              </a:rPr>
              <a:t>Ты, водитель, не грусти,</a:t>
            </a:r>
            <a:br>
              <a:rPr lang="ru-RU" sz="2800" b="0" i="0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2800" b="0" i="0" dirty="0" smtClean="0">
                <a:solidFill>
                  <a:srgbClr val="FF0000"/>
                </a:solidFill>
                <a:latin typeface="Times New Roman"/>
              </a:rPr>
              <a:t>Пешехода пропусти!</a:t>
            </a:r>
            <a:br>
              <a:rPr lang="ru-RU" sz="2800" b="0" i="0" dirty="0" smtClean="0">
                <a:solidFill>
                  <a:srgbClr val="FF0000"/>
                </a:solidFill>
                <a:latin typeface="Times New Roman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189547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86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5" t="11958" r="11354" b="10942"/>
          <a:stretch/>
        </p:blipFill>
        <p:spPr>
          <a:xfrm>
            <a:off x="2987824" y="404664"/>
            <a:ext cx="2886419" cy="300760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45024"/>
            <a:ext cx="8640960" cy="215111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atin typeface="Times New Roman"/>
              </a:rPr>
              <a:t>Знак "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/>
              </a:rPr>
              <a:t>Движение пешеходов запрещено":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2800" b="0" i="0" dirty="0" smtClean="0">
                <a:solidFill>
                  <a:srgbClr val="FF0000"/>
                </a:solidFill>
                <a:latin typeface="Times New Roman"/>
              </a:rPr>
              <a:t>В дождь и в ясную погоду</a:t>
            </a:r>
            <a:br>
              <a:rPr lang="ru-RU" sz="2800" b="0" i="0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2800" b="0" i="0" dirty="0" smtClean="0">
                <a:solidFill>
                  <a:srgbClr val="FF0000"/>
                </a:solidFill>
                <a:latin typeface="Times New Roman"/>
              </a:rPr>
              <a:t>Здесь не ходят пешеходы.</a:t>
            </a:r>
            <a:br>
              <a:rPr lang="ru-RU" sz="2800" b="0" i="0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2800" b="0" i="0" dirty="0" smtClean="0">
                <a:solidFill>
                  <a:srgbClr val="FF0000"/>
                </a:solidFill>
                <a:latin typeface="Times New Roman"/>
              </a:rPr>
              <a:t>Говорит им знак одно:</a:t>
            </a:r>
            <a:br>
              <a:rPr lang="ru-RU" sz="2800" b="0" i="0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2800" b="0" i="0" dirty="0" smtClean="0">
                <a:solidFill>
                  <a:srgbClr val="FF0000"/>
                </a:solidFill>
                <a:latin typeface="Times New Roman"/>
              </a:rPr>
              <a:t>"Вам ходить запрещено!"</a:t>
            </a:r>
            <a:br>
              <a:rPr lang="ru-RU" sz="2800" b="0" i="0" dirty="0" smtClean="0">
                <a:solidFill>
                  <a:srgbClr val="FF0000"/>
                </a:solidFill>
                <a:latin typeface="Times New Roman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3056"/>
            <a:ext cx="189547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86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332657"/>
            <a:ext cx="3528392" cy="35283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77072"/>
            <a:ext cx="8517632" cy="2511152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latin typeface="Times New Roman"/>
              </a:rPr>
              <a:t>Знак "</a:t>
            </a:r>
            <a:r>
              <a:rPr lang="ru-RU" sz="3100" b="1" i="1" dirty="0" smtClean="0">
                <a:solidFill>
                  <a:srgbClr val="FF0000"/>
                </a:solidFill>
                <a:latin typeface="Times New Roman"/>
              </a:rPr>
              <a:t>Подземный пешеходный переход":</a:t>
            </a:r>
            <a:br>
              <a:rPr lang="ru-RU" sz="3100" b="1" i="1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3100" b="0" i="0" dirty="0" smtClean="0">
                <a:solidFill>
                  <a:srgbClr val="FF0000"/>
                </a:solidFill>
                <a:latin typeface="Times New Roman"/>
              </a:rPr>
              <a:t>Знает каждый пешеход</a:t>
            </a:r>
            <a:br>
              <a:rPr lang="ru-RU" sz="3100" b="0" i="0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3100" b="0" i="0" dirty="0" smtClean="0">
                <a:solidFill>
                  <a:srgbClr val="FF0000"/>
                </a:solidFill>
                <a:latin typeface="Times New Roman"/>
              </a:rPr>
              <a:t>Про подземный этот ход.</a:t>
            </a:r>
            <a:br>
              <a:rPr lang="ru-RU" sz="3100" b="0" i="0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3100" b="0" i="0" dirty="0" smtClean="0">
                <a:solidFill>
                  <a:srgbClr val="FF0000"/>
                </a:solidFill>
                <a:latin typeface="Times New Roman"/>
              </a:rPr>
              <a:t>Город он не украшает,</a:t>
            </a:r>
            <a:br>
              <a:rPr lang="ru-RU" sz="3100" b="0" i="0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3100" b="0" i="0" dirty="0" smtClean="0">
                <a:solidFill>
                  <a:srgbClr val="FF0000"/>
                </a:solidFill>
                <a:latin typeface="Times New Roman"/>
              </a:rPr>
              <a:t>Но машинам не мешает!</a:t>
            </a:r>
            <a:r>
              <a:rPr lang="ru-RU" b="0" i="0" dirty="0" smtClean="0">
                <a:solidFill>
                  <a:srgbClr val="FF0000"/>
                </a:solidFill>
                <a:latin typeface="Times New Roman"/>
              </a:rPr>
              <a:t/>
            </a:r>
            <a:br>
              <a:rPr lang="ru-RU" b="0" i="0" dirty="0" smtClean="0">
                <a:solidFill>
                  <a:srgbClr val="FF0000"/>
                </a:solidFill>
                <a:latin typeface="Times New Roman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189547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37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6" r="34473"/>
          <a:stretch/>
        </p:blipFill>
        <p:spPr>
          <a:xfrm>
            <a:off x="3131841" y="283707"/>
            <a:ext cx="2520280" cy="292926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84984"/>
            <a:ext cx="8301608" cy="315922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/>
              </a:rPr>
              <a:t>"Пункт </a:t>
            </a:r>
            <a:r>
              <a:rPr lang="ru-RU" sz="2800" b="1" i="1" dirty="0">
                <a:latin typeface="Times New Roman"/>
              </a:rPr>
              <a:t>первой медицинской помощи"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2800" b="0" i="0" dirty="0" smtClean="0">
                <a:solidFill>
                  <a:srgbClr val="FF0000"/>
                </a:solidFill>
                <a:latin typeface="Times New Roman"/>
              </a:rPr>
              <a:t>Если кто сломает ногу,</a:t>
            </a:r>
            <a:br>
              <a:rPr lang="ru-RU" sz="2800" b="0" i="0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2800" b="0" i="0" dirty="0" smtClean="0">
                <a:solidFill>
                  <a:srgbClr val="FF0000"/>
                </a:solidFill>
                <a:latin typeface="Times New Roman"/>
              </a:rPr>
              <a:t>Здесь врачи всегда помогут.</a:t>
            </a:r>
            <a:br>
              <a:rPr lang="ru-RU" sz="2800" b="0" i="0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2800" b="0" i="0" dirty="0" smtClean="0">
                <a:solidFill>
                  <a:srgbClr val="FF0000"/>
                </a:solidFill>
                <a:latin typeface="Times New Roman"/>
              </a:rPr>
              <a:t>Помощь первую окажут,</a:t>
            </a:r>
            <a:br>
              <a:rPr lang="ru-RU" sz="2800" b="0" i="0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2800" b="0" i="0" dirty="0" smtClean="0">
                <a:solidFill>
                  <a:srgbClr val="FF0000"/>
                </a:solidFill>
                <a:latin typeface="Times New Roman"/>
              </a:rPr>
              <a:t>Где лечиться дальше, скажут.</a:t>
            </a:r>
            <a:br>
              <a:rPr lang="ru-RU" sz="2800" b="0" i="0" dirty="0" smtClean="0">
                <a:solidFill>
                  <a:srgbClr val="FF0000"/>
                </a:solidFill>
                <a:latin typeface="Times New Roman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3105835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/>
              </a:rPr>
              <a:t>Знак "Пункт первой медицинской помощи"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3055"/>
            <a:ext cx="189547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96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0" t="4589" r="32309" b="5104"/>
          <a:stretch/>
        </p:blipFill>
        <p:spPr>
          <a:xfrm>
            <a:off x="3491879" y="324077"/>
            <a:ext cx="2232249" cy="285970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36912"/>
            <a:ext cx="8712968" cy="4104456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FF0000"/>
                </a:solidFill>
                <a:latin typeface="Times New Roman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3100" b="1" i="1" dirty="0">
                <a:solidFill>
                  <a:srgbClr val="FF0000"/>
                </a:solidFill>
                <a:latin typeface="Times New Roman"/>
              </a:rPr>
              <a:t/>
            </a:r>
            <a:br>
              <a:rPr lang="ru-RU" sz="3100" b="1" i="1" dirty="0">
                <a:solidFill>
                  <a:srgbClr val="FF0000"/>
                </a:solidFill>
                <a:latin typeface="Times New Roman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/>
              </a:rPr>
              <a:t>Знак “Жилая зона”</a:t>
            </a:r>
            <a:r>
              <a:rPr lang="ru-RU" sz="3100" b="1" i="1" dirty="0" smtClean="0">
                <a:latin typeface="Times New Roman"/>
              </a:rPr>
              <a:t/>
            </a:r>
            <a:br>
              <a:rPr lang="ru-RU" sz="3100" b="1" i="1" dirty="0" smtClean="0">
                <a:latin typeface="Times New Roman"/>
              </a:rPr>
            </a:br>
            <a:r>
              <a:rPr lang="ru-RU" sz="3100" b="0" i="0" dirty="0" smtClean="0">
                <a:solidFill>
                  <a:srgbClr val="FF0000"/>
                </a:solidFill>
                <a:latin typeface="Times New Roman"/>
              </a:rPr>
              <a:t>Площадка детская у дома</a:t>
            </a:r>
            <a:br>
              <a:rPr lang="ru-RU" sz="3100" b="0" i="0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3100" b="0" i="0" dirty="0" smtClean="0">
                <a:solidFill>
                  <a:srgbClr val="FF0000"/>
                </a:solidFill>
                <a:latin typeface="Times New Roman"/>
              </a:rPr>
              <a:t>По Правилам – жилая зона.</a:t>
            </a:r>
            <a:br>
              <a:rPr lang="ru-RU" sz="3100" b="0" i="0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3100" b="0" i="0" dirty="0" smtClean="0">
                <a:solidFill>
                  <a:srgbClr val="FF0000"/>
                </a:solidFill>
                <a:latin typeface="Times New Roman"/>
              </a:rPr>
              <a:t>Подскажет знак водителю –</a:t>
            </a:r>
            <a:br>
              <a:rPr lang="ru-RU" sz="3100" b="0" i="0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3100" b="0" i="0" dirty="0" smtClean="0">
                <a:solidFill>
                  <a:srgbClr val="FF0000"/>
                </a:solidFill>
                <a:latin typeface="Times New Roman"/>
              </a:rPr>
              <a:t>Во дворе – будь бдительным.</a:t>
            </a:r>
            <a:br>
              <a:rPr lang="ru-RU" sz="3100" b="0" i="0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3100" b="0" i="0" dirty="0" smtClean="0">
                <a:solidFill>
                  <a:srgbClr val="FF0000"/>
                </a:solidFill>
                <a:latin typeface="Times New Roman"/>
              </a:rPr>
              <a:t>Едешь тихо, осторожно,</a:t>
            </a:r>
            <a:br>
              <a:rPr lang="ru-RU" sz="3100" b="0" i="0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3100" b="0" i="0" dirty="0" smtClean="0">
                <a:solidFill>
                  <a:srgbClr val="FF0000"/>
                </a:solidFill>
                <a:latin typeface="Times New Roman"/>
              </a:rPr>
              <a:t>Припаркуйся, там, где можно.</a:t>
            </a:r>
            <a:r>
              <a:rPr lang="ru-RU" b="0" i="0" dirty="0" smtClean="0">
                <a:solidFill>
                  <a:srgbClr val="FF0000"/>
                </a:solidFill>
                <a:latin typeface="Times New Roman"/>
              </a:rPr>
              <a:t/>
            </a:r>
            <a:br>
              <a:rPr lang="ru-RU" b="0" i="0" dirty="0" smtClean="0">
                <a:solidFill>
                  <a:srgbClr val="FF0000"/>
                </a:solidFill>
                <a:latin typeface="Times New Roman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21088"/>
            <a:ext cx="189547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76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112</TotalTime>
  <Words>109</Words>
  <Application>Microsoft Office PowerPoint</Application>
  <PresentationFormat>Экран (4:3)</PresentationFormat>
  <Paragraphs>32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Классный час "Школа ПДД: дорожные знаки" </vt:lpstr>
      <vt:lpstr> тема занятия  «Дорожные знаки или знаки дорожного движения» </vt:lpstr>
      <vt:lpstr>Презентация PowerPoint</vt:lpstr>
      <vt:lpstr>    Знак “Движение запрещено": Этот знак ну очень строгий, Коль стоит он на дороге. Говорит он нам: "Друзья, Ездить здесь совсем нельзя!"</vt:lpstr>
      <vt:lpstr>Знак "Пешеходный переход": Здесь наземный переход, Ходит целый день народ. Ты, водитель, не грусти, Пешехода пропусти! </vt:lpstr>
      <vt:lpstr>Знак "Движение пешеходов запрещено": В дождь и в ясную погоду Здесь не ходят пешеходы. Говорит им знак одно: "Вам ходить запрещено!" </vt:lpstr>
      <vt:lpstr>Знак "Подземный пешеходный переход": Знает каждый пешеход Про подземный этот ход. Город он не украшает, Но машинам не мешает! </vt:lpstr>
      <vt:lpstr>"Пункт первой медицинской помощи" Если кто сломает ногу, Здесь врачи всегда помогут. Помощь первую окажут, Где лечиться дальше, скажут. </vt:lpstr>
      <vt:lpstr>   Знак “Жилая зона” Площадка детская у дома По Правилам – жилая зона. Подскажет знак водителю – Во дворе – будь бдительным. Едешь тихо, осторожно, Припаркуйся, там, где можно. </vt:lpstr>
      <vt:lpstr>Знак “Дети” Это очень важный знак, Он висит не просто так. Будь внимательней, шофер! Рядом садик, школьный двор. </vt:lpstr>
      <vt:lpstr>Знак “Круговое движение” Закрутилась голова В круговом движении. Разыгралась детвора – В парке развлечения. А водитель не играет – В круговом движении, Путь по стрелке продолжает –  По Правилам вождения. </vt:lpstr>
      <vt:lpstr>Знак “Велосипедная дорожка” Велосипедная дорожка Обгоняй Максим Сережку. Вам никто не помешает – Этот знак все дети знают. </vt:lpstr>
      <vt:lpstr>Знак “Пешеходная дорожка” По пешеходной дорожке, Шагают только ножки. Лишь в коляске, малышам, Можно ездить, не спеша. </vt:lpstr>
      <vt:lpstr>Упражнения на тему “Дорога”  Прочитайте слово, вставьте букву.                            </vt:lpstr>
      <vt:lpstr>в_ дитель </vt:lpstr>
      <vt:lpstr>Тр _туар </vt:lpstr>
      <vt:lpstr>П_ сс_  жир </vt:lpstr>
      <vt:lpstr>д_  р_  га</vt:lpstr>
      <vt:lpstr>Молодцы!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"Школа ПДД: дорожные знаки"</dc:title>
  <dc:creator>Tany</dc:creator>
  <cp:lastModifiedBy>Tany</cp:lastModifiedBy>
  <cp:revision>14</cp:revision>
  <dcterms:created xsi:type="dcterms:W3CDTF">2022-11-13T16:23:05Z</dcterms:created>
  <dcterms:modified xsi:type="dcterms:W3CDTF">2022-12-21T17:42:25Z</dcterms:modified>
</cp:coreProperties>
</file>