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87" r:id="rId5"/>
    <p:sldId id="284" r:id="rId6"/>
    <p:sldId id="295" r:id="rId7"/>
    <p:sldId id="296" r:id="rId8"/>
    <p:sldId id="289" r:id="rId9"/>
    <p:sldId id="276" r:id="rId10"/>
    <p:sldId id="290" r:id="rId11"/>
    <p:sldId id="266" r:id="rId12"/>
    <p:sldId id="267" r:id="rId13"/>
    <p:sldId id="278" r:id="rId14"/>
    <p:sldId id="291" r:id="rId15"/>
    <p:sldId id="292" r:id="rId16"/>
    <p:sldId id="293" r:id="rId17"/>
    <p:sldId id="297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FC86-1135-42EA-AA62-488D37DF9429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5FD2-6295-4BB2-BFF7-6F9A370A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844824"/>
            <a:ext cx="7772400" cy="381642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будущие избиратели</a:t>
            </a:r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60649"/>
            <a:ext cx="487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«лицей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 г Ельца»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82015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Comic Sans MS" pitchFamily="66" charset="0"/>
              </a:rPr>
              <a:t>ВЫБОРЫ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— демократическая процедура, с помощью которой определяются исполнители на некоторые ключевые позиции в различных общественных структурах</a:t>
            </a:r>
            <a:endParaRPr lang="ru-RU" sz="36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Comic Sans MS" pitchFamily="66" charset="0"/>
              </a:rPr>
              <a:t>ИЗБИРАТЕЛЬ</a:t>
            </a:r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– тот, кто   участвует в выборах или имеет на это право</a:t>
            </a:r>
            <a:endParaRPr lang="ru-RU" sz="3600" b="1" u="sng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Comic Sans MS" pitchFamily="66" charset="0"/>
              </a:rPr>
              <a:t>ПРАВА ИЗБИРАТЕЛЯ</a:t>
            </a:r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- свободное волеизъявление граждан на выборах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dirty="0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ДЕМОКРАТИЧЕСКИЕ  ВЫБОРЫ – ЭТО: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Конкурентные  </a:t>
            </a:r>
            <a:r>
              <a:rPr lang="ru-RU" b="1" dirty="0"/>
              <a:t>выборы, т. е. все  политические  силы  и  кандидаты  имеют  возможность  вести  предвыборную  агитацию,  выступать  по  ТВ,  радио,  в  печати.</a:t>
            </a:r>
          </a:p>
          <a:p>
            <a:r>
              <a:rPr lang="ru-RU" b="1" dirty="0"/>
              <a:t>Периодические,  что  избавляет  общество  от  злоупотребления  властью  одной  политической  силой.</a:t>
            </a:r>
          </a:p>
          <a:p>
            <a:r>
              <a:rPr lang="ru-RU" b="1" dirty="0"/>
              <a:t>Представительные, т. е.  в  выборах  должно  участвовать  большое  количество  граждан.  Иначе  установится  власть  не  получившая  всеобщего  одобрения.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ПРИНЦИПЫ  УЧАСТИЯ  ГРАЖДАН  В  ВЫБОРАХ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Всеобщее  избирательное  право - избирать  могут  все,  кроме  категорий  граждан,  оговоренных  в  законе.</a:t>
            </a:r>
          </a:p>
          <a:p>
            <a:r>
              <a:rPr lang="ru-RU" b="1" dirty="0"/>
              <a:t> Равное  избирательное  право, т. е. один  человек - один  голос.</a:t>
            </a:r>
          </a:p>
          <a:p>
            <a:r>
              <a:rPr lang="ru-RU" b="1" dirty="0"/>
              <a:t>Прямое  избирательное  право, т. е. избиратель  голосует  «за»  или  «против»  кандидатов  непосредственно.</a:t>
            </a:r>
          </a:p>
          <a:p>
            <a:r>
              <a:rPr lang="ru-RU" b="1" dirty="0"/>
              <a:t>Тайное голосование, т. е.  исключается  контроль за  волеизъявлениями  избирателей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hlink"/>
                </a:solidFill>
                <a:latin typeface="Monotype Corsiva" pitchFamily="66" charset="0"/>
              </a:rPr>
              <a:t>Выводы: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713788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ГОЛОСОВАТЬ необходимо</a:t>
            </a:r>
            <a:r>
              <a:rPr lang="ru-RU" sz="3600" smtClean="0">
                <a:latin typeface="Comic Sans MS" pitchFamily="66" charset="0"/>
              </a:rPr>
              <a:t>, так как это:</a:t>
            </a:r>
            <a:endParaRPr lang="ru-RU" sz="36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1. Важнейшее право и обязанность человека в демократическом обществе.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2. Возможность формировать государственную политику.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3. Возможность избежать неблагоприятных последствий для государства в целом.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"/>
          <p:cNvPicPr>
            <a:picLocks noChangeAspect="1" noChangeArrowheads="1"/>
          </p:cNvPicPr>
          <p:nvPr/>
        </p:nvPicPr>
        <p:blipFill>
          <a:blip r:embed="rId2" cstate="print">
            <a:lum bright="6000" contrast="26000"/>
          </a:blip>
          <a:srcRect/>
          <a:stretch>
            <a:fillRect/>
          </a:stretch>
        </p:blipFill>
        <p:spPr bwMode="auto">
          <a:xfrm>
            <a:off x="4643438" y="333375"/>
            <a:ext cx="4103687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32400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Comic Sans MS"/>
              </a:rPr>
              <a:t>ТЫ САМ</a:t>
            </a:r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2881313" cy="2625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создаешь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свою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судьбу!</a:t>
            </a:r>
          </a:p>
        </p:txBody>
      </p:sp>
      <p:pic>
        <p:nvPicPr>
          <p:cNvPr id="30725" name="Picture 5" descr="symbols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508500"/>
            <a:ext cx="259238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6"/>
          <p:cNvSpPr>
            <a:spLocks noChangeArrowheads="1" noChangeShapeType="1" noTextEdit="1"/>
          </p:cNvSpPr>
          <p:nvPr/>
        </p:nvSpPr>
        <p:spPr bwMode="auto">
          <a:xfrm>
            <a:off x="642910" y="3357562"/>
            <a:ext cx="6551612" cy="403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72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endParaRPr lang="ru-RU" sz="72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dist"/>
            <a:endParaRPr lang="ru-RU" sz="72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1747" name="Рисунок 1"/>
          <p:cNvPicPr>
            <a:picLocks noChangeAspect="1" noChangeArrowheads="1"/>
          </p:cNvPicPr>
          <p:nvPr/>
        </p:nvPicPr>
        <p:blipFill>
          <a:blip r:embed="rId2" cstate="print"/>
          <a:srcRect b="14285"/>
          <a:stretch>
            <a:fillRect/>
          </a:stretch>
        </p:blipFill>
        <p:spPr bwMode="auto">
          <a:xfrm>
            <a:off x="214282" y="928670"/>
            <a:ext cx="5184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5572132" y="571480"/>
            <a:ext cx="29876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Голосуй</a:t>
            </a: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 за право жить,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Голосуй</a:t>
            </a: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 за право быть,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Голосуй</a:t>
            </a: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 за жизнь на свете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За себя мы все в ответе!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latin typeface="Comic Sans MS" pitchFamily="66" charset="0"/>
              </a:rPr>
              <a:t>Голосуй!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Не </a:t>
            </a:r>
            <a:r>
              <a:rPr lang="ru-RU" sz="2400" b="1" dirty="0" err="1">
                <a:solidFill>
                  <a:srgbClr val="008000"/>
                </a:solidFill>
                <a:latin typeface="Comic Sans MS" pitchFamily="66" charset="0"/>
              </a:rPr>
              <a:t>комплексуй</a:t>
            </a: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33400" y="45720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r">
              <a:tabLst>
                <a:tab pos="228600" algn="l"/>
              </a:tabLst>
            </a:pPr>
            <a:r>
              <a:rPr lang="ru-RU" sz="1200">
                <a:cs typeface="Times New Roman" pitchFamily="18" charset="0"/>
              </a:rPr>
              <a:t> </a:t>
            </a:r>
          </a:p>
          <a:p>
            <a:pPr indent="-228600" eaLnBrk="0" hangingPunct="0">
              <a:tabLst>
                <a:tab pos="228600" algn="l"/>
              </a:tabLst>
            </a:pPr>
            <a:r>
              <a:rPr lang="ru-RU" sz="1200">
                <a:cs typeface="Times New Roman" pitchFamily="18" charset="0"/>
              </a:rPr>
              <a:t> </a:t>
            </a:r>
            <a:r>
              <a:rPr lang="ru-RU" sz="2800" b="1">
                <a:solidFill>
                  <a:srgbClr val="FF6600"/>
                </a:solidFill>
                <a:cs typeface="Times New Roman" pitchFamily="18" charset="0"/>
              </a:rPr>
              <a:t>1.</a:t>
            </a:r>
            <a:r>
              <a:rPr lang="ru-RU" sz="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>
                <a:solidFill>
                  <a:srgbClr val="800000"/>
                </a:solidFill>
                <a:cs typeface="Times New Roman" pitchFamily="18" charset="0"/>
              </a:rPr>
              <a:t>Идя на выборы, умей</a:t>
            </a:r>
            <a:endParaRPr lang="en-US" sz="3600" b="1">
              <a:solidFill>
                <a:srgbClr val="800000"/>
              </a:solidFill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3600" b="1">
                <a:solidFill>
                  <a:srgbClr val="800000"/>
                </a:solidFill>
                <a:cs typeface="Times New Roman" pitchFamily="18" charset="0"/>
              </a:rPr>
              <a:t> думать!</a:t>
            </a:r>
            <a:endParaRPr lang="ru-RU" sz="1200"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>
                <a:solidFill>
                  <a:srgbClr val="FF6600"/>
                </a:solidFill>
                <a:cs typeface="Times New Roman" pitchFamily="18" charset="0"/>
              </a:rPr>
              <a:t>2.</a:t>
            </a:r>
            <a:r>
              <a:rPr lang="ru-RU" sz="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>
                <a:solidFill>
                  <a:srgbClr val="800000"/>
                </a:solidFill>
                <a:cs typeface="Times New Roman" pitchFamily="18" charset="0"/>
              </a:rPr>
              <a:t>Будьте неподкупны! Помните! Бесплатный сыр бывает только в мышеловке.</a:t>
            </a:r>
            <a:endParaRPr lang="ru-RU" sz="1200"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>
                <a:solidFill>
                  <a:srgbClr val="FF6600"/>
                </a:solidFill>
                <a:cs typeface="Times New Roman" pitchFamily="18" charset="0"/>
              </a:rPr>
              <a:t>3.</a:t>
            </a:r>
            <a:r>
              <a:rPr lang="ru-RU" sz="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>
                <a:solidFill>
                  <a:srgbClr val="800000"/>
                </a:solidFill>
                <a:cs typeface="Times New Roman" pitchFamily="18" charset="0"/>
              </a:rPr>
              <a:t>Ищите достойных: подумайте, что реально может сделать этот человек для вас лично и для других!</a:t>
            </a:r>
            <a:endParaRPr lang="ru-RU" sz="1200"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>
                <a:solidFill>
                  <a:srgbClr val="FF6600"/>
                </a:solidFill>
                <a:cs typeface="Times New Roman" pitchFamily="18" charset="0"/>
              </a:rPr>
              <a:t>4.</a:t>
            </a:r>
            <a:r>
              <a:rPr lang="ru-RU" sz="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>
                <a:solidFill>
                  <a:srgbClr val="800000"/>
                </a:solidFill>
                <a:cs typeface="Times New Roman" pitchFamily="18" charset="0"/>
              </a:rPr>
              <a:t>Имейте своё мнение, а значит свой выбор!</a:t>
            </a:r>
            <a:endParaRPr lang="ru-RU" sz="1200"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2800" b="1">
                <a:solidFill>
                  <a:srgbClr val="FF6600"/>
                </a:solidFill>
                <a:cs typeface="Times New Roman" pitchFamily="18" charset="0"/>
              </a:rPr>
              <a:t>5.</a:t>
            </a:r>
            <a:r>
              <a:rPr lang="ru-RU" sz="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ru-RU" sz="3600" b="1">
                <a:solidFill>
                  <a:srgbClr val="800000"/>
                </a:solidFill>
                <a:cs typeface="Times New Roman" pitchFamily="18" charset="0"/>
              </a:rPr>
              <a:t>Живите своим умом!</a:t>
            </a:r>
            <a:endParaRPr lang="ru-RU" sz="1200"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ru-RU" sz="1200">
                <a:cs typeface="Times New Roman" pitchFamily="18" charset="0"/>
              </a:rPr>
              <a:t> </a:t>
            </a:r>
          </a:p>
          <a:p>
            <a:pPr indent="-228600" eaLnBrk="0" hangingPunct="0">
              <a:tabLst>
                <a:tab pos="228600" algn="l"/>
              </a:tabLst>
            </a:pPr>
            <a:endParaRPr lang="ru-RU"/>
          </a:p>
        </p:txBody>
      </p:sp>
      <p:pic>
        <p:nvPicPr>
          <p:cNvPr id="29699" name="Picture 2" descr="496c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Памятка избирателя: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90011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Твой выбор – России польза!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Приходи голосовать!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Постарайся ты сегодня 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Этот выбор не проспать!</a:t>
            </a:r>
          </a:p>
          <a:p>
            <a:pPr algn="ctr"/>
            <a:endParaRPr lang="ru-RU" sz="40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4000" b="1" i="1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Твой голос – это судьба России!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Твой голос – поможет сделать жизнь красивей! 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Твой голос – решающим может стать, 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И общий выбор подержать!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:</a:t>
            </a:r>
            <a:r>
              <a:rPr lang="ru-RU"/>
              <a:t> </a:t>
            </a:r>
            <a:r>
              <a:rPr lang="ru-RU" sz="9600" b="1">
                <a:solidFill>
                  <a:srgbClr val="C00000"/>
                </a:solidFill>
              </a:rPr>
              <a:t>Наше время – время жить</a:t>
            </a:r>
          </a:p>
          <a:p>
            <a:pPr algn="ctr"/>
            <a:r>
              <a:rPr lang="ru-RU" sz="9600" b="1">
                <a:solidFill>
                  <a:srgbClr val="C00000"/>
                </a:solidFill>
              </a:rPr>
              <a:t> и </a:t>
            </a:r>
          </a:p>
          <a:p>
            <a:pPr algn="ctr"/>
            <a:r>
              <a:rPr lang="ru-RU" sz="9600" b="1">
                <a:solidFill>
                  <a:srgbClr val="C00000"/>
                </a:solidFill>
              </a:rPr>
              <a:t>выбирать</a:t>
            </a:r>
            <a:r>
              <a:rPr lang="ru-RU" sz="8800" b="1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«</a:t>
            </a:r>
            <a:r>
              <a:rPr lang="ru-RU" sz="4900" b="1" dirty="0" smtClean="0"/>
              <a:t>Покажите мне вашу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 молодёжь, 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и я скажу ваше будущее».</a:t>
            </a:r>
            <a:br>
              <a:rPr lang="ru-RU" sz="49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                         Абу </a:t>
            </a:r>
            <a:r>
              <a:rPr lang="ru-RU" sz="4400" b="1" dirty="0" err="1" smtClean="0"/>
              <a:t>Насир</a:t>
            </a:r>
            <a:r>
              <a:rPr lang="ru-RU" sz="4400" b="1" dirty="0" smtClean="0"/>
              <a:t> </a:t>
            </a:r>
            <a:r>
              <a:rPr lang="ru-RU" b="1" dirty="0" smtClean="0"/>
              <a:t>Аль </a:t>
            </a:r>
            <a:r>
              <a:rPr lang="ru-RU" b="1" dirty="0" err="1" smtClean="0"/>
              <a:t>Фараби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38"/>
            <a:ext cx="9144000" cy="27860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«Сегодня ты прошел мимо избирательного участка, завтра жизнь пройдет мимо тебя!», читаем на красочном плакате.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Так ли это? И почему необходимо юным гражданам задолго до 18-летия изучать правила и законы избирательного права.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14313"/>
            <a:ext cx="9001125" cy="3540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Наступило время – выбор,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Что нас ждет впереди?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Ты решай сегодня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 назад нет пути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Если примешь ты решенье,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Будешь нацелен на успех 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Только лучше делай дело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Для себя и для всех.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428604"/>
            <a:ext cx="3916102" cy="6215106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571480"/>
            <a:ext cx="4714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Конституция РФ</a:t>
            </a:r>
            <a:r>
              <a:rPr lang="ru-RU" sz="2800" dirty="0" smtClean="0">
                <a:latin typeface="Arial Black" pitchFamily="34" charset="0"/>
              </a:rPr>
              <a:t> – </a:t>
            </a:r>
          </a:p>
          <a:p>
            <a:r>
              <a:rPr lang="ru-RU" sz="2800" dirty="0" smtClean="0">
                <a:latin typeface="Arial Black" pitchFamily="34" charset="0"/>
              </a:rPr>
              <a:t>   Основной закон       </a:t>
            </a:r>
          </a:p>
          <a:p>
            <a:r>
              <a:rPr lang="ru-RU" sz="2800" dirty="0" smtClean="0">
                <a:latin typeface="Arial Black" pitchFamily="34" charset="0"/>
              </a:rPr>
              <a:t>          нашей страны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Права и обязанности человека и гражданина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   (Раздел</a:t>
            </a:r>
            <a:r>
              <a:rPr lang="en-US" sz="2800" dirty="0" smtClean="0">
                <a:latin typeface="Arial Black" pitchFamily="34" charset="0"/>
              </a:rPr>
              <a:t> I</a:t>
            </a:r>
            <a:r>
              <a:rPr lang="ru-RU" sz="2800" dirty="0" smtClean="0">
                <a:latin typeface="Arial Black" pitchFamily="34" charset="0"/>
              </a:rPr>
              <a:t>, глава 2)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13740"/>
            <a:ext cx="4572027" cy="344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643314"/>
            <a:ext cx="4000507" cy="3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66"/>
            <a:ext cx="3643338" cy="29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Мои документы\Новая папка\МОИ ФОТО ДОМ И РАБОТА\мои рисунки\img001.jpg"/>
          <p:cNvPicPr>
            <a:picLocks noChangeAspect="1" noChangeArrowheads="1"/>
          </p:cNvPicPr>
          <p:nvPr/>
        </p:nvPicPr>
        <p:blipFill>
          <a:blip r:embed="rId2" cstate="print"/>
          <a:srcRect l="13365" t="20424" r="17436" b="14359"/>
          <a:stretch>
            <a:fillRect/>
          </a:stretch>
        </p:blipFill>
        <p:spPr bwMode="auto">
          <a:xfrm>
            <a:off x="1000125" y="142875"/>
            <a:ext cx="678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Мои документы\Новая папка\МОИ ФОТО ДОМ И РАБОТА\мои рисунки\img999.jpg"/>
          <p:cNvPicPr>
            <a:picLocks noChangeAspect="1" noChangeArrowheads="1"/>
          </p:cNvPicPr>
          <p:nvPr/>
        </p:nvPicPr>
        <p:blipFill>
          <a:blip r:embed="rId2" cstate="print"/>
          <a:srcRect l="28607" t="28177" r="19545" b="341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3286116" y="0"/>
          <a:ext cx="3214710" cy="2800333"/>
        </p:xfrm>
        <a:graphic>
          <a:graphicData uri="http://schemas.openxmlformats.org/presentationml/2006/ole">
            <p:oleObj spid="_x0000_s4098" name="Слайд" r:id="rId3" imgW="4571972" imgH="3429047" progId="PowerPoint.Slide.8">
              <p:embed/>
            </p:oleObj>
          </a:graphicData>
        </a:graphic>
      </p:graphicFrame>
      <p:sp>
        <p:nvSpPr>
          <p:cNvPr id="1027" name="Line 11"/>
          <p:cNvSpPr>
            <a:spLocks noChangeShapeType="1"/>
          </p:cNvSpPr>
          <p:nvPr/>
        </p:nvSpPr>
        <p:spPr bwMode="auto">
          <a:xfrm flipH="1">
            <a:off x="1763713" y="1989138"/>
            <a:ext cx="1512887" cy="10080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8" name="WordArt 10"/>
          <p:cNvSpPr>
            <a:spLocks noChangeArrowheads="1" noChangeShapeType="1" noTextEdit="1"/>
          </p:cNvSpPr>
          <p:nvPr/>
        </p:nvSpPr>
        <p:spPr bwMode="auto">
          <a:xfrm>
            <a:off x="5940425" y="5300663"/>
            <a:ext cx="251936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Право на </a:t>
            </a:r>
          </a:p>
          <a:p>
            <a:pPr algn="ctr"/>
            <a:r>
              <a:rPr lang="ru-RU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передвижение</a:t>
            </a:r>
          </a:p>
        </p:txBody>
      </p:sp>
      <p:sp>
        <p:nvSpPr>
          <p:cNvPr id="1029" name="WordArt 11"/>
          <p:cNvSpPr>
            <a:spLocks noChangeArrowheads="1" noChangeShapeType="1" noTextEdit="1"/>
          </p:cNvSpPr>
          <p:nvPr/>
        </p:nvSpPr>
        <p:spPr bwMode="auto">
          <a:xfrm>
            <a:off x="3143240" y="2857496"/>
            <a:ext cx="228601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1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Право  на </a:t>
            </a:r>
            <a:r>
              <a:rPr lang="ru-RU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учёбу</a:t>
            </a: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 flipH="1">
            <a:off x="4500563" y="2205038"/>
            <a:ext cx="1587" cy="7191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372225" y="2276475"/>
            <a:ext cx="25923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Comic Sans MS" pitchFamily="66" charset="0"/>
              </a:rPr>
              <a:t>Право на свободу слова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619250" y="4652963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Comic Sans MS" pitchFamily="66" charset="0"/>
              </a:rPr>
              <a:t>Право на пользование</a:t>
            </a:r>
          </a:p>
          <a:p>
            <a:r>
              <a:rPr lang="ru-RU" sz="2800" b="1">
                <a:solidFill>
                  <a:srgbClr val="0000FF"/>
                </a:solidFill>
                <a:latin typeface="Comic Sans MS" pitchFamily="66" charset="0"/>
              </a:rPr>
              <a:t> культурными достижениями</a:t>
            </a:r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5795963" y="1916113"/>
            <a:ext cx="576262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 flipH="1">
            <a:off x="2411413" y="2060575"/>
            <a:ext cx="1008062" cy="2376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50825" y="2997200"/>
            <a:ext cx="1944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0000FF"/>
                </a:solidFill>
                <a:latin typeface="Comic Sans MS" pitchFamily="66" charset="0"/>
              </a:rPr>
              <a:t>Право на жизнь</a:t>
            </a:r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>
            <a:off x="5148263" y="2133600"/>
            <a:ext cx="1511300" cy="2951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250825" y="188913"/>
            <a:ext cx="2663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3300"/>
                </a:solidFill>
                <a:latin typeface="Comic Sans MS" pitchFamily="66" charset="0"/>
              </a:rPr>
              <a:t>В ТЕЧЕНИЕ ВСЕЙ ЖИЗНИ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755650" y="333375"/>
          <a:ext cx="2592388" cy="1800225"/>
        </p:xfrm>
        <a:graphic>
          <a:graphicData uri="http://schemas.openxmlformats.org/presentationml/2006/ole">
            <p:oleObj spid="_x0000_s2050" name="Слайд" r:id="rId3" imgW="4571972" imgH="3429047" progId="PowerPoint.Slide.8">
              <p:embed/>
            </p:oleObj>
          </a:graphicData>
        </a:graphic>
      </p:graphicFrame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50825" y="2997200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  <a:latin typeface="Monotype Corsiva" pitchFamily="66" charset="0"/>
              </a:rPr>
              <a:t>Право избирать и быть избранным</a:t>
            </a:r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auto">
          <a:xfrm>
            <a:off x="1835150" y="2205038"/>
            <a:ext cx="0" cy="9366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53" name="Picture 5" descr="img10"/>
          <p:cNvPicPr>
            <a:picLocks noChangeAspect="1" noChangeArrowheads="1"/>
          </p:cNvPicPr>
          <p:nvPr/>
        </p:nvPicPr>
        <p:blipFill>
          <a:blip r:embed="rId4" cstate="print"/>
          <a:srcRect t="-625"/>
          <a:stretch>
            <a:fillRect/>
          </a:stretch>
        </p:blipFill>
        <p:spPr bwMode="auto">
          <a:xfrm>
            <a:off x="6011863" y="404813"/>
            <a:ext cx="2476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65625"/>
            <a:ext cx="36734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419475" y="549275"/>
            <a:ext cx="26638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FF"/>
                </a:solidFill>
                <a:latin typeface="Comic Sans MS" pitchFamily="66" charset="0"/>
              </a:rPr>
              <a:t>С 18 ЛЕТ:</a:t>
            </a:r>
            <a:r>
              <a:rPr 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5651500" y="4221163"/>
            <a:ext cx="3024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Monotype Corsiva" pitchFamily="66" charset="0"/>
              </a:rPr>
              <a:t>Свободное волеизъявление граждан на выборах </a:t>
            </a:r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auto">
          <a:xfrm>
            <a:off x="3132138" y="2060575"/>
            <a:ext cx="3168650" cy="223361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422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Мы – будущие избиратели.</vt:lpstr>
      <vt:lpstr>«Покажите мне вашу   молодёжь,   и я скажу ваше будущее».                             Абу Насир Аль Фараби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ДЕМОКРАТИЧЕСКИЕ  ВЫБОРЫ – ЭТО:</vt:lpstr>
      <vt:lpstr>ПРИНЦИПЫ  УЧАСТИЯ  ГРАЖДАН  В  ВЫБОРАХ</vt:lpstr>
      <vt:lpstr>Выводы:</vt:lpstr>
      <vt:lpstr>Слайд 14</vt:lpstr>
      <vt:lpstr>Слайд 15</vt:lpstr>
      <vt:lpstr>Слайд 16</vt:lpstr>
      <vt:lpstr>Слайд 17</vt:lpstr>
      <vt:lpstr>Слайд 18</vt:lpstr>
    </vt:vector>
  </TitlesOfParts>
  <Company>Microsoft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будущие избиратели.</dc:title>
  <dc:creator>Bill Gates</dc:creator>
  <cp:lastModifiedBy>555</cp:lastModifiedBy>
  <cp:revision>34</cp:revision>
  <dcterms:created xsi:type="dcterms:W3CDTF">2012-02-29T18:05:33Z</dcterms:created>
  <dcterms:modified xsi:type="dcterms:W3CDTF">2023-01-08T16:23:34Z</dcterms:modified>
</cp:coreProperties>
</file>