
<file path=[Content_Types].xml><?xml version="1.0" encoding="utf-8"?>
<Types xmlns="http://schemas.openxmlformats.org/package/2006/content-types">
  <Default Extension="png" ContentType="image/png"/>
  <Default Extension="emf" ContentType="image/x-emf"/>
  <Default Extension="vtt" ContentType="text/vtt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1" r:id="rId6"/>
    <p:sldId id="279" r:id="rId7"/>
    <p:sldId id="281" r:id="rId8"/>
    <p:sldId id="280" r:id="rId9"/>
    <p:sldId id="257" r:id="rId10"/>
    <p:sldId id="275" r:id="rId11"/>
    <p:sldId id="276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56"/>
          </p14:sldIdLst>
        </p14:section>
        <p14:section name="Конструктор, трансформация, добавление заметок, совместная работа, помощник" id="{B9B51309-D148-4332-87C2-07BE32FBCA3B}">
          <p14:sldIdLst>
            <p14:sldId id="271"/>
            <p14:sldId id="279"/>
            <p14:sldId id="281"/>
            <p14:sldId id="280"/>
            <p14:sldId id="257"/>
            <p14:sldId id="275"/>
            <p14:sldId id="276"/>
          </p14:sldIdLst>
        </p14:section>
        <p14:section name="Подробнее" id="{2CC34DB2-6590-42C0-AD4B-A04C6060184E}">
          <p14:sldIdLst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014AD-F481-4E14-9BD9-D47CBAE72461}" type="datetime1">
              <a:rPr lang="ru-RU" smtClean="0"/>
              <a:t>08.01.2023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55C72D-B947-43B7-ACB2-A2F85E78585E}" type="datetime1">
              <a:rPr lang="ru-RU" noProof="0" smtClean="0"/>
              <a:t>08.01.2023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0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3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5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34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9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93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43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 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В режиме слайд-шоу щелкните стрелки, чтобы перейти по ссылкам.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EA9688-C9C9-4214-807D-21324925409C}" type="datetime1">
              <a:rPr lang="ru-RU" noProof="0" smtClean="0"/>
              <a:t>08.01.2023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10" name="Прямоуголь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2EB7719-815B-4B5E-83ED-26C3E4DC4C4F}" type="datetime1">
              <a:rPr lang="ru-RU" noProof="0" smtClean="0"/>
              <a:t>08.01.2023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microsoft.com/office/2017/04/relationships/track" Target="../media/track1.vtt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http://go.microsoft.com/fwlink/?LinkId=617172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support.office.com/ru-RU/article/powerpoint-for-windows-training-40e8c930-cb0b-40d8-82c4-bd53d3398787?redirectSourcePath=/article/b89770f1-deb1-4a19-94ef-342aa15a4689&amp;ui=ru-RU&amp;rs=ru-001&amp;ad=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ru-RU" sz="4800" dirty="0">
                <a:solidFill>
                  <a:schemeClr val="bg1"/>
                </a:solidFill>
              </a:rPr>
              <a:t>Добро пожаловать в </a:t>
            </a:r>
            <a:r>
              <a:rPr lang="ru-RU" sz="4800" dirty="0" err="1">
                <a:solidFill>
                  <a:schemeClr val="bg1"/>
                </a:solidFill>
              </a:rPr>
              <a:t>PowerPoint</a:t>
            </a:r>
            <a:r>
              <a:rPr lang="ru-RU" sz="48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400" dirty="0">
                <a:solidFill>
                  <a:schemeClr val="bg1"/>
                </a:solidFill>
                <a:latin typeface="+mj-lt"/>
              </a:rPr>
              <a:t>5 советов, которые помогут вам упростить работу</a:t>
            </a:r>
          </a:p>
        </p:txBody>
      </p:sp>
      <p:pic>
        <p:nvPicPr>
          <p:cNvPr id="4" name="Рисунок 3" descr="Логотип PowerPoi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07283" y="5209538"/>
            <a:ext cx="2474189" cy="822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49"/>
            <a:ext cx="12192000" cy="69124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618952" y="6174314"/>
            <a:ext cx="3299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Составитель: </a:t>
            </a:r>
            <a:r>
              <a:rPr lang="ru-RU" b="1" dirty="0" err="1" smtClean="0"/>
              <a:t>Елпашева</a:t>
            </a:r>
            <a:r>
              <a:rPr lang="ru-RU" b="1" dirty="0" smtClean="0"/>
              <a:t> </a:t>
            </a:r>
            <a:r>
              <a:rPr lang="ru-RU" b="1" dirty="0"/>
              <a:t>Т.Н.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01690"/>
          </a:xfrm>
        </p:spPr>
      </p:pic>
    </p:spTree>
    <p:extLst>
      <p:ext uri="{BB962C8B-B14F-4D97-AF65-F5344CB8AC3E}">
        <p14:creationId xmlns:p14="http://schemas.microsoft.com/office/powerpoint/2010/main" val="59949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2503"/>
          </a:xfrm>
        </p:spPr>
      </p:pic>
    </p:spTree>
    <p:extLst>
      <p:ext uri="{BB962C8B-B14F-4D97-AF65-F5344CB8AC3E}">
        <p14:creationId xmlns:p14="http://schemas.microsoft.com/office/powerpoint/2010/main" val="48181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3131"/>
          </a:xfrm>
        </p:spPr>
      </p:pic>
    </p:spTree>
    <p:extLst>
      <p:ext uri="{BB962C8B-B14F-4D97-AF65-F5344CB8AC3E}">
        <p14:creationId xmlns:p14="http://schemas.microsoft.com/office/powerpoint/2010/main" val="111472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</p:spPr>
      </p:pic>
    </p:spTree>
    <p:extLst>
      <p:ext uri="{BB962C8B-B14F-4D97-AF65-F5344CB8AC3E}">
        <p14:creationId xmlns:p14="http://schemas.microsoft.com/office/powerpoint/2010/main" val="1656525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8819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4811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Доносить идеи проще с конструктором</a:t>
            </a:r>
          </a:p>
        </p:txBody>
      </p:sp>
      <p:pic>
        <p:nvPicPr>
          <p:cNvPr id="5" name="Рисунок 4" descr="Область &quot;Идеи для оформления&quot; с разными вариантами оформления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63333" y="1385113"/>
            <a:ext cx="8525932" cy="4577621"/>
          </a:xfrm>
          <a:prstGeom prst="rect">
            <a:avLst/>
          </a:prstGeom>
        </p:spPr>
      </p:pic>
      <p:sp>
        <p:nvSpPr>
          <p:cNvPr id="38" name="Объект 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Конструктор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PowerPoint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предлагает варианты профессионального оформления презентации, исходя из содержимого слайдов.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Конструктор доступен только по подписке.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у вас есть подписка на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365, посмотрите на следующем слайде, как это работает в новой презентации.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6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>
                <a:latin typeface="Segoe UI Light" panose="020B0502040204020203" pitchFamily="34" charset="0"/>
                <a:cs typeface="Segoe UI Light" panose="020B0502040204020203" pitchFamily="34" charset="0"/>
              </a:rPr>
              <a:t>Как работать с конструктором PowerPoint?</a:t>
            </a:r>
          </a:p>
        </p:txBody>
      </p:sp>
      <p:sp>
        <p:nvSpPr>
          <p:cNvPr id="25" name="Объект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latin typeface="Segoe UI" panose="020B0502040204020203" pitchFamily="34" charset="0"/>
                <a:cs typeface="Segoe UI" panose="020B0502040204020203" pitchFamily="34" charset="0"/>
              </a:rPr>
              <a:t>Вот как это сделать:</a:t>
            </a:r>
          </a:p>
        </p:txBody>
      </p:sp>
      <p:grpSp>
        <p:nvGrpSpPr>
          <p:cNvPr id="18" name="Группа 17" descr="Маленький круг с цифрой 1, обозначающий действие 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Овал 18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0" name="Текстовое поле 19" descr="Цифра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Объект 17"/>
          <p:cNvSpPr txBox="1">
            <a:spLocks/>
          </p:cNvSpPr>
          <p:nvPr/>
        </p:nvSpPr>
        <p:spPr>
          <a:xfrm>
            <a:off x="1056513" y="1958189"/>
            <a:ext cx="5039487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Создайте новую презентацию: выберите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Файл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 &gt;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Создать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 &gt;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Пустая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презентация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grpSp>
        <p:nvGrpSpPr>
          <p:cNvPr id="33" name="Группа 32" descr="Маленький круг с цифрой 2, обозначающий действие 2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Овал 33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5" name="Текстовое поле 34" descr="Цифра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Объект 17"/>
          <p:cNvSpPr txBox="1">
            <a:spLocks/>
          </p:cNvSpPr>
          <p:nvPr/>
        </p:nvSpPr>
        <p:spPr>
          <a:xfrm>
            <a:off x="1056512" y="2844450"/>
            <a:ext cx="5823688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самом первом слайде добавьте изображение: выберите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Вставка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 &gt;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Рисунки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или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Вставка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 &gt;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Изображения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 Интернете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затем выберите изображение.</a:t>
            </a:r>
            <a:b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/>
            </a:r>
            <a:b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</a:b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Совет.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добавлении изображения необходимо подключение к сети.</a:t>
            </a:r>
          </a:p>
        </p:txBody>
      </p:sp>
      <p:pic>
        <p:nvPicPr>
          <p:cNvPr id="29" name="Рисунок 28" descr="Вкладка &quot;Вставка&quot; с элементом для вставки рисунка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0200" y="1528555"/>
            <a:ext cx="2795082" cy="1447199"/>
          </a:xfrm>
          <a:prstGeom prst="rect">
            <a:avLst/>
          </a:prstGeom>
        </p:spPr>
      </p:pic>
      <p:grpSp>
        <p:nvGrpSpPr>
          <p:cNvPr id="22" name="Группа 21" descr="Маленький круг с цифрой 3, обозначающий действие 3"/>
          <p:cNvGrpSpPr/>
          <p:nvPr/>
        </p:nvGrpSpPr>
        <p:grpSpPr bwMode="blackWhite">
          <a:xfrm>
            <a:off x="531552" y="4208299"/>
            <a:ext cx="558179" cy="409838"/>
            <a:chOff x="6953426" y="711274"/>
            <a:chExt cx="558179" cy="409838"/>
          </a:xfrm>
        </p:grpSpPr>
        <p:sp>
          <p:nvSpPr>
            <p:cNvPr id="24" name="Овал 23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0" name="Надпись 29" descr="Цифра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Объект 17"/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PowerPoint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запросит разрешение на получение идей для оформления, нажмите кнопку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 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Приступить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pic>
        <p:nvPicPr>
          <p:cNvPr id="23" name="Рисунок 22" descr="Диалоговое окно &quot;Идеи для оформления&quot;с запросом разрешения на их получение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93033" y="3067244"/>
            <a:ext cx="2900886" cy="3506681"/>
          </a:xfrm>
          <a:prstGeom prst="rect">
            <a:avLst/>
          </a:prstGeom>
        </p:spPr>
      </p:pic>
      <p:grpSp>
        <p:nvGrpSpPr>
          <p:cNvPr id="37" name="Группа 36" descr="Маленький круг с цифрой 4, обозначающий действие 4"/>
          <p:cNvGrpSpPr/>
          <p:nvPr/>
        </p:nvGrpSpPr>
        <p:grpSpPr bwMode="blackWhite">
          <a:xfrm>
            <a:off x="531552" y="5137379"/>
            <a:ext cx="558179" cy="409838"/>
            <a:chOff x="6953426" y="711274"/>
            <a:chExt cx="558179" cy="409838"/>
          </a:xfrm>
        </p:grpSpPr>
        <p:sp>
          <p:nvSpPr>
            <p:cNvPr id="38" name="Овал 37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9" name="Надпись 38" descr="Цифра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Объект 17"/>
          <p:cNvSpPr txBox="1">
            <a:spLocks/>
          </p:cNvSpPr>
          <p:nvPr/>
        </p:nvSpPr>
        <p:spPr>
          <a:xfrm>
            <a:off x="1056513" y="5177572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Выберите оформление в области задач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Идеи для оформления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>
                <a:latin typeface="Segoe UI Light" panose="020B0502040204020203" pitchFamily="34" charset="0"/>
                <a:cs typeface="Segoe UI Light" panose="020B0502040204020203" pitchFamily="34" charset="0"/>
              </a:rPr>
              <a:t>Трансформация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Трансформация позволяет сделать анимацию и перемещение объектов в презентации плавными. При этом вы работаете с двумя похожими отдельными слайдами, но в результате создается впечатление, что действие происходит на одном. 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ru-RU" sz="1200" b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Воспроизвести</a:t>
            </a:r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небольшой пример в видео справа.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Трансформация доступна только по подписке. Если у вас есть подписка на Office 365, вы можете воспользоваться этой функцией (см. инструкции на следующем слайде).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ru-RU" sz="120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Видео: трансформация" descr="В видео показан пример трансформации. Вы можете воспроизводить и приостанавливать видео с помощью клавиш ALT+W">
            <a:hlinkClick r:id="" action="ppaction://media"/>
            <a:extLst>
              <a:ext uri="{FF2B5EF4-FFF2-40B4-BE49-F238E27FC236}">
                <a16:creationId xmlns:a16="http://schemas.microsoft.com/office/drawing/2014/main" id="{9F029C1A-F15A-44BF-996A-1F59B3110D78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="" xmlns:p173="http://schemas.microsoft.com/office/powerpoint/2017/3/main" displayLoc="media">
                        <p173:trackLst>
                          <p173:track id="{7D80394A-61EE-4513-90D2-E9A3DA581656}" label="caption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8759" y="1540565"/>
            <a:ext cx="6110288" cy="343852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Настройка </a:t>
            </a:r>
            <a:r>
              <a:rPr lang="ru-RU">
                <a:latin typeface="Segoe UI Light" panose="020B0502040204020203" pitchFamily="34" charset="0"/>
                <a:cs typeface="Segoe UI Light" panose="020B0502040204020203" pitchFamily="34" charset="0"/>
              </a:rPr>
              <a:t>трансформации</a:t>
            </a:r>
          </a:p>
        </p:txBody>
      </p:sp>
      <p:sp>
        <p:nvSpPr>
          <p:cNvPr id="30" name="Объект 17"/>
          <p:cNvSpPr txBox="1">
            <a:spLocks/>
          </p:cNvSpPr>
          <p:nvPr/>
        </p:nvSpPr>
        <p:spPr>
          <a:xfrm>
            <a:off x="541609" y="1396856"/>
            <a:ext cx="5191673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 dirty="0"/>
              <a:t>Попробуйте сами применить этот переход к двум простым объектам.</a:t>
            </a:r>
          </a:p>
        </p:txBody>
      </p:sp>
      <p:grpSp>
        <p:nvGrpSpPr>
          <p:cNvPr id="13" name="Группа 12" descr="Маленький круг с цифрой 1, обозначающий действие 1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Овал 13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" name="ТекстовоеПоле 14" descr="Цифра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Объект 17"/>
          <p:cNvSpPr txBox="1">
            <a:spLocks/>
          </p:cNvSpPr>
          <p:nvPr/>
        </p:nvSpPr>
        <p:spPr>
          <a:xfrm>
            <a:off x="1066039" y="1958189"/>
            <a:ext cx="3012801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Создайте дубликат слайда: щелкните правой кнопкой эскиз слайда и выберите элемент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Дублировать слайд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" name="Рисунок 1" descr="Контекстное меню эскиза слайда с элементом &quot;Дублировать слайд&quot;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22469" y="1679414"/>
            <a:ext cx="1402148" cy="1429192"/>
          </a:xfrm>
          <a:prstGeom prst="rect">
            <a:avLst/>
          </a:prstGeom>
        </p:spPr>
      </p:pic>
      <p:grpSp>
        <p:nvGrpSpPr>
          <p:cNvPr id="18" name="Группа 17" descr="Маленький круг с цифрой 2, обозначающий действие 2"/>
          <p:cNvGrpSpPr/>
          <p:nvPr/>
        </p:nvGrpSpPr>
        <p:grpSpPr bwMode="blackWhite">
          <a:xfrm>
            <a:off x="558723" y="2896735"/>
            <a:ext cx="558179" cy="409838"/>
            <a:chOff x="6953426" y="711274"/>
            <a:chExt cx="558179" cy="409838"/>
          </a:xfrm>
        </p:grpSpPr>
        <p:sp>
          <p:nvSpPr>
            <p:cNvPr id="23" name="Овал 22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4" name="Текстовое поле 23" descr="Цифра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Объект 17"/>
          <p:cNvSpPr txBox="1">
            <a:spLocks/>
          </p:cNvSpPr>
          <p:nvPr/>
        </p:nvSpPr>
        <p:spPr>
          <a:xfrm>
            <a:off x="1066038" y="2936927"/>
            <a:ext cx="2847739" cy="14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втором из двух одинаковых слайдов измените параметры фигуры (например, положение, размер или цвет), а затем выберите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Переходы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 &gt;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Трансформация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Рисунок 5" descr="Вкладка &quot;Переходы&quot; со значком трансформации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0974" y="3172786"/>
            <a:ext cx="2468760" cy="1159569"/>
          </a:xfrm>
          <a:prstGeom prst="rect">
            <a:avLst/>
          </a:prstGeom>
        </p:spPr>
      </p:pic>
      <p:grpSp>
        <p:nvGrpSpPr>
          <p:cNvPr id="26" name="Группа 25" descr="Маленький круг с цифрой 3, обозначающий действие 3"/>
          <p:cNvGrpSpPr/>
          <p:nvPr/>
        </p:nvGrpSpPr>
        <p:grpSpPr bwMode="blackWhite">
          <a:xfrm>
            <a:off x="557319" y="4344232"/>
            <a:ext cx="558179" cy="409838"/>
            <a:chOff x="6953426" y="711274"/>
            <a:chExt cx="558179" cy="409838"/>
          </a:xfrm>
        </p:grpSpPr>
        <p:sp>
          <p:nvSpPr>
            <p:cNvPr id="27" name="Овал 26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8" name="Текстовое поле 27" descr="Цифра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Объект 17"/>
          <p:cNvSpPr txBox="1">
            <a:spLocks/>
          </p:cNvSpPr>
          <p:nvPr/>
        </p:nvSpPr>
        <p:spPr>
          <a:xfrm>
            <a:off x="1076798" y="4360521"/>
            <a:ext cx="3002039" cy="111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Вернитесь на первый слайд, нажмите кнопку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Слайд-шоу 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выберите команду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Воспроизвести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чтобы увидеть трансформацию круга.</a:t>
            </a:r>
          </a:p>
        </p:txBody>
      </p:sp>
      <p:pic>
        <p:nvPicPr>
          <p:cNvPr id="5" name="Рисунок 4" descr="Кнопка &quot;Слайд-шоу&quot;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14157" y="4344232"/>
            <a:ext cx="2134319" cy="887083"/>
          </a:xfrm>
          <a:prstGeom prst="rect">
            <a:avLst/>
          </a:prstGeom>
        </p:spPr>
      </p:pic>
      <p:sp>
        <p:nvSpPr>
          <p:cNvPr id="17" name="Объект 17"/>
          <p:cNvSpPr txBox="1">
            <a:spLocks/>
          </p:cNvSpPr>
          <p:nvPr/>
        </p:nvSpPr>
        <p:spPr>
          <a:xfrm>
            <a:off x="628961" y="5832234"/>
            <a:ext cx="4290908" cy="6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Совет.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помощью функции </a:t>
            </a:r>
            <a:r>
              <a:rPr lang="ru-RU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Параметры эффектов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можно настроить больше параметров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трансформации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cxnSp>
        <p:nvCxnSpPr>
          <p:cNvPr id="20" name="Прямая соединительная линия 19" descr="Светло-серая линия, разделяющая текст и изображения трансформации"/>
          <p:cNvCxnSpPr/>
          <p:nvPr/>
        </p:nvCxnSpPr>
        <p:spPr>
          <a:xfrm>
            <a:off x="6773944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 descr="Большой синий круг и в нем маленький голубой круг"/>
          <p:cNvSpPr/>
          <p:nvPr/>
        </p:nvSpPr>
        <p:spPr>
          <a:xfrm>
            <a:off x="7236525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Овал 10" descr="Маленький голубой круг внутри большого синего круга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ru-RU">
                <a:latin typeface="Segoe UI Light" panose="020B0502040204020203" pitchFamily="34" charset="0"/>
                <a:cs typeface="Segoe UI Light" panose="020B0502040204020203" pitchFamily="34" charset="0"/>
              </a:rPr>
              <a:t>Работайте вместе в реальном времени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5163450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вы предоставите другим людям доступ к своей презентации, они смогут работать над ней одновременно с вами. </a:t>
            </a:r>
            <a:b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Вот как это сделать:</a:t>
            </a:r>
          </a:p>
        </p:txBody>
      </p:sp>
      <p:pic>
        <p:nvPicPr>
          <p:cNvPr id="11" name="Рисунок 10" descr="Значок общего доступа, на котором показано число людей, работающих над презентацией 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1984" y="2425111"/>
            <a:ext cx="3262550" cy="1475659"/>
          </a:xfrm>
          <a:prstGeom prst="rect">
            <a:avLst/>
          </a:prstGeom>
        </p:spPr>
      </p:pic>
      <p:grpSp>
        <p:nvGrpSpPr>
          <p:cNvPr id="33" name="Группа 32" descr="Маленький круг с цифрой 1, обозначающий действие 1"/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Овал 33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5" name="Текстовое поле 34" descr="Цифра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Объект 17"/>
          <p:cNvSpPr txBox="1">
            <a:spLocks/>
          </p:cNvSpPr>
          <p:nvPr/>
        </p:nvSpPr>
        <p:spPr>
          <a:xfrm>
            <a:off x="1066039" y="4571824"/>
            <a:ext cx="2696774" cy="1484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Вверху на ленте нажмите кнопку </a:t>
            </a:r>
            <a:r>
              <a:rPr lang="ru-RU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Поделиться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или воспользуйтесь клавишами </a:t>
            </a:r>
            <a:r>
              <a:rPr lang="ru-RU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ALT+ZS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чтобы пригласить людей к совместной работе (на этом этапе можно сохранить файл в облаке).</a:t>
            </a:r>
          </a:p>
        </p:txBody>
      </p:sp>
      <p:pic>
        <p:nvPicPr>
          <p:cNvPr id="9" name="Рисунок 8" descr="Маркер, показывающий, кто работает над слайдом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61352" y="2434307"/>
            <a:ext cx="3841692" cy="2512927"/>
          </a:xfrm>
          <a:prstGeom prst="rect">
            <a:avLst/>
          </a:prstGeom>
        </p:spPr>
      </p:pic>
      <p:grpSp>
        <p:nvGrpSpPr>
          <p:cNvPr id="36" name="Группа 35" descr="Маленький круг с цифрой 2, обозначающий действие 2"/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Овал 36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8" name="ТекстовоеПоле 37" descr="Цифра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Объект 17"/>
          <p:cNvSpPr txBox="1">
            <a:spLocks/>
          </p:cNvSpPr>
          <p:nvPr/>
        </p:nvSpPr>
        <p:spPr>
          <a:xfrm>
            <a:off x="4747855" y="4571824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другие люди работают над презентацией, маркер показывает, кто над каким слайдом работает…</a:t>
            </a:r>
          </a:p>
        </p:txBody>
      </p:sp>
      <p:pic>
        <p:nvPicPr>
          <p:cNvPr id="12" name="Рисунок 11" descr="Маркер, показывающий, какая часть слайда редактируется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99419" y="2350394"/>
            <a:ext cx="3563782" cy="2305343"/>
          </a:xfrm>
          <a:prstGeom prst="rect">
            <a:avLst/>
          </a:prstGeom>
        </p:spPr>
      </p:pic>
      <p:grpSp>
        <p:nvGrpSpPr>
          <p:cNvPr id="39" name="Группа 38" descr="Маленький круг с цифрой 3, обозначающий действие 3"/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Овал 39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41" name="ТекстовоеПоле 40" descr="Цифра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Объект 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…и какую часть слайда редактирует.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>
                <a:latin typeface="Segoe UI Light" panose="020B0502040204020203" pitchFamily="34" charset="0"/>
                <a:cs typeface="Segoe UI Light" panose="020B0502040204020203" pitchFamily="34" charset="0"/>
              </a:rPr>
              <a:t>Станьте экспертом благодаря помощнику</a:t>
            </a:r>
          </a:p>
        </p:txBody>
      </p:sp>
      <p:sp>
        <p:nvSpPr>
          <p:cNvPr id="38" name="Объект 17"/>
          <p:cNvSpPr txBox="1">
            <a:spLocks/>
          </p:cNvSpPr>
          <p:nvPr/>
        </p:nvSpPr>
        <p:spPr>
          <a:xfrm>
            <a:off x="541609" y="1296100"/>
            <a:ext cx="5110161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Помощник находит правильные команды, когда они нужны, </a:t>
            </a:r>
            <a:b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позволяя вам сэкономить время и сосредоточиться на своей работе.</a:t>
            </a:r>
            <a:r>
              <a:rPr lang="ru-RU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>
                <a:latin typeface="Segoe UI" panose="020B0502040204020203" pitchFamily="34" charset="0"/>
                <a:cs typeface="Segoe UI" panose="020B0502040204020203" pitchFamily="34" charset="0"/>
              </a:rPr>
              <a:t>Попробуйте сами!</a:t>
            </a:r>
          </a:p>
        </p:txBody>
      </p:sp>
      <p:grpSp>
        <p:nvGrpSpPr>
          <p:cNvPr id="4" name="Группа 3" descr="Маленький круг с цифрой 1, обозначающий действие 1"/>
          <p:cNvGrpSpPr/>
          <p:nvPr/>
        </p:nvGrpSpPr>
        <p:grpSpPr bwMode="blackWhite">
          <a:xfrm>
            <a:off x="558723" y="2638502"/>
            <a:ext cx="558179" cy="409838"/>
            <a:chOff x="6953426" y="711274"/>
            <a:chExt cx="558179" cy="409838"/>
          </a:xfrm>
        </p:grpSpPr>
        <p:sp>
          <p:nvSpPr>
            <p:cNvPr id="2" name="Овал 1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" name="Текстовое поле 2" descr="Цифра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9" name="Объект 17"/>
          <p:cNvSpPr txBox="1">
            <a:spLocks/>
          </p:cNvSpPr>
          <p:nvPr/>
        </p:nvSpPr>
        <p:spPr>
          <a:xfrm>
            <a:off x="1066039" y="2678694"/>
            <a:ext cx="3121671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Выберите справа </a:t>
            </a:r>
            <a:r>
              <a:rPr lang="ru-RU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изображение робота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5" name="Текстовое поле 16" descr="Выберите меня"/>
          <p:cNvSpPr txBox="1"/>
          <p:nvPr/>
        </p:nvSpPr>
        <p:spPr>
          <a:xfrm rot="21077122">
            <a:off x="6022827" y="1764492"/>
            <a:ext cx="1437225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ru-RU" sz="1200" b="1" kern="1000" spc="100">
                <a:ln>
                  <a:noFill/>
                </a:ln>
                <a:solidFill>
                  <a:srgbClr val="D24726"/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ВЫБЕРИТЕ МЕНЯ</a:t>
            </a:r>
            <a:endParaRPr lang="ru-RU" sz="1200" b="1" kern="1400">
              <a:solidFill>
                <a:srgbClr val="D24726"/>
              </a:solidFill>
              <a:effectLst/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Выгнутая стрел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835" flipH="1">
            <a:off x="6740574" y="1787378"/>
            <a:ext cx="851862" cy="939987"/>
          </a:xfrm>
          <a:prstGeom prst="rect">
            <a:avLst/>
          </a:prstGeom>
        </p:spPr>
      </p:pic>
      <p:pic>
        <p:nvPicPr>
          <p:cNvPr id="23" name="Рисунок 22" descr="Робот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741" y="1646170"/>
            <a:ext cx="2775459" cy="4531804"/>
          </a:xfrm>
          <a:prstGeom prst="rect">
            <a:avLst/>
          </a:prstGeom>
        </p:spPr>
      </p:pic>
      <p:grpSp>
        <p:nvGrpSpPr>
          <p:cNvPr id="19" name="Группа 18" descr="Маленький круг с цифрой 2, обозначающий действие 2"/>
          <p:cNvGrpSpPr/>
          <p:nvPr/>
        </p:nvGrpSpPr>
        <p:grpSpPr bwMode="blackWhite">
          <a:xfrm>
            <a:off x="558723" y="3312993"/>
            <a:ext cx="558179" cy="409838"/>
            <a:chOff x="6953426" y="711274"/>
            <a:chExt cx="558179" cy="409838"/>
          </a:xfrm>
        </p:grpSpPr>
        <p:sp>
          <p:nvSpPr>
            <p:cNvPr id="20" name="Овал 19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1" name="ТекстовоеПоле 20" descr="Цифра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2" name="Объект 17"/>
          <p:cNvSpPr txBox="1">
            <a:spLocks/>
          </p:cNvSpPr>
          <p:nvPr/>
        </p:nvSpPr>
        <p:spPr>
          <a:xfrm>
            <a:off x="1066039" y="3353185"/>
            <a:ext cx="3341727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Введите слово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i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анимация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поле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помощник 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выберите команду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Добавить анимацию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5" name="Рисунок 4" descr="Поле помощника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407766" y="3410945"/>
            <a:ext cx="2106152" cy="220832"/>
          </a:xfrm>
          <a:prstGeom prst="rect">
            <a:avLst/>
          </a:prstGeom>
        </p:spPr>
      </p:pic>
      <p:grpSp>
        <p:nvGrpSpPr>
          <p:cNvPr id="31" name="Группа 30" descr="Маленький круг с цифрой 3, обозначающий действие 3"/>
          <p:cNvGrpSpPr/>
          <p:nvPr/>
        </p:nvGrpSpPr>
        <p:grpSpPr bwMode="blackWhite">
          <a:xfrm>
            <a:off x="557319" y="4263506"/>
            <a:ext cx="558179" cy="409838"/>
            <a:chOff x="6953426" y="711274"/>
            <a:chExt cx="558179" cy="409838"/>
          </a:xfrm>
        </p:grpSpPr>
        <p:sp>
          <p:nvSpPr>
            <p:cNvPr id="32" name="Овал 31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3" name="Надпись 32" descr="Цифра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4" name="Объект 17"/>
          <p:cNvSpPr txBox="1">
            <a:spLocks/>
          </p:cNvSpPr>
          <p:nvPr/>
        </p:nvSpPr>
        <p:spPr>
          <a:xfrm>
            <a:off x="1064636" y="4303697"/>
            <a:ext cx="2048063" cy="1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Выберите эффект анимации, например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Масштабирование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 наблюдайте </a:t>
            </a:r>
            <a:b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эффектом.</a:t>
            </a:r>
          </a:p>
        </p:txBody>
      </p:sp>
      <p:pic>
        <p:nvPicPr>
          <p:cNvPr id="7" name="Рисунок 6" descr="Вкладка анимации с элементом изменения масштаба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063240" y="4069080"/>
            <a:ext cx="3803903" cy="243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5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6" y="448056"/>
            <a:ext cx="8165593" cy="640080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Поиск без выхода из режима просмотра слайдов</a:t>
            </a:r>
          </a:p>
        </p:txBody>
      </p:sp>
      <p:sp>
        <p:nvSpPr>
          <p:cNvPr id="16" name="Объект 17"/>
          <p:cNvSpPr txBox="1">
            <a:spLocks/>
          </p:cNvSpPr>
          <p:nvPr/>
        </p:nvSpPr>
        <p:spPr>
          <a:xfrm>
            <a:off x="541608" y="1296100"/>
            <a:ext cx="8065679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Интеллектуальный поиск позволяет просматривать справочные материалы непосредственно в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PowerPoint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Попробуйте сами!</a:t>
            </a:r>
          </a:p>
        </p:txBody>
      </p:sp>
      <p:pic>
        <p:nvPicPr>
          <p:cNvPr id="18" name="Рисунок 17" descr="Три изображения, иллюстрирующих функцию &quot;Интеллектуальный поиск&quot;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4408" y="2145058"/>
            <a:ext cx="11129521" cy="3197087"/>
          </a:xfrm>
          <a:prstGeom prst="rect">
            <a:avLst/>
          </a:prstGeom>
        </p:spPr>
      </p:pic>
      <p:grpSp>
        <p:nvGrpSpPr>
          <p:cNvPr id="33" name="Группа 32" descr="Маленький круг с цифрой 1, обозначающий действие 1"/>
          <p:cNvGrpSpPr/>
          <p:nvPr/>
        </p:nvGrpSpPr>
        <p:grpSpPr bwMode="blackWhite">
          <a:xfrm>
            <a:off x="558723" y="5233381"/>
            <a:ext cx="558179" cy="409838"/>
            <a:chOff x="6953426" y="711274"/>
            <a:chExt cx="558179" cy="409838"/>
          </a:xfrm>
        </p:grpSpPr>
        <p:sp>
          <p:nvSpPr>
            <p:cNvPr id="34" name="Овал 33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5" name="Текстовое поле 34" descr="Цифра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Объект 17"/>
          <p:cNvSpPr txBox="1">
            <a:spLocks/>
          </p:cNvSpPr>
          <p:nvPr/>
        </p:nvSpPr>
        <p:spPr>
          <a:xfrm>
            <a:off x="1066038" y="5273573"/>
            <a:ext cx="2919669" cy="129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Щелкните правой кнопкой мыши слово "</a:t>
            </a:r>
            <a:r>
              <a:rPr lang="ru-RU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офисная"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словосочетании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офисная мебель</a:t>
            </a:r>
          </a:p>
        </p:txBody>
      </p:sp>
      <p:grpSp>
        <p:nvGrpSpPr>
          <p:cNvPr id="36" name="Группа 35" descr="Маленький круг с цифрой 2, обозначающий действие 2"/>
          <p:cNvGrpSpPr/>
          <p:nvPr/>
        </p:nvGrpSpPr>
        <p:grpSpPr bwMode="blackWhite">
          <a:xfrm>
            <a:off x="4249102" y="5233381"/>
            <a:ext cx="558179" cy="409838"/>
            <a:chOff x="6953426" y="711274"/>
            <a:chExt cx="558179" cy="409838"/>
          </a:xfrm>
        </p:grpSpPr>
        <p:sp>
          <p:nvSpPr>
            <p:cNvPr id="37" name="Овал 36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8" name="ТекстовоеПоле 37" descr="Цифра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Объект 17"/>
          <p:cNvSpPr txBox="1">
            <a:spLocks/>
          </p:cNvSpPr>
          <p:nvPr/>
        </p:nvSpPr>
        <p:spPr>
          <a:xfrm>
            <a:off x="4747855" y="5273573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Выберите элемент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Интеллектуальный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поиск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Помните, что результаты соответствуют контексту словосочетания, а не </a:t>
            </a: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приложения Microsoft </a:t>
            </a:r>
            <a:r>
              <a:rPr lang="ru-R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solidFill>
                <a:srgbClr val="D247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Группа 38" descr="Маленький круг с цифрой 3, обозначающий действие 3"/>
          <p:cNvGrpSpPr/>
          <p:nvPr/>
        </p:nvGrpSpPr>
        <p:grpSpPr bwMode="blackWhite">
          <a:xfrm>
            <a:off x="7930921" y="5233381"/>
            <a:ext cx="558179" cy="409838"/>
            <a:chOff x="6953426" y="711274"/>
            <a:chExt cx="558179" cy="409838"/>
          </a:xfrm>
        </p:grpSpPr>
        <p:sp>
          <p:nvSpPr>
            <p:cNvPr id="40" name="Овал 39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41" name="ТекстовоеПоле 40" descr="Цифра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Объект 17"/>
          <p:cNvSpPr txBox="1">
            <a:spLocks/>
          </p:cNvSpPr>
          <p:nvPr/>
        </p:nvSpPr>
        <p:spPr>
          <a:xfrm>
            <a:off x="8429668" y="5273573"/>
            <a:ext cx="3107336" cy="134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Ради интереса снова запустите интеллектуальный поиск: щелкните правой кнопкой слово </a:t>
            </a:r>
            <a:r>
              <a:rPr lang="ru-RU" i="1" dirty="0" err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ru-RU" dirty="0"/>
              <a:t>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действии 2.</a:t>
            </a:r>
          </a:p>
          <a:p>
            <a:pPr marL="0" indent="0" rtl="0">
              <a:spcAft>
                <a:spcPts val="2000"/>
              </a:spcAft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3" y="0"/>
            <a:ext cx="1238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>
                <a:latin typeface="Segoe UI Light" panose="020B0502040204020203" pitchFamily="34" charset="0"/>
                <a:cs typeface="Segoe UI Light" panose="020B0502040204020203" pitchFamily="34" charset="0"/>
              </a:rPr>
              <a:t>Есть еще вопросы о PowerPoint?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58910" y="2594548"/>
            <a:ext cx="9442648" cy="3978275"/>
          </a:xfrm>
        </p:spPr>
        <p:txBody>
          <a:bodyPr rtlCol="0">
            <a:normAutofit/>
          </a:bodyPr>
          <a:lstStyle/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Нажмите кнопку </a:t>
            </a:r>
            <a:r>
              <a:rPr lang="ru-RU" sz="20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помощник                  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введите запрос.</a:t>
            </a:r>
            <a:b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ru-RU" sz="2000" u="sng" dirty="0">
                <a:latin typeface="Segoe UI Light" panose="020B0502040204020203" pitchFamily="34" charset="0"/>
                <a:cs typeface="Segoe UI Light" panose="020B0502040204020203" pitchFamily="34" charset="0"/>
                <a:hlinkClick r:id="rId3" tooltip="Посетите блог группы разработчиков PowerPoint"/>
              </a:rPr>
              <a:t>Посетите блог группы разработчиков </a:t>
            </a:r>
            <a:r>
              <a:rPr lang="ru-RU" sz="2000" u="sng" dirty="0" err="1">
                <a:latin typeface="Segoe UI Light" panose="020B0502040204020203" pitchFamily="34" charset="0"/>
                <a:cs typeface="Segoe UI Light" panose="020B0502040204020203" pitchFamily="34" charset="0"/>
                <a:hlinkClick r:id="rId3" tooltip="Посетите блог группы разработчиков PowerPoint"/>
              </a:rPr>
              <a:t>PowerPoint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4" tooltip="Перейдите к бесплатным учебным материалам по PowerPoint"/>
              </a:rPr>
              <a:t>Перейдите к бесплатным учебным материалам по PowerPoint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 1" descr="Кнопка помощни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97" y="2350333"/>
            <a:ext cx="1269672" cy="1189747"/>
          </a:xfrm>
          <a:prstGeom prst="rect">
            <a:avLst/>
          </a:prstGeom>
        </p:spPr>
      </p:pic>
      <p:pic>
        <p:nvPicPr>
          <p:cNvPr id="11" name="Рисунок 10" descr="Предложения в поле помощника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670185" y="2878641"/>
            <a:ext cx="2476156" cy="1322878"/>
          </a:xfrm>
          <a:prstGeom prst="rect">
            <a:avLst/>
          </a:prstGeom>
        </p:spPr>
      </p:pic>
      <p:pic>
        <p:nvPicPr>
          <p:cNvPr id="8" name="Рисунок 7" descr="Стрелка вправо со ссылкой на блог группы разработчиков PowerPoint. Выберите изображение, чтобы посетить блог группы разработчиков PowerPoint ">
            <a:hlinkClick r:id="rId3" tooltip="Щелкните здесь, чтобы посетить блог группы разработчиков PowerPoint.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83" y="3566804"/>
            <a:ext cx="661940" cy="661940"/>
          </a:xfrm>
          <a:prstGeom prst="rect">
            <a:avLst/>
          </a:prstGeom>
        </p:spPr>
      </p:pic>
      <p:pic>
        <p:nvPicPr>
          <p:cNvPr id="7" name="Рисунок 6" descr="Стрелка вправо со ссылкой на бесплатные учебные материалы по PowerPoint. Выберите это изображение для доступа к бесплатным учебным материалам по PowerPoint">
            <a:hlinkClick r:id="rId4" tooltip="Щелкните здесь, чтобы перейти к бесплатным учебным материалам по PowerPoint.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83" y="4252716"/>
            <a:ext cx="661940" cy="661940"/>
          </a:xfrm>
          <a:prstGeom prst="rect">
            <a:avLst/>
          </a:prstGeom>
        </p:spPr>
      </p:pic>
      <p:sp>
        <p:nvSpPr>
          <p:cNvPr id="9" name="Надпись 8"/>
          <p:cNvSpPr txBox="1"/>
          <p:nvPr/>
        </p:nvSpPr>
        <p:spPr>
          <a:xfrm>
            <a:off x="541611" y="5107809"/>
            <a:ext cx="619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ЩЕЛКНИТЕ СТРЕЛКУ В РЕЖИМЕ СЛАЙД-ШОУ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46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54_TF10001108" id="{AD03B7F0-D966-4354-AC03-7A90B59AFB51}" vid="{C94E022A-E681-4920-85C8-04125627F5A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71af3243-3dd4-4a8d-8c0d-dd76da1f02a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Добро пожаловать в PowerPoint</Template>
  <TotalTime>0</TotalTime>
  <Words>455</Words>
  <Application>Microsoft Office PowerPoint</Application>
  <PresentationFormat>Широкоэкранный</PresentationFormat>
  <Paragraphs>69</Paragraphs>
  <Slides>15</Slides>
  <Notes>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Segoe UI</vt:lpstr>
      <vt:lpstr>Segoe UI Light</vt:lpstr>
      <vt:lpstr>Segoe UI Semibold</vt:lpstr>
      <vt:lpstr>SimHei</vt:lpstr>
      <vt:lpstr>Times New Roman</vt:lpstr>
      <vt:lpstr>WelcomeDoc</vt:lpstr>
      <vt:lpstr>Добро пожаловать в PowerPoint!</vt:lpstr>
      <vt:lpstr>Доносить идеи проще с конструктором</vt:lpstr>
      <vt:lpstr>Как работать с конструктором PowerPoint?</vt:lpstr>
      <vt:lpstr>Трансформация</vt:lpstr>
      <vt:lpstr>Настройка трансформации</vt:lpstr>
      <vt:lpstr>Работайте вместе в реальном времени</vt:lpstr>
      <vt:lpstr>Станьте экспертом благодаря помощнику</vt:lpstr>
      <vt:lpstr>Поиск без выхода из режима просмотра слайдов</vt:lpstr>
      <vt:lpstr>Есть еще вопросы о PowerPoint?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2022-12-15T14:15:25Z</dcterms:created>
  <dcterms:modified xsi:type="dcterms:W3CDTF">2023-01-08T11:14:54Z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