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2" r:id="rId3"/>
    <p:sldId id="280" r:id="rId4"/>
    <p:sldId id="276" r:id="rId5"/>
    <p:sldId id="257" r:id="rId6"/>
    <p:sldId id="258" r:id="rId7"/>
    <p:sldId id="259" r:id="rId8"/>
    <p:sldId id="260" r:id="rId9"/>
    <p:sldId id="261" r:id="rId10"/>
    <p:sldId id="277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5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41D2E-FF54-4292-B398-34351DF505D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CA99-AE68-457F-AEBE-EF44CA862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6CA99-AE68-457F-AEBE-EF44CA862F4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03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07.01.2023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детский клипарт\Животные\животные жарких стран\hello_html_m59ce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6" y="188640"/>
            <a:ext cx="8486365" cy="634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67744" y="2204864"/>
            <a:ext cx="446449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Животные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жарких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стран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03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1438"/>
            <a:ext cx="89535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575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411931"/>
            <a:ext cx="139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Сравни!</a:t>
            </a:r>
            <a:endParaRPr lang="ru-RU" sz="2400" dirty="0"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5829" y="1052736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" pitchFamily="18" charset="0"/>
              </a:rPr>
              <a:t>Слон высокий, а жираф… (еще выше).</a:t>
            </a:r>
            <a:endParaRPr lang="ru-RU" dirty="0">
              <a:latin typeface="Century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98" y="1646845"/>
            <a:ext cx="4856727" cy="485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64704"/>
            <a:ext cx="4104456" cy="55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7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31031"/>
            <a:ext cx="4953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Бегемот тяжелый, а слон еще …</a:t>
            </a:r>
            <a:endParaRPr lang="ru-RU" sz="2400" dirty="0">
              <a:latin typeface="Century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73100"/>
            <a:ext cx="82661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14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3999" y="21974"/>
            <a:ext cx="5958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Лошадь выносливая, а верблюд еще …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" b="100000" l="0" r="99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3306006" cy="4033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90020"/>
            <a:ext cx="4170040" cy="3966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1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76672"/>
            <a:ext cx="5985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Заяц прыгает далеко, а кенгуру еще …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5123" name="Picture 3" descr="E:\детский клипарт\Животные\заяц прыга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56798"/>
            <a:ext cx="5250160" cy="53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846004"/>
            <a:ext cx="4833301" cy="568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8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4106" y="333881"/>
            <a:ext cx="373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д/и «Объясни словечко».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0742" y="807702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Двугорбый       Одногорбый</a:t>
            </a:r>
            <a:endParaRPr lang="ru-RU" dirty="0">
              <a:latin typeface="Century" panose="020406040505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" b="100000" l="0" r="99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306006" cy="40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детский клипарт\Животные\животные жарких стран\img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405908" cy="40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8607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Носорог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0" y="260648"/>
            <a:ext cx="7975523" cy="728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9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3888" y="379172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пустыня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1026" name="Picture 2" descr="F:\детский клипарт\Природа\пустын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40837"/>
            <a:ext cx="8536466" cy="568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7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9872" y="508030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Быстроногий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2"/>
            <a:ext cx="3917237" cy="244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детский клипарт\Животные\животные жарких стран\tiger_PNG232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804792" cy="3002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893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0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сумчатые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569468" cy="342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детский клипарт\Животные\животные жарких стран\2434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4336"/>
            <a:ext cx="3789101" cy="274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http://rus-bel.online/wp-content/uploads/kenguru-kartinki-5-1024x6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81" y="3313984"/>
            <a:ext cx="4423771" cy="3512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072" y="548680"/>
            <a:ext cx="839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" panose="02040604050505020304" pitchFamily="18" charset="0"/>
              </a:rPr>
              <a:t>Словарь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Существительные: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Лев, тигр, слон, жираф, зебра, носорог, крокодил, леопард, верблюд, бегемот, обезьяна, коала, древесный кенгуру; пустыня, Африка, попугай.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Глаголы: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Охотиться, прятаться, жить, прыгать, лазать, бегать, убегать, догонять,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Пастись, опасаться, защищаться, нападать, подкрадываться.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Прилагательные: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Полосатый, пятнистый, быстроногий, медлительный, сумчатый, выносливый.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117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36022"/>
            <a:ext cx="4690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Что общего и чем отличаются?</a:t>
            </a:r>
            <a:endParaRPr lang="ru-RU" sz="2400" b="1" dirty="0"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879103"/>
            <a:ext cx="188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" panose="02040604050505020304" pitchFamily="18" charset="0"/>
              </a:rPr>
              <a:t>Заяц и кенгуру</a:t>
            </a:r>
          </a:p>
        </p:txBody>
      </p:sp>
      <p:pic>
        <p:nvPicPr>
          <p:cNvPr id="7173" name="Picture 5" descr="E:\детский клипарт\Животные\кенгуру прыгает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63736"/>
            <a:ext cx="6042447" cy="425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136" r="95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461872" cy="45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84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70"/>
            <a:ext cx="4647431" cy="3311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79" y="2060848"/>
            <a:ext cx="414800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1571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«Эти птицы не только различаются, но они и похожи друг на друга. И у воробьев, и у попугая одна голова, один хвост, две лапки, два крыла. Что еще у них одинаково? Конечно, и воробьи и попугаи – птицы, поэтому похожи друг на друга».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6594" y="2261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Попугай и воробей</a:t>
            </a:r>
          </a:p>
        </p:txBody>
      </p:sp>
    </p:spTree>
    <p:extLst>
      <p:ext uri="{BB962C8B-B14F-4D97-AF65-F5344CB8AC3E}">
        <p14:creationId xmlns:p14="http://schemas.microsoft.com/office/powerpoint/2010/main" val="314028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детский клипарт\Животные\животные жарких стран\7307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096947" cy="5493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5" y="3881112"/>
            <a:ext cx="4443272" cy="2500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8" y="332656"/>
            <a:ext cx="4409593" cy="293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:\детский клипарт\Животные\Домашние животные\коз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" b="100000" l="0" r="100000">
                        <a14:foregroundMark x1="24701" y1="97387" x2="24701" y2="97387"/>
                        <a14:foregroundMark x1="27357" y1="95598" x2="27357" y2="95598"/>
                        <a14:foregroundMark x1="26428" y1="94911" x2="26428" y2="9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59" y="5877272"/>
            <a:ext cx="1018183" cy="9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2391" y="949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Жираф и </a:t>
            </a:r>
            <a:r>
              <a:rPr lang="ru-RU" dirty="0" smtClean="0">
                <a:latin typeface="Century" panose="02040604050505020304" pitchFamily="18" charset="0"/>
              </a:rPr>
              <a:t>коза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6332"/>
            <a:ext cx="8073769" cy="59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0"/>
            <a:ext cx="5968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С</a:t>
            </a:r>
            <a:r>
              <a:rPr lang="ru-RU" dirty="0" smtClean="0">
                <a:latin typeface="Century" panose="02040604050505020304" pitchFamily="18" charset="0"/>
              </a:rPr>
              <a:t>колько животных на картинке? Назови животных.</a:t>
            </a:r>
            <a:endParaRPr lang="ru-RU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849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476672"/>
            <a:ext cx="8133928" cy="602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itd2.mycdn.me/image?id=869728555414&amp;t=20&amp;plc=WEB&amp;tkn=*DF1QyLTVYUsvRUZHtrVjX_R1ON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58" y="332656"/>
            <a:ext cx="8568952" cy="61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-95540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Д/И «Чья тень?»</a:t>
            </a:r>
            <a:endParaRPr lang="ru-RU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54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Африка, Африка </a:t>
            </a:r>
            <a:r>
              <a:rPr lang="ru-RU" sz="2400" dirty="0" smtClean="0">
                <a:latin typeface="Century" panose="02040604050505020304" pitchFamily="18" charset="0"/>
              </a:rPr>
              <a:t>- </a:t>
            </a:r>
            <a:r>
              <a:rPr lang="ru-RU" sz="2400" dirty="0">
                <a:latin typeface="Century" panose="02040604050505020304" pitchFamily="18" charset="0"/>
              </a:rPr>
              <a:t>волшебный континент,</a:t>
            </a:r>
          </a:p>
          <a:p>
            <a:r>
              <a:rPr lang="ru-RU" sz="2400" dirty="0" smtClean="0">
                <a:latin typeface="Century" panose="02040604050505020304" pitchFamily="18" charset="0"/>
              </a:rPr>
              <a:t>На </a:t>
            </a:r>
            <a:r>
              <a:rPr lang="ru-RU" sz="2400" dirty="0">
                <a:latin typeface="Century" panose="02040604050505020304" pitchFamily="18" charset="0"/>
              </a:rPr>
              <a:t>всей большой планете земли прекрасней нет:</a:t>
            </a:r>
          </a:p>
          <a:p>
            <a:r>
              <a:rPr lang="ru-RU" sz="2400" dirty="0" smtClean="0">
                <a:latin typeface="Century" panose="02040604050505020304" pitchFamily="18" charset="0"/>
              </a:rPr>
              <a:t>Львы </a:t>
            </a:r>
            <a:r>
              <a:rPr lang="ru-RU" sz="2400" dirty="0">
                <a:latin typeface="Century" panose="02040604050505020304" pitchFamily="18" charset="0"/>
              </a:rPr>
              <a:t>и обезьяны, зебры и слоны,</a:t>
            </a:r>
          </a:p>
          <a:p>
            <a:r>
              <a:rPr lang="ru-RU" sz="2400" dirty="0" smtClean="0">
                <a:latin typeface="Century" panose="02040604050505020304" pitchFamily="18" charset="0"/>
              </a:rPr>
              <a:t>Верблюды</a:t>
            </a:r>
            <a:r>
              <a:rPr lang="ru-RU" sz="2400" dirty="0">
                <a:latin typeface="Century" panose="02040604050505020304" pitchFamily="18" charset="0"/>
              </a:rPr>
              <a:t>, бегемоты - жители страны.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818733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- А </a:t>
            </a:r>
            <a:r>
              <a:rPr lang="ru-RU" sz="2400" dirty="0">
                <a:latin typeface="Century" panose="02040604050505020304" pitchFamily="18" charset="0"/>
              </a:rPr>
              <a:t>какие животные еще живут в  Африке? </a:t>
            </a:r>
          </a:p>
        </p:txBody>
      </p:sp>
    </p:spTree>
    <p:extLst>
      <p:ext uri="{BB962C8B-B14F-4D97-AF65-F5344CB8AC3E}">
        <p14:creationId xmlns:p14="http://schemas.microsoft.com/office/powerpoint/2010/main" val="52458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" y="24319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60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1707" y="425980"/>
            <a:ext cx="4572000" cy="1176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«Лиана» - веревка с узлами.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Ребенок сжимает узлы веревки в руках, приговаривая:</a:t>
            </a:r>
            <a:endParaRPr lang="ru-RU" sz="1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E:\детский клипарт\Животные\растения в джунглях\пальма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9125" l="3875" r="9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55" y="188640"/>
            <a:ext cx="6263337" cy="626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2" b="99846" l="4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58" y="3111803"/>
            <a:ext cx="192327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193" y="1602199"/>
            <a:ext cx="3903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Там, где с деревьев свисают лианы,</a:t>
            </a:r>
          </a:p>
          <a:p>
            <a:r>
              <a:rPr lang="ru-RU" sz="2400" dirty="0" smtClean="0">
                <a:latin typeface="Century" pitchFamily="18" charset="0"/>
              </a:rPr>
              <a:t>Разные в джунглях живут обезьяны:</a:t>
            </a:r>
          </a:p>
          <a:p>
            <a:r>
              <a:rPr lang="ru-RU" sz="2400" dirty="0" smtClean="0">
                <a:latin typeface="Century" pitchFamily="18" charset="0"/>
              </a:rPr>
              <a:t>Лазают там шимпанзе, павианы,</a:t>
            </a:r>
          </a:p>
          <a:p>
            <a:r>
              <a:rPr lang="ru-RU" sz="2400" dirty="0" smtClean="0">
                <a:latin typeface="Century" pitchFamily="18" charset="0"/>
              </a:rPr>
              <a:t>Есть гориллы, орангутаны.</a:t>
            </a:r>
            <a:endParaRPr lang="ru-RU" sz="2400" dirty="0">
              <a:latin typeface="Century" pitchFamily="18" charset="0"/>
            </a:endParaRPr>
          </a:p>
        </p:txBody>
      </p:sp>
      <p:pic>
        <p:nvPicPr>
          <p:cNvPr id="1027" name="Picture 3" descr="E:\детский клипарт\Животные\растения в джунглях\трава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69" y="4723654"/>
            <a:ext cx="457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детский клипарт\Животные\растения в джунглях\трава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33" y="4737477"/>
            <a:ext cx="457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детский клипарт\Животные\растения в джунглях\трава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696154"/>
            <a:ext cx="457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етский клипарт\Животные\024-300x30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36" y="4278142"/>
            <a:ext cx="2008358" cy="200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431" y="3429000"/>
            <a:ext cx="3597275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5798" y="0"/>
            <a:ext cx="6218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</a:rPr>
              <a:t>Развитие мелкой моторики пальцев рук.</a:t>
            </a:r>
            <a:endParaRPr lang="ru-RU" sz="24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4923" y="431721"/>
            <a:ext cx="56797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Составь слово из звуков: «С», «О», «Н».</a:t>
            </a:r>
          </a:p>
          <a:p>
            <a:pPr algn="ctr"/>
            <a:r>
              <a:rPr lang="ru-RU" sz="2000" dirty="0" smtClean="0">
                <a:latin typeface="Century" pitchFamily="18" charset="0"/>
              </a:rPr>
              <a:t>- Какое слово получилось?</a:t>
            </a:r>
          </a:p>
          <a:p>
            <a:pPr algn="ctr"/>
            <a:r>
              <a:rPr lang="ru-RU" sz="2000" dirty="0" smtClean="0">
                <a:latin typeface="Century" pitchFamily="18" charset="0"/>
              </a:rPr>
              <a:t>- Охарактеризуйте каждый звук слова «сон».</a:t>
            </a:r>
            <a:endParaRPr lang="ru-RU" sz="2000" dirty="0"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72428"/>
            <a:ext cx="7312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3"/>
                </a:solidFill>
                <a:effectLst/>
                <a:latin typeface="Century" pitchFamily="18" charset="0"/>
              </a:rPr>
              <a:t>с</a:t>
            </a:r>
            <a:endParaRPr lang="ru-RU" sz="9600" b="1" cap="none" spc="0" dirty="0">
              <a:ln/>
              <a:solidFill>
                <a:schemeClr val="accent3"/>
              </a:solidFill>
              <a:effectLst/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2466" y="1372428"/>
            <a:ext cx="8002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о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1372428"/>
            <a:ext cx="9573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3"/>
                </a:solidFill>
                <a:effectLst/>
                <a:latin typeface="Century" pitchFamily="18" charset="0"/>
              </a:rPr>
              <a:t>н</a:t>
            </a:r>
            <a:endParaRPr lang="ru-RU" sz="9600" b="1" cap="none" spc="0" dirty="0">
              <a:ln/>
              <a:solidFill>
                <a:schemeClr val="accent3"/>
              </a:solidFill>
              <a:effectLst/>
              <a:latin typeface="Century" pitchFamily="18" charset="0"/>
            </a:endParaRPr>
          </a:p>
        </p:txBody>
      </p:sp>
      <p:pic>
        <p:nvPicPr>
          <p:cNvPr id="2050" name="Picture 2" descr="E:\детский клипарт\время суток\ночь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47384"/>
            <a:ext cx="4947343" cy="5092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298" y="-62955"/>
            <a:ext cx="851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Назови первые звуки в словах. Составьте из них слово.</a:t>
            </a:r>
            <a:endParaRPr lang="ru-RU" sz="2400" dirty="0">
              <a:latin typeface="Century" pitchFamily="18" charset="0"/>
            </a:endParaRPr>
          </a:p>
        </p:txBody>
      </p:sp>
      <p:pic>
        <p:nvPicPr>
          <p:cNvPr id="3074" name="Picture 2" descr="E:\детский клипарт\Животные\собака лежи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8403"/>
            <a:ext cx="3155297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04" y="620687"/>
            <a:ext cx="2532559" cy="231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E:\детский клипарт\Ветер Тучи Дождь\16269_html_m55141b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25430"/>
            <a:ext cx="2807964" cy="147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детский клипарт\Овощи Фрукты Ягоды Грибы\gn1H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245" y="283055"/>
            <a:ext cx="180022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6942" y="3140968"/>
            <a:ext cx="10727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3"/>
                </a:solidFill>
                <a:effectLst/>
                <a:latin typeface="Century" pitchFamily="18" charset="0"/>
              </a:rPr>
              <a:t>С</a:t>
            </a:r>
            <a:endParaRPr lang="ru-RU" sz="9600" b="1" cap="none" spc="0" dirty="0">
              <a:ln/>
              <a:solidFill>
                <a:schemeClr val="accent3"/>
              </a:solidFill>
              <a:effectLst/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16868" y="3140968"/>
            <a:ext cx="11881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3"/>
                </a:solidFill>
                <a:effectLst/>
                <a:latin typeface="Century" pitchFamily="18" charset="0"/>
              </a:rPr>
              <a:t>Л</a:t>
            </a:r>
            <a:endParaRPr lang="ru-RU" sz="9600" b="1" cap="none" spc="0" dirty="0">
              <a:ln/>
              <a:solidFill>
                <a:schemeClr val="accent3"/>
              </a:solidFill>
              <a:effectLst/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78940" y="3140968"/>
            <a:ext cx="11432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О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01004" y="3149297"/>
            <a:ext cx="12105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/>
                <a:solidFill>
                  <a:schemeClr val="accent3"/>
                </a:solidFill>
                <a:effectLst/>
                <a:latin typeface="Century" pitchFamily="18" charset="0"/>
              </a:rPr>
              <a:t>Н</a:t>
            </a:r>
            <a:endParaRPr lang="ru-RU" sz="9600" b="1" cap="none" spc="0" dirty="0">
              <a:ln/>
              <a:solidFill>
                <a:schemeClr val="accent3"/>
              </a:solidFill>
              <a:effectLst/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9700" y="353042"/>
            <a:ext cx="384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Century" pitchFamily="18" charset="0"/>
              </a:rPr>
              <a:t>ПРОДОЛЖИ ПРЕДЛОЖЕНИЕ.</a:t>
            </a:r>
            <a:endParaRPr lang="ru-RU" dirty="0"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7918" y="738754"/>
            <a:ext cx="775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В наших лесах не водится ни слонов, ни зебр, ни… 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9586"/>
            <a:ext cx="29813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:\детский клипарт\Животные\191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9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155" y="1772816"/>
            <a:ext cx="2713326" cy="168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2816"/>
            <a:ext cx="279876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3501008"/>
            <a:ext cx="3109913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732" y="3552033"/>
            <a:ext cx="3928818" cy="259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72" y="3873638"/>
            <a:ext cx="327977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5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634" y="260647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В Африке живут слоны со слонятами…</a:t>
            </a:r>
            <a:endParaRPr lang="ru-RU" sz="2400" dirty="0">
              <a:latin typeface="Century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335" y="744382"/>
            <a:ext cx="3577057" cy="2684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F:\детский клипарт\Животные\животные жарких стран\NH2Screen shot 2012-10-17 at 11_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0408"/>
            <a:ext cx="3672408" cy="253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89" y="722311"/>
            <a:ext cx="3207734" cy="2851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6" t="6133" r="14394" b="10803"/>
          <a:stretch/>
        </p:blipFill>
        <p:spPr>
          <a:xfrm>
            <a:off x="5107837" y="3665037"/>
            <a:ext cx="3024336" cy="27652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318</TotalTime>
  <Words>366</Words>
  <Application>Microsoft Office PowerPoint</Application>
  <PresentationFormat>Экран (4:3)</PresentationFormat>
  <Paragraphs>56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</dc:creator>
  <cp:lastModifiedBy>111</cp:lastModifiedBy>
  <cp:revision>29</cp:revision>
  <dcterms:created xsi:type="dcterms:W3CDTF">2019-05-01T06:05:32Z</dcterms:created>
  <dcterms:modified xsi:type="dcterms:W3CDTF">2023-01-07T04:33:27Z</dcterms:modified>
</cp:coreProperties>
</file>