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13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657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594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4104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674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00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5865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40079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987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525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454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18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579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079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984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569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12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4B6DF-1CE0-4920-9724-CBFF9E3B9870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0A3DA-D4F0-49AD-83AF-7D857825A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6445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432B6E-7ACB-09C9-2B6F-8B91ED32F2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"Современный литературный русский язык"</a:t>
            </a:r>
          </a:p>
        </p:txBody>
      </p:sp>
    </p:spTree>
    <p:extLst>
      <p:ext uri="{BB962C8B-B14F-4D97-AF65-F5344CB8AC3E}">
        <p14:creationId xmlns:p14="http://schemas.microsoft.com/office/powerpoint/2010/main" val="882472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62A1FB8-03BD-14E6-720A-D3BA24202923}"/>
              </a:ext>
            </a:extLst>
          </p:cNvPr>
          <p:cNvSpPr txBox="1"/>
          <p:nvPr/>
        </p:nvSpPr>
        <p:spPr>
          <a:xfrm>
            <a:off x="685799" y="639491"/>
            <a:ext cx="8768919" cy="1754326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dirty="0"/>
              <a:t>Писатель Лев Успенский в книге «Слово о словах» пишет: «Язык - удивительное орудие, посредством которого люди, общаясь между собой, передают друг другу свои мысли. . . Не случайно у многих народов два предмета, ничем не похожих один на другой, — мясистый подвижный орган вкуса, помещающийся во рту, и человеческая способность говорить и понимать собеседника - издавна именуются одним и тем же словом». Каким? </a:t>
            </a:r>
          </a:p>
        </p:txBody>
      </p:sp>
      <p:pic>
        <p:nvPicPr>
          <p:cNvPr id="9" name="Рисунок 8" descr="Открытая книга со сплошной заливкой">
            <a:extLst>
              <a:ext uri="{FF2B5EF4-FFF2-40B4-BE49-F238E27FC236}">
                <a16:creationId xmlns:a16="http://schemas.microsoft.com/office/drawing/2014/main" id="{40A3D246-0340-7C19-8724-F1D9D68DD0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83157" y="79677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83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2C1D99-BF20-7C6E-68EA-8BF73BF3AFC0}"/>
              </a:ext>
            </a:extLst>
          </p:cNvPr>
          <p:cNvSpPr txBox="1"/>
          <p:nvPr/>
        </p:nvSpPr>
        <p:spPr>
          <a:xfrm>
            <a:off x="2878584" y="1158470"/>
            <a:ext cx="609452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Понятие ЛИТЕРАТУРНОГО ЯЗЫКА Литературный язык- общий язык письменности того или иного народа, а иногда нескольких народов – язык официально-деловых документов, школьного обучения, письменно-бытового общения, науки, публицистики, художественной литературы, всех проявлений культуры, выражающихся в словесной форме, чаще письменной, но иногда и в устной. </a:t>
            </a:r>
          </a:p>
        </p:txBody>
      </p:sp>
    </p:spTree>
    <p:extLst>
      <p:ext uri="{BB962C8B-B14F-4D97-AF65-F5344CB8AC3E}">
        <p14:creationId xmlns:p14="http://schemas.microsoft.com/office/powerpoint/2010/main" val="4030323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4FA4F8-D5AA-2890-FB29-3322AE2F53B5}"/>
              </a:ext>
            </a:extLst>
          </p:cNvPr>
          <p:cNvSpPr txBox="1"/>
          <p:nvPr/>
        </p:nvSpPr>
        <p:spPr>
          <a:xfrm>
            <a:off x="1458158" y="441132"/>
            <a:ext cx="609452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Литературный язык: его признаки и функции Признаки литературного языка: 1)</a:t>
            </a:r>
            <a:r>
              <a:rPr lang="ru-RU" sz="2400" dirty="0" err="1"/>
              <a:t>Нормированность</a:t>
            </a:r>
            <a:r>
              <a:rPr lang="ru-RU" sz="2400" dirty="0"/>
              <a:t>. 2)</a:t>
            </a:r>
            <a:r>
              <a:rPr lang="ru-RU" sz="2400" dirty="0" err="1"/>
              <a:t>Кодифицированность</a:t>
            </a:r>
            <a:r>
              <a:rPr lang="ru-RU" sz="2400" dirty="0"/>
              <a:t>. 3)Богатый словарный запас. 4)Наличие функциональных стилей. 5)Обязательность для изучения и употребления всеми носителями языка. 6)Широкое использование для общения во всех сферах общественной жизни. 7)Наличие богатой художественной литературы на этом языке. 8)Относительная устойчивость словарного состава. 9)Употребление на всей территории проживания нации. </a:t>
            </a:r>
          </a:p>
        </p:txBody>
      </p:sp>
    </p:spTree>
    <p:extLst>
      <p:ext uri="{BB962C8B-B14F-4D97-AF65-F5344CB8AC3E}">
        <p14:creationId xmlns:p14="http://schemas.microsoft.com/office/powerpoint/2010/main" val="1989794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7CD883-F5D4-35B5-D164-628B5A86C3FD}"/>
              </a:ext>
            </a:extLst>
          </p:cNvPr>
          <p:cNvSpPr txBox="1"/>
          <p:nvPr/>
        </p:nvSpPr>
        <p:spPr>
          <a:xfrm>
            <a:off x="2754297" y="1859845"/>
            <a:ext cx="609452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Основная задача литературного языка является объединение нации и сохранение её культурного наследия!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E273A6D-7C78-1D1D-7731-BD2587AEE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2291" y="3728622"/>
            <a:ext cx="3586115" cy="2429753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7986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EA1942-E8A8-8CB2-928C-7E0C01CC9704}"/>
              </a:ext>
            </a:extLst>
          </p:cNvPr>
          <p:cNvSpPr txBox="1"/>
          <p:nvPr/>
        </p:nvSpPr>
        <p:spPr>
          <a:xfrm>
            <a:off x="2363680" y="1185103"/>
            <a:ext cx="609452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Происхождение русского литературного языка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 В Древней Руси функционировали две разновидности литературного языка: 1) книжно-славянский литературный язык, основанный на старославянском и используемый преимущественно в церковной литературе; 2) народно-литературный язык, основанный на живом древнерусском языке и используемый в светской литературе. </a:t>
            </a:r>
          </a:p>
        </p:txBody>
      </p:sp>
    </p:spTree>
    <p:extLst>
      <p:ext uri="{BB962C8B-B14F-4D97-AF65-F5344CB8AC3E}">
        <p14:creationId xmlns:p14="http://schemas.microsoft.com/office/powerpoint/2010/main" val="1020674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E40C1A-9735-43BF-232C-4D6B14304E58}"/>
              </a:ext>
            </a:extLst>
          </p:cNvPr>
          <p:cNvSpPr txBox="1"/>
          <p:nvPr/>
        </p:nvSpPr>
        <p:spPr>
          <a:xfrm>
            <a:off x="1200704" y="576127"/>
            <a:ext cx="609452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Вопрос 1.</a:t>
            </a:r>
          </a:p>
          <a:p>
            <a:endParaRPr lang="ru-RU" sz="3200" dirty="0"/>
          </a:p>
          <a:p>
            <a:r>
              <a:rPr lang="ru-RU" sz="3200" dirty="0"/>
              <a:t> Кого считают основателем современного русского литературного языка?  Варианты :</a:t>
            </a:r>
          </a:p>
          <a:p>
            <a:endParaRPr lang="ru-RU" sz="3200" dirty="0"/>
          </a:p>
          <a:p>
            <a:r>
              <a:rPr lang="ru-RU" sz="3200" dirty="0"/>
              <a:t> 1  А. </a:t>
            </a:r>
            <a:r>
              <a:rPr lang="ru-RU" sz="3200" dirty="0" err="1"/>
              <a:t>Л.Н.Толстого</a:t>
            </a:r>
            <a:r>
              <a:rPr lang="ru-RU" sz="3200" dirty="0"/>
              <a:t> Б. </a:t>
            </a:r>
          </a:p>
          <a:p>
            <a:r>
              <a:rPr lang="ru-RU" sz="3200" dirty="0"/>
              <a:t>2   </a:t>
            </a:r>
            <a:r>
              <a:rPr lang="ru-RU" sz="3200" dirty="0" err="1"/>
              <a:t>А.С.Пушкина</a:t>
            </a:r>
            <a:r>
              <a:rPr lang="ru-RU" sz="3200" dirty="0"/>
              <a:t> В.</a:t>
            </a:r>
          </a:p>
          <a:p>
            <a:r>
              <a:rPr lang="ru-RU" sz="3200" dirty="0"/>
              <a:t>3   </a:t>
            </a:r>
            <a:r>
              <a:rPr lang="ru-RU" sz="3200" dirty="0" err="1"/>
              <a:t>М.В.Ломоносова</a:t>
            </a:r>
            <a:r>
              <a:rPr lang="ru-RU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5767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F0D103-C76E-1C0F-69A8-05B190C199B8}"/>
              </a:ext>
            </a:extLst>
          </p:cNvPr>
          <p:cNvSpPr txBox="1"/>
          <p:nvPr/>
        </p:nvSpPr>
        <p:spPr>
          <a:xfrm>
            <a:off x="1591322" y="1066190"/>
            <a:ext cx="609452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Вопрос 2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 Назовите признаки современного литературного языка.</a:t>
            </a:r>
          </a:p>
        </p:txBody>
      </p:sp>
    </p:spTree>
    <p:extLst>
      <p:ext uri="{BB962C8B-B14F-4D97-AF65-F5344CB8AC3E}">
        <p14:creationId xmlns:p14="http://schemas.microsoft.com/office/powerpoint/2010/main" val="1182169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21CC231-BDEE-D936-43A1-8C1C36321596}"/>
              </a:ext>
            </a:extLst>
          </p:cNvPr>
          <p:cNvSpPr txBox="1"/>
          <p:nvPr/>
        </p:nvSpPr>
        <p:spPr>
          <a:xfrm>
            <a:off x="2496844" y="441171"/>
            <a:ext cx="609452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                 Заключение.</a:t>
            </a:r>
          </a:p>
          <a:p>
            <a:endParaRPr lang="ru-RU" sz="2800" dirty="0"/>
          </a:p>
          <a:p>
            <a:endParaRPr lang="ru-RU" sz="2800" dirty="0"/>
          </a:p>
          <a:p>
            <a:r>
              <a:rPr lang="ru-RU" sz="2800" dirty="0"/>
              <a:t> Норма литературного языка представляет собой достаточно сложное явление, которое изменяется с течением времени. Изменения нормы особенно заметны в устной речи, поскольку именно устная речь представляет собой наиболее подвижный пласт языка. </a:t>
            </a:r>
          </a:p>
        </p:txBody>
      </p:sp>
    </p:spTree>
    <p:extLst>
      <p:ext uri="{BB962C8B-B14F-4D97-AF65-F5344CB8AC3E}">
        <p14:creationId xmlns:p14="http://schemas.microsoft.com/office/powerpoint/2010/main" val="2654012956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14</TotalTime>
  <Words>361</Words>
  <Application>Microsoft Office PowerPoint</Application>
  <PresentationFormat>Широкоэкранный</PresentationFormat>
  <Paragraphs>29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Trebuchet MS</vt:lpstr>
      <vt:lpstr>Берлин</vt:lpstr>
      <vt:lpstr>"Современный литературный русский язык"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"Современный литературный русский язык"</dc:title>
  <dc:creator>Роман Власов</dc:creator>
  <cp:lastModifiedBy>Роман Власов</cp:lastModifiedBy>
  <cp:revision>1</cp:revision>
  <dcterms:created xsi:type="dcterms:W3CDTF">2022-10-31T18:55:58Z</dcterms:created>
  <dcterms:modified xsi:type="dcterms:W3CDTF">2022-10-31T19:10:21Z</dcterms:modified>
</cp:coreProperties>
</file>