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Формирование функциональной грамотности на уроках математики и финансовой грамотности.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4005064"/>
            <a:ext cx="7772400" cy="119970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Выполнила: учитель начальных классов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высшей категории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Кузнецова Светлана </a:t>
            </a:r>
            <a:r>
              <a:rPr lang="ru-RU" dirty="0" err="1" smtClean="0">
                <a:solidFill>
                  <a:schemeClr val="tx1"/>
                </a:solidFill>
              </a:rPr>
              <a:t>Владимировна,МБОУ</a:t>
            </a:r>
            <a:r>
              <a:rPr lang="ru-RU" dirty="0" smtClean="0">
                <a:solidFill>
                  <a:schemeClr val="tx1"/>
                </a:solidFill>
              </a:rPr>
              <a:t> г.Астрахани НШДС</a:t>
            </a:r>
            <a:r>
              <a:rPr lang="ru-RU" dirty="0" smtClean="0"/>
              <a:t> №106 «Ёлочка»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елена\Desktop\11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ru-RU" b="1" dirty="0" smtClean="0"/>
              <a:t>Цель</a:t>
            </a:r>
            <a:r>
              <a:rPr lang="ru-RU" dirty="0" smtClean="0"/>
              <a:t>: помочь учащимся 4 классов овладеть системой математических знаний и умений, необходимых для применения в практической деятельности и научить их проводить расчётно-экспериментальные работы при составлении сметы расходов семейного бюджета на ремонт комнаты (или квартиры).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Проект: « Семейная математика»</a:t>
            </a:r>
            <a:br>
              <a:rPr lang="ru-RU" dirty="0" smtClean="0"/>
            </a:br>
            <a:r>
              <a:rPr lang="ru-RU" dirty="0" smtClean="0"/>
              <a:t>(Бюджетный ремонт своими руками)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Подготовительный этап:</a:t>
            </a:r>
          </a:p>
          <a:p>
            <a:pPr lvl="0" fontAlgn="base"/>
            <a:r>
              <a:rPr lang="ru-RU" b="1" dirty="0" smtClean="0"/>
              <a:t>составление списков учащихся (по группам)</a:t>
            </a:r>
          </a:p>
          <a:p>
            <a:pPr lvl="0" fontAlgn="base"/>
            <a:r>
              <a:rPr lang="ru-RU" b="1" dirty="0" smtClean="0"/>
              <a:t>организация выхода </a:t>
            </a:r>
            <a:r>
              <a:rPr lang="ru-RU" b="1" dirty="0" err="1" smtClean="0"/>
              <a:t>вонайн</a:t>
            </a:r>
            <a:r>
              <a:rPr lang="ru-RU" b="1" dirty="0" smtClean="0"/>
              <a:t>- магазины города для изучения цен на стройматериалы;</a:t>
            </a:r>
          </a:p>
          <a:p>
            <a:pPr lvl="0" fontAlgn="base"/>
            <a:r>
              <a:rPr lang="ru-RU" b="1" dirty="0" smtClean="0"/>
              <a:t>решение организационных вопросов(работа с </a:t>
            </a:r>
            <a:r>
              <a:rPr lang="ru-RU" b="1" dirty="0" err="1" smtClean="0"/>
              <a:t>фотогаджетами</a:t>
            </a:r>
            <a:r>
              <a:rPr lang="ru-RU" b="1" dirty="0" smtClean="0"/>
              <a:t>, распределение ролей).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Проведение проекта:</a:t>
            </a:r>
          </a:p>
          <a:p>
            <a:pPr lvl="0" fontAlgn="base"/>
            <a:r>
              <a:rPr lang="ru-RU" dirty="0" smtClean="0"/>
              <a:t>инструктаж детей по правилам техники безопасности работы в </a:t>
            </a:r>
            <a:r>
              <a:rPr lang="ru-RU" dirty="0" err="1" smtClean="0"/>
              <a:t>интернет-магазинах</a:t>
            </a:r>
            <a:r>
              <a:rPr lang="ru-RU" dirty="0" smtClean="0"/>
              <a:t>, обычных магазинах-  для изучения цен на стройматериалы;</a:t>
            </a:r>
          </a:p>
          <a:p>
            <a:pPr lvl="0" fontAlgn="base"/>
            <a:r>
              <a:rPr lang="ru-RU" dirty="0" smtClean="0"/>
              <a:t>изучение рекламных статей в СМИ города;</a:t>
            </a:r>
          </a:p>
          <a:p>
            <a:pPr lvl="0" fontAlgn="base"/>
            <a:r>
              <a:rPr lang="ru-RU" dirty="0" smtClean="0"/>
              <a:t>выбор оптимального варианта (цена- качество);</a:t>
            </a:r>
          </a:p>
          <a:p>
            <a:pPr lvl="0" fontAlgn="base"/>
            <a:r>
              <a:rPr lang="ru-RU" dirty="0" smtClean="0"/>
              <a:t>расчётно-экспериментальные работы при составлении сметы расходов семейного бюджета на ремонт.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smtClean="0">
                <a:solidFill>
                  <a:srgbClr val="C00000"/>
                </a:solidFill>
              </a:rPr>
              <a:t>Результат:</a:t>
            </a:r>
          </a:p>
          <a:p>
            <a:pPr lvl="0" fontAlgn="base"/>
            <a:r>
              <a:rPr lang="ru-RU" dirty="0" smtClean="0"/>
              <a:t>оформление альбома с фотографиями или презентации с дизайном ремонта (до, после);</a:t>
            </a:r>
          </a:p>
          <a:p>
            <a:pPr fontAlgn="base"/>
            <a:r>
              <a:rPr lang="ru-RU" dirty="0" smtClean="0"/>
              <a:t>создание сметы расходов семейного бюджета на ремонт.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/>
              <a:t>ЗАДАЧИ НА ПРОСТРАНСТВЕННОЕ МЫШЛЕНИЕ.</a:t>
            </a:r>
            <a:endParaRPr lang="ru-RU" dirty="0"/>
          </a:p>
        </p:txBody>
      </p:sp>
      <p:pic>
        <p:nvPicPr>
          <p:cNvPr id="4" name="Содержимое 3" descr="C:\Users\елена\Desktop\000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/>
            <a:r>
              <a:rPr lang="ru-RU" sz="3200" b="1" dirty="0" smtClean="0"/>
              <a:t>Раздели самое маленькое четырёхзначное число на число, которое стоит после 1  и узнаешь, сколько лет не умывалась и не чистила зубы злая волшебница </a:t>
            </a:r>
            <a:r>
              <a:rPr lang="ru-RU" sz="3200" b="1" dirty="0" err="1" smtClean="0"/>
              <a:t>Бастинда</a:t>
            </a:r>
            <a:r>
              <a:rPr lang="ru-RU" sz="3200" b="1" dirty="0" smtClean="0"/>
              <a:t> из повести-сказки А. Волкова «Волшебник Изумрудного города».</a:t>
            </a:r>
          </a:p>
          <a:p>
            <a:pPr algn="just" fontAlgn="base"/>
            <a:r>
              <a:rPr lang="ru-RU" sz="4800" b="1" dirty="0" smtClean="0">
                <a:solidFill>
                  <a:srgbClr val="C00000"/>
                </a:solidFill>
              </a:rPr>
              <a:t>1000 : 2=500(лет)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dirty="0" smtClean="0"/>
              <a:t>СЮЖЕТНЫЕ ЗАДАЧИ.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функционально грамотной личности.</a:t>
            </a:r>
            <a:endParaRPr lang="ru-RU" dirty="0"/>
          </a:p>
        </p:txBody>
      </p:sp>
      <p:pic>
        <p:nvPicPr>
          <p:cNvPr id="2050" name="Picture 2" descr="C:\Users\user\Desktop\2.pn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394" y="1468298"/>
            <a:ext cx="4929606" cy="5389702"/>
          </a:xfrm>
          <a:prstGeom prst="rect">
            <a:avLst/>
          </a:prstGeom>
          <a:noFill/>
        </p:spPr>
      </p:pic>
      <p:pic>
        <p:nvPicPr>
          <p:cNvPr id="2051" name="Picture 3" descr="C:\Users\user\Desktop\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140968"/>
            <a:ext cx="3464942" cy="3464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Это скорее способность  функционально использовать математические знания и умения, нежели мастерское владение этими знаниями в рамках требований школьной программы. 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такое функциональная математическая грамотность?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способность человека определять и понимать роль математики в мире, в котором он живет,</a:t>
            </a:r>
          </a:p>
          <a:p>
            <a:r>
              <a:rPr lang="ru-RU" b="1" dirty="0" smtClean="0"/>
              <a:t> высказывать хорошо обоснованные математические суждения и использовать математику так, чтобы удовлетворять в настоящем и в будущем потребности, присущие созидательному, заинтересованному и мыслящему гражданину.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входит в это понятие?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</a:t>
            </a:r>
            <a:r>
              <a:rPr lang="ru-RU" sz="4400" dirty="0" smtClean="0"/>
              <a:t>Формирование функциональной грамотности на уроках математики невозможно без правильной и четкой математической речи. 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3200" b="1" dirty="0" smtClean="0"/>
              <a:t>составление математического словаря;</a:t>
            </a:r>
          </a:p>
          <a:p>
            <a:r>
              <a:rPr lang="ru-RU" sz="3200" b="1" dirty="0" smtClean="0"/>
              <a:t> написание математического диктанта;</a:t>
            </a:r>
          </a:p>
          <a:p>
            <a:r>
              <a:rPr lang="ru-RU" sz="3200" b="1" dirty="0" smtClean="0"/>
              <a:t> выполнение заданий, направленных на грамотное написание, произношение и употребление имен числительных, математических терминов.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Приёмы для формирования математической речи: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sz="3600" b="1" dirty="0" smtClean="0"/>
              <a:t>Математическая разминка.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Какой день наступает после понедельника? 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 Какой день следует за вторником?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Какой день недели наступает раньше других? 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Какой день недели наступает позже всех других? 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 Какой день недели предшествует субботе? </a:t>
            </a:r>
          </a:p>
          <a:p>
            <a:pPr marL="624078" indent="-514350"/>
            <a:r>
              <a:rPr lang="ru-RU" sz="3600" b="1" dirty="0" smtClean="0">
                <a:solidFill>
                  <a:srgbClr val="C00000"/>
                </a:solidFill>
              </a:rPr>
              <a:t>Какой день недели находится между средой и пятницей? </a:t>
            </a:r>
          </a:p>
          <a:p>
            <a:pPr marL="624078" indent="-51435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Методические приёмы.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(на учительском столе небольшая плетеная корзина, которая наполняется высказываниями детей)</a:t>
            </a:r>
          </a:p>
          <a:p>
            <a:pPr fontAlgn="base">
              <a:buNone/>
            </a:pPr>
            <a:r>
              <a:rPr lang="ru-RU" dirty="0" smtClean="0"/>
              <a:t>- </a:t>
            </a:r>
            <a:r>
              <a:rPr lang="ru-RU" b="1" dirty="0" smtClean="0"/>
              <a:t>Давайте наполним нашу  «Корзину понятий» тем, что узнали на предыдущих уроках, что вы знаете по теме «Цена, количество, стоимость» и всем тем, что относится к понятию «Деньги». </a:t>
            </a:r>
            <a:r>
              <a:rPr lang="ru-RU" dirty="0" smtClean="0"/>
              <a:t>Итак, начинаем!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«Корзина понятий»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dirty="0" smtClean="0"/>
              <a:t>Цена — это стоимость одного предмета.</a:t>
            </a:r>
          </a:p>
          <a:p>
            <a:pPr fontAlgn="base"/>
            <a:r>
              <a:rPr lang="ru-RU" dirty="0" smtClean="0"/>
              <a:t>Деньги любят счёт.</a:t>
            </a:r>
          </a:p>
          <a:p>
            <a:pPr fontAlgn="base"/>
            <a:r>
              <a:rPr lang="ru-RU" dirty="0" smtClean="0"/>
              <a:t>Стоимость — это количество денег, которые заплатили за товар.</a:t>
            </a:r>
          </a:p>
          <a:p>
            <a:pPr fontAlgn="base"/>
            <a:r>
              <a:rPr lang="ru-RU" dirty="0" smtClean="0"/>
              <a:t>Деньги были металлические, их рубили, так появились рубли.</a:t>
            </a:r>
          </a:p>
          <a:p>
            <a:r>
              <a:rPr lang="ru-RU" dirty="0" smtClean="0"/>
              <a:t>Деньги воровать нельзя.</a:t>
            </a:r>
          </a:p>
          <a:p>
            <a:pPr fontAlgn="base"/>
            <a:r>
              <a:rPr lang="ru-RU" dirty="0" smtClean="0"/>
              <a:t>На деньги можно купить всё, кроме здоровья.</a:t>
            </a:r>
          </a:p>
          <a:p>
            <a:pPr fontAlgn="base"/>
            <a:r>
              <a:rPr lang="ru-RU" dirty="0" smtClean="0"/>
              <a:t>Деньги надо зарабатывать.</a:t>
            </a:r>
          </a:p>
          <a:p>
            <a:pPr fontAlgn="base"/>
            <a:r>
              <a:rPr lang="ru-RU" dirty="0" smtClean="0"/>
              <a:t>Деньги можно тратить, но с умом.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логических задач табличным способом.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84784"/>
            <a:ext cx="777686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Шестеро друзей в ожидании электрички заскочили в буфет.</a:t>
            </a:r>
            <a:br>
              <a:rPr lang="ru-RU" sz="2400" b="1" dirty="0" smtClean="0"/>
            </a:br>
            <a:r>
              <a:rPr lang="ru-RU" sz="2400" b="1" dirty="0" smtClean="0"/>
              <a:t>• Маша взяла то же, что и Егор, и вдобавок ещё бутерброд с сыром.</a:t>
            </a:r>
            <a:br>
              <a:rPr lang="ru-RU" sz="2400" b="1" dirty="0" smtClean="0"/>
            </a:br>
            <a:r>
              <a:rPr lang="ru-RU" sz="2400" b="1" dirty="0" smtClean="0"/>
              <a:t>• Аня купила, то же, что и Саша, но не стала покупать шоколадное печенье.</a:t>
            </a:r>
            <a:br>
              <a:rPr lang="ru-RU" sz="2400" b="1" dirty="0" smtClean="0"/>
            </a:br>
            <a:r>
              <a:rPr lang="ru-RU" sz="2400" b="1" dirty="0" smtClean="0"/>
              <a:t>• Кирилл ел то же, что и Мила, но без луковых чипсов.</a:t>
            </a:r>
            <a:br>
              <a:rPr lang="ru-RU" sz="2400" b="1" dirty="0" smtClean="0"/>
            </a:br>
            <a:r>
              <a:rPr lang="ru-RU" sz="2400" b="1" dirty="0" smtClean="0"/>
              <a:t>• Егор завтракал тем же что и Аня, но бутерброду с котлетой предпочел картофельные чипсы.</a:t>
            </a:r>
            <a:br>
              <a:rPr lang="ru-RU" sz="2400" b="1" dirty="0" smtClean="0"/>
            </a:br>
            <a:r>
              <a:rPr lang="ru-RU" sz="2400" b="1" dirty="0" smtClean="0"/>
              <a:t>• Саша ел то же, что и Мила, но вместо молочного коктейля пил лимонад.</a:t>
            </a:r>
            <a:br>
              <a:rPr lang="ru-RU" sz="2400" b="1" dirty="0" smtClean="0"/>
            </a:br>
            <a:r>
              <a:rPr lang="ru-RU" sz="2400" b="1" dirty="0" smtClean="0"/>
              <a:t>Из чего состоял завтрак каждого из друзей?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462</Words>
  <Application>Microsoft Office PowerPoint</Application>
  <PresentationFormat>Экран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Формирование функциональной грамотности на уроках математики и финансовой грамотности.</vt:lpstr>
      <vt:lpstr>Что такое функциональная математическая грамотность?</vt:lpstr>
      <vt:lpstr>Что входит в это понятие?</vt:lpstr>
      <vt:lpstr> Формирование функциональной грамотности на уроках математики невозможно без правильной и четкой математической речи. </vt:lpstr>
      <vt:lpstr>Приёмы для формирования математической речи:</vt:lpstr>
      <vt:lpstr>Методические приёмы.</vt:lpstr>
      <vt:lpstr>«Корзина понятий» </vt:lpstr>
      <vt:lpstr>Слайд 8</vt:lpstr>
      <vt:lpstr>Решение логических задач табличным способом. </vt:lpstr>
      <vt:lpstr>Слайд 10</vt:lpstr>
      <vt:lpstr>Проект: « Семейная математика» (Бюджетный ремонт своими руками)</vt:lpstr>
      <vt:lpstr>Слайд 12</vt:lpstr>
      <vt:lpstr>Слайд 13</vt:lpstr>
      <vt:lpstr>Слайд 14</vt:lpstr>
      <vt:lpstr>ЗАДАЧИ НА ПРОСТРАНСТВЕННОЕ МЫШЛЕНИЕ.</vt:lpstr>
      <vt:lpstr>СЮЖЕТНЫЕ ЗАДАЧИ.</vt:lpstr>
      <vt:lpstr>Модель функционально грамотной личности.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функциональной грамотности на уроках математики и финансовой грамотности.</dc:title>
  <dc:creator>user</dc:creator>
  <cp:lastModifiedBy>user</cp:lastModifiedBy>
  <cp:revision>7</cp:revision>
  <dcterms:created xsi:type="dcterms:W3CDTF">2022-03-22T15:26:01Z</dcterms:created>
  <dcterms:modified xsi:type="dcterms:W3CDTF">2022-12-19T04:33:33Z</dcterms:modified>
</cp:coreProperties>
</file>