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68" r:id="rId17"/>
    <p:sldId id="271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FF0066"/>
    <a:srgbClr val="FFFF99"/>
    <a:srgbClr val="F002F0"/>
    <a:srgbClr val="27911F"/>
    <a:srgbClr val="00FF00"/>
    <a:srgbClr val="66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8348" y="5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25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628800"/>
            <a:ext cx="662473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ребят есть правил много - Знать их нужно на дороге ! Чтоб в беду не угодить .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Будем вместе их учить !  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Вот на улицу выходим,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И к дороге мы подходим,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По асфальту шуршат шины,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Едут разные машины.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3" y="18864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1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«Дорога только для машин»</a:t>
            </a:r>
            <a:endParaRPr lang="ru-RU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img1.labirint.ru/books/210184/scrn_big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22" y="3244570"/>
            <a:ext cx="5599462" cy="284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11760" y="260648"/>
            <a:ext cx="5544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2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«Иди только по тротуару»</a:t>
            </a:r>
            <a:endParaRPr lang="ru-RU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Arial Black" pitchFamily="34" charset="0"/>
              </a:rPr>
              <a:t>Тротуар для пешеходов,</a:t>
            </a:r>
          </a:p>
          <a:p>
            <a:r>
              <a:rPr lang="ru-RU" sz="2000" dirty="0" smtClean="0">
                <a:latin typeface="Arial Black" pitchFamily="34" charset="0"/>
              </a:rPr>
              <a:t>Здесь машинам нету хода! </a:t>
            </a:r>
          </a:p>
          <a:p>
            <a:r>
              <a:rPr lang="ru-RU" sz="2000" dirty="0" smtClean="0">
                <a:latin typeface="Arial Black" pitchFamily="34" charset="0"/>
              </a:rPr>
              <a:t>Чуть повыше чем дорога,</a:t>
            </a:r>
          </a:p>
          <a:p>
            <a:r>
              <a:rPr lang="ru-RU" sz="2000" dirty="0" smtClean="0">
                <a:latin typeface="Arial Black" pitchFamily="34" charset="0"/>
              </a:rPr>
              <a:t>Пешеходные пути,</a:t>
            </a:r>
          </a:p>
          <a:p>
            <a:r>
              <a:rPr lang="ru-RU" sz="2000" dirty="0" smtClean="0">
                <a:latin typeface="Arial Black" pitchFamily="34" charset="0"/>
              </a:rPr>
              <a:t> Чтобы все по тротуару </a:t>
            </a:r>
          </a:p>
          <a:p>
            <a:r>
              <a:rPr lang="ru-RU" sz="2000" dirty="0" smtClean="0">
                <a:latin typeface="Arial Black" pitchFamily="34" charset="0"/>
              </a:rPr>
              <a:t>Без забот могли идти!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100" name="Picture 4" descr="http://globuss24.ru/web/userfiles/image/doc/hello_html_6fb122e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2996952"/>
            <a:ext cx="4572000" cy="3240360"/>
          </a:xfrm>
          <a:prstGeom prst="rect">
            <a:avLst/>
          </a:prstGeom>
          <a:ln w="190500" cap="sq">
            <a:solidFill>
              <a:srgbClr val="F002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92696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3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«Не беги через дорогу»</a:t>
            </a:r>
            <a:endParaRPr lang="ru-RU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ttp://vlasiha-zato.ru/upload/iblock/8b6/8b66bdfce85048a466300dd6168e0d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4710044" cy="3723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67687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4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«Будь внимательным!»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Разве можно так, подружки!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Где ваши глаза и ушки!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От такого поведенья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Может быть не мало бед: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Ведь дорога не для чтенья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И не место для бесед!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122" name="Picture 2" descr="Правило 5 «Будь внимательным!»Разве можно так, подружки!Где ваши глаза и ушки!От такого поведеньяМожет быть не мало бед:Ведь дорога не для чтеньяИ не место для бесед!"/>
          <p:cNvPicPr>
            <a:picLocks noChangeAspect="1" noChangeArrowheads="1"/>
          </p:cNvPicPr>
          <p:nvPr/>
        </p:nvPicPr>
        <p:blipFill>
          <a:blip r:embed="rId3" cstate="print"/>
          <a:srcRect b="152"/>
          <a:stretch>
            <a:fillRect/>
          </a:stretch>
        </p:blipFill>
        <p:spPr bwMode="auto">
          <a:xfrm>
            <a:off x="6084168" y="3068960"/>
            <a:ext cx="273630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pandia.ru/text/79/094/images/image040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933056"/>
            <a:ext cx="4032448" cy="264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5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5</a:t>
            </a:r>
          </a:p>
          <a:p>
            <a:pPr algn="ctr"/>
            <a:r>
              <a:rPr lang="ru-RU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 Переходи дорогу по пешеходному переходу»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204864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Чтобы приучить пешеходов к порядку.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Разлиновали асфальт, как тетрадку.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Через дорогу полоски идут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И за собой пешехода ведут.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074" name="Picture 2" descr="https://ds02.infourok.ru/uploads/ex/012e/00024b1d-12061e90/hello_html_5b6b343b.jpg"/>
          <p:cNvPicPr>
            <a:picLocks noChangeAspect="1" noChangeArrowheads="1"/>
          </p:cNvPicPr>
          <p:nvPr/>
        </p:nvPicPr>
        <p:blipFill>
          <a:blip r:embed="rId3" cstate="print"/>
          <a:srcRect b="9"/>
          <a:stretch>
            <a:fillRect/>
          </a:stretch>
        </p:blipFill>
        <p:spPr bwMode="auto">
          <a:xfrm>
            <a:off x="2915816" y="3573016"/>
            <a:ext cx="3384376" cy="2691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6</a:t>
            </a:r>
          </a:p>
          <a:p>
            <a:pPr algn="ctr"/>
            <a:r>
              <a:rPr lang="ru-RU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 Переход проезжей части»</a:t>
            </a:r>
          </a:p>
          <a:p>
            <a:pPr algn="ctr"/>
            <a:endParaRPr lang="ru-RU" sz="28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Переход по пешеходному переходу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не гарантирует </a:t>
            </a:r>
            <a:r>
              <a:rPr lang="ru-RU" sz="2000" dirty="0" smtClean="0">
                <a:latin typeface="Arial Black" pitchFamily="34" charset="0"/>
              </a:rPr>
              <a:t>полную безопасность.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Ты должен не только видеть, но и слышать дорогу.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098" name="Picture 2" descr="Правило 7 « Переход проезжей части»Переход по пешеходному переходу не гарантирует полную безопасность. Ты должен не только видеть, но и слышать дорогу."/>
          <p:cNvPicPr>
            <a:picLocks noChangeAspect="1" noChangeArrowheads="1"/>
          </p:cNvPicPr>
          <p:nvPr/>
        </p:nvPicPr>
        <p:blipFill>
          <a:blip r:embed="rId3" cstate="print"/>
          <a:srcRect b="14"/>
          <a:stretch>
            <a:fillRect/>
          </a:stretch>
        </p:blipFill>
        <p:spPr bwMode="auto">
          <a:xfrm>
            <a:off x="2051720" y="2564904"/>
            <a:ext cx="5328592" cy="3702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7</a:t>
            </a:r>
          </a:p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«Не играйте на дороге!»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79712" y="1124744"/>
            <a:ext cx="6480720" cy="25545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Мой весёлый, звонкий мяч,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Ты куда помчался вскачь?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Красный, жёлтый, голубой.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Не угнаться за тобой!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На проезжей части, дети,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Не играйте в игры эти.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Бегать можно без оглядки,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Во дворе и на площадке.</a:t>
            </a:r>
          </a:p>
        </p:txBody>
      </p:sp>
      <p:pic>
        <p:nvPicPr>
          <p:cNvPr id="2054" name="Picture 6" descr="http://www.metod-kopilka.ru/images/doc/43/37680/1/hello_html_37ddd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4648200" cy="297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80728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дороге должен каждый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движенья знать,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И, конечно, очень важно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Их, ребята, выполнять!</a:t>
            </a:r>
            <a:endParaRPr lang="ru-RU" sz="3600" b="1" spc="50" dirty="0">
              <a:ln w="11430"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chitalnya.ru/upload2/417/68ac93f980dbbe3aa282177502f9fca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12976"/>
            <a:ext cx="2148710" cy="2971056"/>
          </a:xfrm>
          <a:prstGeom prst="rect">
            <a:avLst/>
          </a:prstGeom>
          <a:noFill/>
        </p:spPr>
      </p:pic>
      <p:pic>
        <p:nvPicPr>
          <p:cNvPr id="1028" name="Picture 4" descr="http://cliparts.co/cliparts/ki8/5rA/ki85rA47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3056"/>
            <a:ext cx="4170574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5000">
              <a:srgbClr val="FF6633"/>
            </a:gs>
            <a:gs pos="50000">
              <a:srgbClr val="FFFF00"/>
            </a:gs>
            <a:gs pos="75000">
              <a:srgbClr val="92D050"/>
            </a:gs>
            <a:gs pos="100000">
              <a:srgbClr val="27911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120680" cy="4590510"/>
          </a:xfrm>
          <a:prstGeom prst="rect">
            <a:avLst/>
          </a:prstGeom>
          <a:ln w="190500" cap="sq">
            <a:solidFill>
              <a:srgbClr val="F002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26064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«Наш друг – светофор!»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7" y="5877272"/>
            <a:ext cx="518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764703"/>
            <a:ext cx="675397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Помогает с давних пор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Детям, друг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наш, светофор.</a:t>
            </a:r>
            <a:b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Объяснит без напряженья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Детям правила движенья.</a:t>
            </a:r>
            <a:endParaRPr lang="ru-RU" sz="4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s://clipartoons.com/wp-content/uploads/2016/01/school-children-clipart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581128"/>
            <a:ext cx="2120214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492" y="332655"/>
            <a:ext cx="8079956" cy="6181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347864" y="548680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Светофор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27911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27911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устройство, которое световыми сигналами разрешает или запрещает движение транспорта и пешеходов. </a:t>
            </a:r>
            <a:endParaRPr lang="ru-RU" sz="3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27911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908720"/>
            <a:ext cx="6048672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Сигналы располагаются в нём в строгой последовательности: </a:t>
            </a:r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красный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жёлтый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27911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зелёный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Светофоры устанавливают на самых опасных участках дороги.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3965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Выбор цветов для светофора не случаен!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s://ds03.infourok.ru/uploads/ex/0504/0003ae83-de1112bb/hello_html_321d8fb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740352" cy="580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F33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строгий – красный свет.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он горит,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Стоп!!!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Дороги дальше нет,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Путь для всех закрыт!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http://vmeste.opredelim.com/tw_files2/urls_31/48/d-47724/47724_html_28dca9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14704"/>
            <a:ext cx="3024336" cy="3815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http://vmeste.opredelim.com/tw_files2/urls_31/48/d-47724/47724_html_m497936c5.png"/>
          <p:cNvPicPr>
            <a:picLocks noChangeAspect="1" noChangeArrowheads="1"/>
          </p:cNvPicPr>
          <p:nvPr/>
        </p:nvPicPr>
        <p:blipFill>
          <a:blip r:embed="rId3" cstate="print"/>
          <a:srcRect r="39"/>
          <a:stretch>
            <a:fillRect/>
          </a:stretch>
        </p:blipFill>
        <p:spPr bwMode="auto">
          <a:xfrm>
            <a:off x="251520" y="2924944"/>
            <a:ext cx="445249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64999">
              <a:srgbClr val="FFFF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 спокойно перешёл ты, 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Слушай наш совет: </a:t>
            </a:r>
          </a:p>
          <a:p>
            <a:pPr algn="ctr">
              <a:buFontTx/>
              <a:buChar char="-"/>
            </a:pP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Жди! Увидишь скоро жёлтый 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середине свет. 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пользователь\рабочий стол\2009-09-18_1604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20888"/>
            <a:ext cx="3096344" cy="39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http://ntagil.uralstudent.ru/i/uploads/Poll/logo/o2146908.jpg?ts=1397709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3059832" cy="40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64999">
              <a:srgbClr val="00FF00"/>
            </a:gs>
            <a:gs pos="100000">
              <a:srgbClr val="27911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за ним зелёный свет 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Вспыхнет впереди. 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Скажет он – препятствий нет,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Смело в путь иди… 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пользователь\рабочий стол\2009-09-18_1604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3122525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://birmaga.ru/dostb/%D0%91%D0%B5%D1%80%D0%B5%D0%B3%D0%B8%D1%82%D0%B5+%D1%81%D0%B5%D0%B1%D1%8F+%D0%B8+%D1%81%D0%B2%D0%BE%D0%B8%D1%85+%D0%B1%D0%BB%D0%B8%D0%B7%D0%BA%D0%B8%D1%85+%D0%B8+%D0%BD%D0%B5+%D0%B7%D0%B0%D0%B1%D1%8B%D0%B2%D0%B0%D0%B9%D1%82%D0%B5b/169415_html_m1f63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4450754" cy="445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291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Шешегова</dc:creator>
  <cp:lastModifiedBy>Алексей и Света</cp:lastModifiedBy>
  <cp:revision>25</cp:revision>
  <dcterms:created xsi:type="dcterms:W3CDTF">2016-10-16T12:54:50Z</dcterms:created>
  <dcterms:modified xsi:type="dcterms:W3CDTF">2022-11-05T16:20:44Z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1667662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