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7" r:id="rId14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20"/>
    <p:restoredTop sz="94271" autoAdjust="0"/>
  </p:normalViewPr>
  <p:slideViewPr>
    <p:cSldViewPr>
      <p:cViewPr varScale="1">
        <p:scale>
          <a:sx n="106" d="100"/>
          <a:sy n="106" d="100"/>
        </p:scale>
        <p:origin x="2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>
                <a:latin typeface="Aharoni" pitchFamily="2" charset="-79"/>
              </a:defRPr>
            </a:lvl1pPr>
          </a:lstStyle>
          <a:p>
            <a:endParaRPr dirty="0" lang="af-ZA"/>
          </a:p>
        </p:txBody>
      </p:sp>
      <p:sp>
        <p:nvSpPr>
          <p:cNvPr id="104869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>
                <a:latin typeface="Aharoni" pitchFamily="2" charset="-79"/>
              </a:defRPr>
            </a:lvl1pPr>
          </a:lstStyle>
          <a:p>
            <a:fld id="{22E312F1-EBFF-4C36-95E8-E5E51EB6F9BE}" type="datetimeFigureOut">
              <a:rPr lang="ru-RU" smtClean="0"/>
              <a:t>23.11.2012</a:t>
            </a:fld>
            <a:endParaRPr dirty="0" lang="af-ZA"/>
          </a:p>
        </p:txBody>
      </p:sp>
      <p:sp>
        <p:nvSpPr>
          <p:cNvPr id="104869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dirty="0" lang="af-ZA"/>
          </a:p>
        </p:txBody>
      </p:sp>
      <p:sp>
        <p:nvSpPr>
          <p:cNvPr id="104869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en-US" smtClean="0"/>
              <a:t>Click to edit Master text styles</a:t>
            </a:r>
          </a:p>
          <a:p>
            <a:pPr lvl="1"/>
            <a:r>
              <a:rPr dirty="0" lang="en-US" smtClean="0"/>
              <a:t>Second level</a:t>
            </a:r>
          </a:p>
          <a:p>
            <a:pPr lvl="2"/>
            <a:r>
              <a:rPr dirty="0" lang="en-US" smtClean="0"/>
              <a:t>Third level</a:t>
            </a:r>
          </a:p>
          <a:p>
            <a:pPr lvl="3"/>
            <a:r>
              <a:rPr dirty="0" lang="en-US" smtClean="0"/>
              <a:t>Fourth level</a:t>
            </a:r>
          </a:p>
          <a:p>
            <a:pPr lvl="4"/>
            <a:r>
              <a:rPr dirty="0" lang="en-US" smtClean="0"/>
              <a:t>Fifth level</a:t>
            </a:r>
            <a:endParaRPr dirty="0" lang="af-ZA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>
                <a:latin typeface="Aharoni" pitchFamily="2" charset="-79"/>
              </a:defRPr>
            </a:lvl1pPr>
          </a:lstStyle>
          <a:p>
            <a:endParaRPr dirty="0" lang="af-ZA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>
                <a:latin typeface="Aharoni" pitchFamily="2" charset="-79"/>
              </a:defRPr>
            </a:lvl1pPr>
          </a:lstStyle>
          <a:p>
            <a:fld id="{9171892A-63C3-493A-BF75-051A79A9F83B}" type="slidenum">
              <a:rPr lang="af-ZA" smtClean="0"/>
              <a:t>‹#›</a:t>
            </a:fld>
            <a:endParaRPr dirty="0" lang="af-ZA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Aharoni" pitchFamily="2" charset="-79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Aharoni" pitchFamily="2" charset="-79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Aharoni" pitchFamily="2" charset="-79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Aharoni" pitchFamily="2" charset="-79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Aharoni" pitchFamily="2" charset="-79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lang="af-ZA"/>
          </a:p>
        </p:txBody>
      </p:sp>
      <p:sp>
        <p:nvSpPr>
          <p:cNvPr id="10485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9171892A-63C3-493A-BF75-051A79A9F83B}" type="slidenum">
              <a:rPr lang="af-ZA" smtClean="0"/>
              <a:t>1</a:t>
            </a:fld>
            <a:endParaRPr lang="af-ZA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Ref idx="1002">
        <a:schemeClr val="bg2"/>
      </p:bgRef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ea typeface="+mj-ea"/>
                <a:cs typeface="+mj-cs"/>
              </a:defRPr>
            </a:lvl1pPr>
          </a:lstStyle>
          <a:p>
            <a:r>
              <a:rPr dirty="0" kumimoji="0" lang="en-US" smtClean="0"/>
              <a:t>Click to edit Master title style</a:t>
            </a:r>
            <a:endParaRPr dirty="0" kumimoji="0" lang="en-US"/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5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5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5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2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Aharoni" pitchFamily="2" charset="-79"/>
                <a:ea typeface="+mj-ea"/>
                <a:cs typeface="+mj-cs"/>
              </a:defRPr>
            </a:lvl1pPr>
          </a:lstStyle>
          <a:p>
            <a:r>
              <a:rPr dirty="0" kumimoji="0" lang="en-US" smtClean="0"/>
              <a:t>Click to edit Master title style</a:t>
            </a:r>
            <a:endParaRPr dirty="0" kumimoji="0" lang="en-US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anchor="t" lIns="45720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tIns="45720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rIns="45720" tIns="0">
            <a:normAutofit fontScale="95833" lnSpcReduction="20000"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1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2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2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Aharoni" pitchFamily="2" charset="-79"/>
                <a:ea typeface="+mj-ea"/>
                <a:cs typeface="+mj-cs"/>
              </a:defRPr>
            </a:lvl1pPr>
          </a:lstStyle>
          <a:p>
            <a:r>
              <a:rPr dirty="0" kumimoji="0" lang="en-US" smtClean="0"/>
              <a:t>Click to edit Master title style</a:t>
            </a:r>
            <a:endParaRPr dirty="0" kumimoji="0" lang="en-US"/>
          </a:p>
        </p:txBody>
      </p:sp>
      <p:sp>
        <p:nvSpPr>
          <p:cNvPr id="104865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5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59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Aharoni" pitchFamily="2" charset="-79"/>
                <a:ea typeface="+mj-ea"/>
                <a:cs typeface="+mj-cs"/>
              </a:defRPr>
            </a:lvl1pPr>
          </a:lstStyle>
          <a:p>
            <a:r>
              <a:rPr dirty="0" kumimoji="0" lang="en-US" smtClean="0"/>
              <a:t>Click to edit Master title style</a:t>
            </a:r>
            <a:endParaRPr dirty="0" kumimoji="0" lang="en-US"/>
          </a:p>
        </p:txBody>
      </p:sp>
      <p:sp>
        <p:nvSpPr>
          <p:cNvPr id="1048609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10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69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af-ZA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  <p:sp>
        <p:nvSpPr>
          <p:cNvPr id="1048675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76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77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20" compatLnSpc="1" lIns="91440" rIns="91440" tIns="45720" vert="horz" wrap="square"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/>
        </p:spPr>
        <p:txBody>
          <a:bodyPr anchor="b" bIns="0" lIns="0" rIns="0" vert="horz">
            <a:normAutofit/>
          </a:bodyPr>
          <a:p>
            <a:r>
              <a:rPr dirty="0" kumimoji="0" lang="en-US" smtClean="0"/>
              <a:t>Click to edit Master title style</a:t>
            </a:r>
            <a:endParaRPr dirty="0"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AAB6DF-E639-472C-897C-3686E26D343F}" type="datetimeFigureOut">
              <a:rPr lang="ru-RU" smtClean="0"/>
              <a:t>23.11.2012</a:t>
            </a:fld>
            <a:endParaRPr lang="af-ZA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A2352C-2088-439B-8D1B-13B25A87DC85}" type="slidenum">
              <a:rPr lang="af-ZA" smtClean="0"/>
              <a:t>‹#›</a:t>
            </a:fld>
            <a:endParaRPr lang="af-ZA"/>
          </a:p>
        </p:txBody>
      </p:sp>
      <p:grpSp>
        <p:nvGrpSpPr>
          <p:cNvPr id="13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Aharoni" pitchFamily="2" charset="-79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8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3929058" y="1285860"/>
            <a:ext cx="5072098" cy="1829761"/>
          </a:xfrm>
        </p:spPr>
        <p:txBody>
          <a:bodyPr>
            <a:normAutofit fontScale="90000"/>
          </a:bodyPr>
          <a:p>
            <a:pPr algn="ctr"/>
            <a:r>
              <a:rPr dirty="0" sz="4000" lang="ru-RU" smtClean="0"/>
              <a:t>Урок по сказкам А.С.Пушкина.</a:t>
            </a:r>
            <a:r>
              <a:rPr dirty="0" lang="ru-RU" smtClean="0"/>
              <a:t/>
            </a:r>
            <a:br>
              <a:rPr dirty="0" lang="ru-RU" smtClean="0"/>
            </a:br>
            <a:endParaRPr dirty="0" lang="af-ZA"/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3929058" y="3143248"/>
            <a:ext cx="5072066" cy="2643206"/>
          </a:xfrm>
        </p:spPr>
        <p:txBody>
          <a:bodyPr>
            <a:noAutofit/>
          </a:bodyPr>
          <a:p>
            <a:pPr algn="ctr"/>
            <a:r>
              <a:rPr dirty="0" sz="5000" lang="ru-RU" smtClean="0">
                <a:solidFill>
                  <a:schemeClr val="accent2">
                    <a:lumMod val="75000"/>
                  </a:schemeClr>
                </a:solidFill>
              </a:rPr>
              <a:t>«Что за прелесть </a:t>
            </a:r>
          </a:p>
          <a:p>
            <a:pPr algn="ctr"/>
            <a:r>
              <a:rPr dirty="0" sz="5000" lang="ru-RU" smtClean="0">
                <a:solidFill>
                  <a:schemeClr val="accent2">
                    <a:lumMod val="75000"/>
                  </a:schemeClr>
                </a:solidFill>
              </a:rPr>
              <a:t>эти сказки!»</a:t>
            </a:r>
            <a:endParaRPr dirty="0" sz="5000" lang="af-ZA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97152" name="Picture 5" descr="сканирование0003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0" y="1000108"/>
            <a:ext cx="3857620" cy="5361457"/>
          </a:xfrm>
          <a:prstGeom prst="rect"/>
          <a:solidFill>
            <a:schemeClr val="accent2"/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checker dir="vert"/>
    <p:sndAc>
      <p:stSnd>
        <p:snd r:embed="rId2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56"/>
          </a:xfrm>
        </p:spPr>
        <p:txBody>
          <a:bodyPr>
            <a:normAutofit fontScale="90000"/>
          </a:bodyPr>
          <a:p>
            <a:pPr algn="ctr"/>
            <a:r>
              <a:rPr dirty="0" lang="ru-RU" smtClean="0">
                <a:solidFill>
                  <a:schemeClr val="tx1"/>
                </a:solidFill>
              </a:rPr>
              <a:t>«Сказка о золотом петушке»</a:t>
            </a:r>
            <a:endParaRPr dirty="0" lang="af-ZA">
              <a:solidFill>
                <a:schemeClr val="tx1"/>
              </a:solidFill>
            </a:endParaRPr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714348" y="4429132"/>
            <a:ext cx="5786478" cy="373600"/>
          </a:xfrm>
        </p:spPr>
        <p:txBody>
          <a:bodyPr/>
          <a:p>
            <a:r>
              <a:rPr dirty="0" sz="1200" lang="ru-RU" smtClean="0">
                <a:solidFill>
                  <a:schemeClr val="tx1"/>
                </a:solidFill>
              </a:rPr>
              <a:t>Худ. Б. </a:t>
            </a:r>
            <a:r>
              <a:rPr dirty="0" sz="1200" lang="ru-RU" err="1" smtClean="0">
                <a:solidFill>
                  <a:schemeClr val="tx1"/>
                </a:solidFill>
              </a:rPr>
              <a:t>Дехтерёв</a:t>
            </a:r>
            <a:r>
              <a:rPr dirty="0" sz="1200" lang="ru-RU" smtClean="0">
                <a:solidFill>
                  <a:schemeClr val="tx1"/>
                </a:solidFill>
              </a:rPr>
              <a:t>                                                                             Худ. В. Конашевич</a:t>
            </a:r>
            <a:endParaRPr dirty="0" sz="1200" lang="af-ZA">
              <a:solidFill>
                <a:schemeClr val="tx1"/>
              </a:solidFill>
            </a:endParaRPr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3"/>
          </p:nvPr>
        </p:nvSpPr>
        <p:spPr>
          <a:xfrm>
            <a:off x="0" y="5357826"/>
            <a:ext cx="8858280" cy="511967"/>
          </a:xfrm>
        </p:spPr>
        <p:txBody>
          <a:bodyPr>
            <a:normAutofit/>
          </a:bodyPr>
          <a:p>
            <a:pPr algn="ctr" indent="-457200" marL="457200"/>
            <a:r>
              <a:rPr dirty="0" lang="ru-RU" smtClean="0">
                <a:solidFill>
                  <a:schemeClr val="accent3">
                    <a:lumMod val="75000"/>
                  </a:schemeClr>
                </a:solidFill>
              </a:rPr>
              <a:t>Вспомните финальные строки этой сказки.</a:t>
            </a:r>
            <a:endParaRPr dirty="0" lang="af-ZA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97162" name="Content Placeholder 6" descr="сканирование0013.jpg"/>
          <p:cNvPicPr>
            <a:picLocks noChangeAspect="1" noGrp="1"/>
          </p:cNvPicPr>
          <p:nvPr>
            <p:ph sz="quarter" idx="2"/>
          </p:nvPr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357158" y="1643050"/>
            <a:ext cx="2571768" cy="2786082"/>
          </a:xfrm>
        </p:spPr>
      </p:pic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642911" y="5929330"/>
            <a:ext cx="7500990" cy="357190"/>
          </a:xfrm>
        </p:spPr>
        <p:txBody>
          <a:bodyPr>
            <a:normAutofit lnSpcReduction="10000"/>
          </a:bodyPr>
          <a:p>
            <a:pPr algn="ctr" indent="-457200" marL="457200">
              <a:buNone/>
            </a:pPr>
            <a:r>
              <a:rPr dirty="0" lang="ru-RU" smtClean="0">
                <a:solidFill>
                  <a:srgbClr val="C00000"/>
                </a:solidFill>
              </a:rPr>
              <a:t>Царь Дадон, мудрец, Шамаханская царица.  </a:t>
            </a:r>
          </a:p>
        </p:txBody>
      </p:sp>
      <p:pic>
        <p:nvPicPr>
          <p:cNvPr id="2097163" name="Picture 7" descr="сканирование0015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4214810" y="1643050"/>
            <a:ext cx="3857652" cy="2786082"/>
          </a:xfrm>
          <a:prstGeom prst="rect"/>
        </p:spPr>
      </p:pic>
      <p:sp>
        <p:nvSpPr>
          <p:cNvPr id="1048654" name="TextBox 9"/>
          <p:cNvSpPr txBox="1"/>
          <p:nvPr/>
        </p:nvSpPr>
        <p:spPr>
          <a:xfrm>
            <a:off x="0" y="4929199"/>
            <a:ext cx="8929718" cy="461665"/>
          </a:xfrm>
          <a:prstGeom prst="rect"/>
          <a:noFill/>
        </p:spPr>
        <p:txBody>
          <a:bodyPr rtlCol="0" wrap="square">
            <a:spAutoFit/>
          </a:bodyPr>
          <a:p>
            <a:pPr algn="ctr" indent="-457200" marL="457200"/>
            <a:r>
              <a:rPr b="1" dirty="0" sz="2400" lang="ru-RU" smtClean="0">
                <a:solidFill>
                  <a:schemeClr val="accent3">
                    <a:lumMod val="75000"/>
                  </a:schemeClr>
                </a:solidFill>
              </a:rPr>
              <a:t>Какие герои изображены на этих иллюстрациях?</a:t>
            </a:r>
          </a:p>
        </p:txBody>
      </p:sp>
      <p:sp>
        <p:nvSpPr>
          <p:cNvPr id="1048655" name="TextBox 11"/>
          <p:cNvSpPr txBox="1"/>
          <p:nvPr/>
        </p:nvSpPr>
        <p:spPr>
          <a:xfrm>
            <a:off x="428596" y="6357958"/>
            <a:ext cx="8501122" cy="461665"/>
          </a:xfrm>
          <a:prstGeom prst="rect"/>
          <a:noFill/>
        </p:spPr>
        <p:txBody>
          <a:bodyPr rtlCol="0" wrap="square">
            <a:spAutoFit/>
          </a:bodyPr>
          <a:p>
            <a:pPr algn="ctr" indent="-457200" marL="457200"/>
            <a:r>
              <a:rPr dirty="0" lang="ru-RU" smtClean="0">
                <a:solidFill>
                  <a:srgbClr val="C00000"/>
                </a:solidFill>
              </a:rPr>
              <a:t> </a:t>
            </a:r>
            <a:r>
              <a:rPr dirty="0" sz="2400" lang="ru-RU" smtClean="0">
                <a:solidFill>
                  <a:srgbClr val="C00000"/>
                </a:solidFill>
              </a:rPr>
              <a:t>«Сказка ложь, да в ней намёк! Добрым молодцам урок».</a:t>
            </a:r>
            <a:endParaRPr dirty="0" sz="2400" lang="af-ZA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4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9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24"/>
                                        <p:tgtEl>
                                          <p:spTgt spid="1048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9"/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4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51"/>
                                        <p:tgtEl>
                                          <p:spTgt spid="1048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56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1"/>
      <p:bldP spid="1048651" grpId="0" build="p"/>
      <p:bldP spid="1048652" grpId="0" build="p"/>
      <p:bldP spid="1048653" grpId="0" build="p"/>
      <p:bldP spid="1048653" grpId="1" build="p"/>
      <p:bldP spid="1048654" grpId="0" build="allAtOnce"/>
      <p:bldP spid="10486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dirty="0" sz="4000" lang="ru-RU" smtClean="0">
                <a:solidFill>
                  <a:srgbClr val="C00000"/>
                </a:solidFill>
              </a:rPr>
              <a:t>Кому из героев сказок Пушкина принадлежат данные реплики?</a:t>
            </a:r>
            <a:endParaRPr dirty="0" sz="4000" lang="ru-RU"/>
          </a:p>
        </p:txBody>
      </p:sp>
      <p:graphicFrame>
        <p:nvGraphicFramePr>
          <p:cNvPr id="4194304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285720" y="2428868"/>
          <a:ext cx="8643998" cy="41662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72164"/>
                <a:gridCol w="3071834"/>
              </a:tblGrid>
              <a:tr h="897266">
                <a:tc>
                  <a:txBody>
                    <a:bodyPr/>
                    <a:p>
                      <a:pPr algn="ctr"/>
                      <a:r>
                        <a:rPr dirty="0" sz="2400" lang="ru-RU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«Смилуйся, государыня рыбка...» </a:t>
                      </a:r>
                      <a:endParaRPr dirty="0" sz="2400" lang="ru-RU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400" lang="ru-RU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Золотой петушок </a:t>
                      </a:r>
                      <a:endParaRPr dirty="0" sz="2400" lang="ru-RU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</a:tc>
              </a:tr>
              <a:tr h="811534">
                <a:tc>
                  <a:txBody>
                    <a:bodyPr/>
                    <a:p>
                      <a:pPr algn="ctr"/>
                      <a:r>
                        <a:rPr b="1" dirty="0" sz="2400" lang="ru-RU" smtClean="0"/>
                        <a:t>«Царствуй, лёжа на боку!» </a:t>
                      </a:r>
                      <a:endParaRPr b="1" dirty="0" sz="2400" lang="ru-RU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ru-RU" err="1" smtClean="0"/>
                        <a:t>Балда</a:t>
                      </a:r>
                      <a:r>
                        <a:rPr dirty="0" sz="2400" lang="ru-RU" smtClean="0"/>
                        <a:t> </a:t>
                      </a:r>
                    </a:p>
                    <a:p>
                      <a:endParaRPr dirty="0" lang="ru-RU"/>
                    </a:p>
                  </a:txBody>
                </a:tc>
              </a:tr>
              <a:tr h="811534">
                <a:tc>
                  <a:txBody>
                    <a:bodyPr/>
                    <a:p>
                      <a:pPr algn="ctr"/>
                      <a:r>
                        <a:rPr b="1" dirty="0" sz="2400" lang="ru-RU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«Не гонялся бы ты</a:t>
                      </a:r>
                      <a:r>
                        <a:rPr b="1" sz="2400" lang="ru-RU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, поп,  </a:t>
                      </a:r>
                      <a:r>
                        <a:rPr b="1" dirty="0" sz="2400" lang="ru-RU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за дешевизной» </a:t>
                      </a:r>
                      <a:endParaRPr b="1" dirty="0" sz="2400" lang="ru-RU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400" lang="ru-RU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Царица </a:t>
                      </a:r>
                      <a:endParaRPr dirty="0" sz="2400" lang="ru-RU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</a:tc>
              </a:tr>
              <a:tr h="811534">
                <a:tc>
                  <a:txBody>
                    <a:bodyPr/>
                    <a:p>
                      <a:pPr algn="ctr"/>
                      <a:r>
                        <a:rPr b="1" dirty="0" sz="2400" lang="ru-RU" smtClean="0"/>
                        <a:t>«Свет мой, зеркальце, скажи...» </a:t>
                      </a:r>
                      <a:endParaRPr b="1" dirty="0" sz="2400" lang="ru-RU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400" lang="ru-RU" smtClean="0">
                          <a:solidFill>
                            <a:schemeClr val="tx1"/>
                          </a:solidFill>
                        </a:rPr>
                        <a:t>Царевна Лебедь   </a:t>
                      </a:r>
                      <a:endParaRPr dirty="0" sz="2400" lang="af-ZA" smtClean="0">
                        <a:solidFill>
                          <a:schemeClr val="tx1"/>
                        </a:solidFill>
                      </a:endParaRPr>
                    </a:p>
                    <a:p>
                      <a:endParaRPr dirty="0" lang="ru-RU"/>
                    </a:p>
                  </a:txBody>
                </a:tc>
              </a:tr>
              <a:tr h="811534">
                <a:tc>
                  <a:txBody>
                    <a:bodyPr/>
                    <a:p>
                      <a:pPr algn="ctr"/>
                      <a:r>
                        <a:rPr b="1" dirty="0" sz="2400" lang="ru-RU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«Здравствуй, князь ты мой прекрасный!» </a:t>
                      </a:r>
                      <a:endParaRPr b="1" dirty="0" sz="2400" lang="ru-RU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400" lang="ru-RU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Старик </a:t>
                      </a:r>
                      <a:endParaRPr dirty="0" sz="2400" lang="ru-RU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</a:tc>
              </a:tr>
            </a:tbl>
          </a:graphicData>
        </a:graphic>
      </p:graphicFrame>
      <p:cxnSp>
        <p:nvCxnSpPr>
          <p:cNvPr id="3145738" name="Прямая со стрелкой 9"/>
          <p:cNvCxnSpPr>
            <a:cxnSpLocks/>
          </p:cNvCxnSpPr>
          <p:nvPr/>
        </p:nvCxnSpPr>
        <p:spPr>
          <a:xfrm rot="16200000" flipV="1">
            <a:off x="4036215" y="3964785"/>
            <a:ext cx="3143272" cy="785818"/>
          </a:xfrm>
          <a:prstGeom prst="straightConnector1"/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Прямая со стрелкой 11"/>
          <p:cNvCxnSpPr>
            <a:cxnSpLocks/>
          </p:cNvCxnSpPr>
          <p:nvPr/>
        </p:nvCxnSpPr>
        <p:spPr>
          <a:xfrm rot="10800000" flipV="1">
            <a:off x="5143504" y="2786058"/>
            <a:ext cx="1500198" cy="857256"/>
          </a:xfrm>
          <a:prstGeom prst="straightConnector1"/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Прямая со стрелкой 13"/>
          <p:cNvCxnSpPr>
            <a:cxnSpLocks/>
          </p:cNvCxnSpPr>
          <p:nvPr/>
        </p:nvCxnSpPr>
        <p:spPr>
          <a:xfrm rot="10800000" flipV="1">
            <a:off x="5214942" y="4500570"/>
            <a:ext cx="1000132" cy="928694"/>
          </a:xfrm>
          <a:prstGeom prst="straightConnector1"/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Прямая со стрелкой 15"/>
          <p:cNvCxnSpPr>
            <a:cxnSpLocks/>
          </p:cNvCxnSpPr>
          <p:nvPr/>
        </p:nvCxnSpPr>
        <p:spPr>
          <a:xfrm rot="10800000" flipV="1">
            <a:off x="5143504" y="5357826"/>
            <a:ext cx="1714512" cy="785818"/>
          </a:xfrm>
          <a:prstGeom prst="straightConnector1"/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Прямая со стрелкой 17"/>
          <p:cNvCxnSpPr>
            <a:cxnSpLocks/>
          </p:cNvCxnSpPr>
          <p:nvPr/>
        </p:nvCxnSpPr>
        <p:spPr>
          <a:xfrm rot="10800000" flipV="1">
            <a:off x="5072066" y="3714752"/>
            <a:ext cx="1000132" cy="928694"/>
          </a:xfrm>
          <a:prstGeom prst="straightConnector1"/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ru-RU" smtClean="0"/>
              <a:t>Выводы</a:t>
            </a:r>
            <a:endParaRPr dirty="0" lang="ru-RU"/>
          </a:p>
        </p:txBody>
      </p:sp>
      <p:sp>
        <p:nvSpPr>
          <p:cNvPr id="1048662" name="TextBox 6"/>
          <p:cNvSpPr txBox="1"/>
          <p:nvPr/>
        </p:nvSpPr>
        <p:spPr>
          <a:xfrm>
            <a:off x="428596" y="2285992"/>
            <a:ext cx="8501122" cy="3170099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>
              <a:buFont typeface="Wingdings" pitchFamily="2" charset="2"/>
              <a:buChar char="v"/>
            </a:pPr>
            <a:r>
              <a:rPr b="1" dirty="0" sz="40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В сказках А. С. Пушкина </a:t>
            </a:r>
          </a:p>
          <a:p>
            <a:r>
              <a:rPr b="1" dirty="0" sz="40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добро побеждает зло. </a:t>
            </a:r>
          </a:p>
          <a:p>
            <a:pPr>
              <a:buFont typeface="Wingdings" pitchFamily="2" charset="2"/>
              <a:buChar char="v"/>
            </a:pPr>
            <a:r>
              <a:rPr b="1" dirty="0" sz="40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Автор следует традициям народной сказки, но и наполняет их своим содержанием.</a:t>
            </a:r>
            <a:endParaRPr b="1" dirty="0" sz="4000" lang="af-ZA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5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1" grpId="0"/>
      <p:bldP spid="10486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4294967295"/>
          </p:nvPr>
        </p:nvSpPr>
        <p:spPr>
          <a:xfrm>
            <a:off x="571472" y="1935163"/>
            <a:ext cx="7658128" cy="4389437"/>
          </a:xfrm>
          <a:solidFill>
            <a:schemeClr val="bg1"/>
          </a:solidFill>
        </p:spPr>
        <p:txBody>
          <a:bodyPr/>
          <a:p>
            <a:pPr algn="ctr">
              <a:buNone/>
            </a:pPr>
            <a:r>
              <a:rPr dirty="0" lang="ru-RU" smtClean="0"/>
              <a:t>    </a:t>
            </a:r>
            <a:r>
              <a:rPr b="1" dirty="0" sz="40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Презентацию к уроку литературы в 5</a:t>
            </a:r>
            <a:r>
              <a:rPr b="1" dirty="0" sz="4000" lang="en-US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b="1" dirty="0" sz="4000" lang="ru-RU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algn="tl" blurRad="25500" dir="7020000" dist="23000">
                    <a:srgbClr val="000000">
                      <a:alpha val="50000"/>
                    </a:srgbClr>
                  </a:outerShdw>
                </a:effectLst>
              </a:rPr>
              <a:t>классе   </a:t>
            </a:r>
            <a:r>
              <a:rPr dirty="0" sz="3600" lang="ru-RU" smtClean="0"/>
              <a:t>подготовила учитель </a:t>
            </a:r>
            <a:endParaRPr altLang="en-US" lang="zh-CN"/>
          </a:p>
          <a:p>
            <a:pPr algn="ctr">
              <a:buNone/>
            </a:pPr>
            <a:r>
              <a:rPr dirty="0" sz="3600" lang="ru-RU" smtClean="0"/>
              <a:t>русского языка и литературы </a:t>
            </a:r>
          </a:p>
          <a:p>
            <a:pPr algn="ctr">
              <a:buNone/>
            </a:pPr>
            <a:r>
              <a:rPr dirty="0" sz="3600" lang="ru-RU" smtClean="0"/>
              <a:t>МОУ «</a:t>
            </a:r>
            <a:r>
              <a:rPr altLang="en-US" dirty="0" sz="3600" lang="ru-RU" smtClean="0"/>
              <a:t>Г</a:t>
            </a:r>
            <a:r>
              <a:rPr altLang="en-US" dirty="0" sz="3600" lang="ru-RU" smtClean="0"/>
              <a:t>и</a:t>
            </a:r>
            <a:r>
              <a:rPr altLang="en-US" dirty="0" sz="3600" lang="ru-RU" smtClean="0"/>
              <a:t>м</a:t>
            </a:r>
            <a:r>
              <a:rPr altLang="en-US" dirty="0" sz="3600" lang="ru-RU" smtClean="0"/>
              <a:t>н</a:t>
            </a:r>
            <a:r>
              <a:rPr altLang="en-US" dirty="0" sz="3600" lang="ru-RU" smtClean="0"/>
              <a:t>а</a:t>
            </a:r>
            <a:r>
              <a:rPr altLang="en-US" dirty="0" sz="3600" lang="ru-RU" smtClean="0"/>
              <a:t>з</a:t>
            </a:r>
            <a:r>
              <a:rPr altLang="en-US" dirty="0" sz="3600" lang="ru-RU" smtClean="0"/>
              <a:t>и</a:t>
            </a:r>
            <a:r>
              <a:rPr altLang="en-US" dirty="0" sz="3600" lang="ru-RU" smtClean="0"/>
              <a:t>я</a:t>
            </a:r>
            <a:r>
              <a:rPr altLang="en-US" dirty="0" sz="3600" lang="en-US" smtClean="0"/>
              <a:t> </a:t>
            </a:r>
            <a:r>
              <a:rPr altLang="en-US" dirty="0" sz="3600" lang="en-US" smtClean="0"/>
              <a:t>2</a:t>
            </a:r>
            <a:r>
              <a:rPr sz="3600" lang="ru-RU" smtClean="0"/>
              <a:t>»</a:t>
            </a:r>
            <a:r>
              <a:rPr sz="3600" lang="en-US" smtClean="0"/>
              <a:t>,</a:t>
            </a:r>
            <a:r>
              <a:rPr sz="3600" lang="ru-RU" smtClean="0"/>
              <a:t> </a:t>
            </a:r>
            <a:endParaRPr altLang="en-US" lang="zh-CN"/>
          </a:p>
          <a:p>
            <a:pPr algn="ctr">
              <a:buNone/>
            </a:pPr>
            <a:r>
              <a:rPr sz="3600" lang="ru-RU" smtClean="0"/>
              <a:t>г</a:t>
            </a:r>
            <a:r>
              <a:rPr dirty="0" sz="3600" lang="ru-RU" smtClean="0"/>
              <a:t>. Кимры</a:t>
            </a:r>
            <a:r>
              <a:rPr dirty="0" sz="3600" lang="en-US" smtClean="0"/>
              <a:t>,</a:t>
            </a:r>
            <a:r>
              <a:rPr dirty="0" sz="3600" lang="ru-RU" smtClean="0"/>
              <a:t> Логойда Л.И.</a:t>
            </a:r>
            <a:endParaRPr dirty="0" sz="3600" lang="af-ZA"/>
          </a:p>
        </p:txBody>
      </p:sp>
      <p:sp>
        <p:nvSpPr>
          <p:cNvPr id="1048599" name="Sun 28"/>
          <p:cNvSpPr/>
          <p:nvPr/>
        </p:nvSpPr>
        <p:spPr>
          <a:xfrm>
            <a:off x="3214678" y="500042"/>
            <a:ext cx="1928826" cy="1214446"/>
          </a:xfrm>
          <a:prstGeom prst="sun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af-ZA"/>
          </a:p>
        </p:txBody>
      </p:sp>
      <p:sp>
        <p:nvSpPr>
          <p:cNvPr id="1048600" name="Rectangle 31"/>
          <p:cNvSpPr/>
          <p:nvPr/>
        </p:nvSpPr>
        <p:spPr>
          <a:xfrm>
            <a:off x="3500430" y="142852"/>
            <a:ext cx="4786346" cy="92333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endParaRPr b="1" cap="none" dirty="0" sz="5400" lang="en-US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algn="tl" blurRad="25500" dir="7020000" dist="23000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1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2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7"/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7"/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p>
            <a:r>
              <a:rPr dirty="0" lang="ru-RU" smtClean="0"/>
              <a:t>Содержание:</a:t>
            </a:r>
            <a:endParaRPr dirty="0" lang="af-ZA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00660"/>
          </a:xfrm>
        </p:spPr>
        <p:txBody>
          <a:bodyPr>
            <a:normAutofit/>
          </a:bodyPr>
          <a:p>
            <a:pPr>
              <a:buNone/>
            </a:pPr>
            <a:endParaRPr dirty="0" lang="ru-RU" smtClean="0"/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Любовь Пушкина к сказкам</a:t>
            </a:r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«У лукоморья дуб зелёный...»</a:t>
            </a:r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«Сказка о мёртвой царевне и о семи богатырях»</a:t>
            </a:r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«Сказка о царе Салтане...»</a:t>
            </a:r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«Сказка о попе и о работнике его </a:t>
            </a:r>
            <a:r>
              <a:rPr dirty="0" lang="ru-RU" err="1" smtClean="0"/>
              <a:t>Балде</a:t>
            </a:r>
            <a:r>
              <a:rPr dirty="0" lang="ru-RU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«Сказка о рыбаке и рыбке»</a:t>
            </a:r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«Сказка о золотом петушке»</a:t>
            </a:r>
          </a:p>
          <a:p>
            <a:pPr>
              <a:buFont typeface="Arial" pitchFamily="34" charset="0"/>
              <a:buChar char="•"/>
            </a:pPr>
            <a:r>
              <a:rPr dirty="0" lang="ru-RU" smtClean="0"/>
              <a:t>Заключение</a:t>
            </a:r>
          </a:p>
          <a:p>
            <a:pPr>
              <a:buFont typeface="Arial" pitchFamily="34" charset="0"/>
              <a:buChar char="•"/>
            </a:pPr>
            <a:endParaRPr dirty="0" lang="ru-RU" smtClean="0"/>
          </a:p>
          <a:p>
            <a:pPr>
              <a:buFont typeface="Arial" pitchFamily="34" charset="0"/>
              <a:buChar char="•"/>
            </a:pPr>
            <a:endParaRPr dirty="0" lang="ru-RU" smtClean="0"/>
          </a:p>
          <a:p>
            <a:endParaRPr dirty="0" lang="af-ZA"/>
          </a:p>
        </p:txBody>
      </p:sp>
    </p:spTree>
  </p:cSld>
  <p:clrMapOvr>
    <a:masterClrMapping/>
  </p:clrMapOvr>
  <p:transition>
    <p:newsflash/>
    <p:sndAc>
      <p:stSnd>
        <p:snd r:embed="rId1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7"/>
                                        <p:tgtEl>
                                          <p:spTgt spid="1048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2"/>
                                        <p:tgtEl>
                                          <p:spTgt spid="1048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17"/>
                                        <p:tgtEl>
                                          <p:spTgt spid="1048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22"/>
                                        <p:tgtEl>
                                          <p:spTgt spid="1048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27"/>
                                        <p:tgtEl>
                                          <p:spTgt spid="1048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32"/>
                                        <p:tgtEl>
                                          <p:spTgt spid="1048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37"/>
                                        <p:tgtEl>
                                          <p:spTgt spid="1048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1000" id="42"/>
                                        <p:tgtEl>
                                          <p:spTgt spid="1048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3786182" y="1500174"/>
            <a:ext cx="5000660" cy="4714908"/>
          </a:xfrm>
        </p:spPr>
        <p:txBody>
          <a:bodyPr>
            <a:normAutofit fontScale="90000"/>
          </a:bodyPr>
          <a:p>
            <a:r>
              <a:rPr dirty="0" sz="2800" lang="ru-RU" smtClean="0"/>
              <a:t>	</a:t>
            </a:r>
            <a:r>
              <a:rPr dirty="0" sz="2700" i="1" lang="ru-RU" smtClean="0">
                <a:solidFill>
                  <a:schemeClr val="tx1"/>
                </a:solidFill>
                <a:latin typeface="+mj-lt"/>
              </a:rPr>
              <a:t>С раннего детства Пушкин полюбил народные сказки.           	Эту любовь передала ему няня Арина Родионовна. Она рассказывала сказки и пела песни поэту, сосланному в село Михайловское. 			   	Из письма Пушкина к брату Льву: «Знаешь ли мои занятия? До обеда пишу записки, после обеда езжу верхом, вечером слушаю сказки... Что за прелесть эти сказки! Каждая есть поэма!» </a:t>
            </a:r>
            <a:endParaRPr dirty="0" sz="2800" i="1" lang="af-ZA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8615" name="Text Placeholder 4"/>
          <p:cNvSpPr>
            <a:spLocks noGrp="1"/>
          </p:cNvSpPr>
          <p:nvPr>
            <p:ph type="body" idx="2"/>
          </p:nvPr>
        </p:nvSpPr>
        <p:spPr>
          <a:xfrm>
            <a:off x="428596" y="642918"/>
            <a:ext cx="7858180" cy="785794"/>
          </a:xfrm>
        </p:spPr>
        <p:txBody>
          <a:bodyPr>
            <a:normAutofit fontScale="97500" lnSpcReduction="20000"/>
          </a:bodyPr>
          <a:p>
            <a:pPr algn="ctr"/>
            <a:r>
              <a:rPr dirty="0" sz="4000" lang="ru-RU" smtClean="0">
                <a:solidFill>
                  <a:schemeClr val="bg2">
                    <a:lumMod val="25000"/>
                  </a:schemeClr>
                </a:solidFill>
              </a:rPr>
              <a:t>Любовь А. С. Пушкина к сказкам.</a:t>
            </a:r>
            <a:endParaRPr dirty="0" sz="4000" lang="af-ZA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97153" name="Content Placeholder 3" descr="сканирование0004.jpg"/>
          <p:cNvPicPr>
            <a:picLocks noChangeAspect="1" noGrp="1"/>
          </p:cNvPicPr>
          <p:nvPr>
            <p:ph sz="half" idx="1"/>
          </p:nvPr>
        </p:nvPicPr>
        <p:blipFill>
          <a:blip xmlns:r="http://schemas.openxmlformats.org/officeDocument/2006/relationships" r:embed="rId1" cstate="screen">
            <a:lum bright="-20000"/>
          </a:blip>
          <a:stretch>
            <a:fillRect/>
          </a:stretch>
        </p:blipFill>
        <p:spPr>
          <a:xfrm>
            <a:off x="0" y="1643050"/>
            <a:ext cx="3500429" cy="4572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  <p:sndAc>
      <p:stSnd>
        <p:snd r:embed="rId2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2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p>
            <a:pPr algn="ctr"/>
            <a:r>
              <a:rPr dirty="0" sz="2000" lang="ru-RU" smtClean="0">
                <a:solidFill>
                  <a:schemeClr val="tx1"/>
                </a:solidFill>
              </a:rPr>
              <a:t> </a:t>
            </a:r>
            <a:r>
              <a:rPr dirty="0" sz="2400" lang="ru-RU" smtClean="0">
                <a:solidFill>
                  <a:schemeClr val="tx1"/>
                </a:solidFill>
              </a:rPr>
              <a:t>«У лукоморья дуб зелёный...»</a:t>
            </a:r>
            <a:br>
              <a:rPr dirty="0" sz="2400" lang="ru-RU" smtClean="0">
                <a:solidFill>
                  <a:schemeClr val="tx1"/>
                </a:solidFill>
              </a:rPr>
            </a:br>
            <a:r>
              <a:rPr dirty="0" sz="2400" lang="ru-RU" smtClean="0">
                <a:solidFill>
                  <a:schemeClr val="tx1"/>
                </a:solidFill>
              </a:rPr>
              <a:t> (Пролог к поэме «Руслан и Людмила»)</a:t>
            </a:r>
            <a:endParaRPr dirty="0" sz="2400" lang="af-ZA">
              <a:solidFill>
                <a:schemeClr val="tx1"/>
              </a:solidFill>
            </a:endParaRPr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4786314" y="857232"/>
            <a:ext cx="4214842" cy="1857388"/>
          </a:xfrm>
        </p:spPr>
        <p:txBody>
          <a:bodyPr/>
          <a:p>
            <a:r>
              <a:rPr b="0" dirty="0" sz="2000" lang="ru-RU" smtClean="0">
                <a:solidFill>
                  <a:srgbClr val="C00000"/>
                </a:solidFill>
              </a:rPr>
              <a:t>Пушкинское «Лукоморье» - мир сказки с её вечными сюжетами и героями, борьбой добра и зла. </a:t>
            </a:r>
            <a:r>
              <a:rPr dirty="0" lang="ru-RU" smtClean="0">
                <a:solidFill>
                  <a:srgbClr val="C00000"/>
                </a:solidFill>
              </a:rPr>
              <a:t>Какие сказочные герои вам знакомы из этого пролога? </a:t>
            </a:r>
            <a:endParaRPr dirty="0" lang="af-ZA">
              <a:solidFill>
                <a:srgbClr val="C00000"/>
              </a:solidFill>
            </a:endParaRPr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3"/>
          </p:nvPr>
        </p:nvSpPr>
        <p:spPr>
          <a:xfrm>
            <a:off x="0" y="6203157"/>
            <a:ext cx="4714876" cy="654843"/>
          </a:xfrm>
        </p:spPr>
        <p:txBody>
          <a:bodyPr>
            <a:normAutofit fontScale="95833" lnSpcReduction="20000"/>
          </a:bodyPr>
          <a:p>
            <a:r>
              <a:rPr b="0" dirty="0" lang="ru-RU" smtClean="0">
                <a:solidFill>
                  <a:schemeClr val="tx1"/>
                </a:solidFill>
              </a:rPr>
              <a:t>Худ. Б. Парилов, В. Дудуров. Палех.</a:t>
            </a:r>
            <a:endParaRPr b="0" dirty="0" lang="af-ZA">
              <a:solidFill>
                <a:schemeClr val="tx1"/>
              </a:solidFill>
            </a:endParaRPr>
          </a:p>
        </p:txBody>
      </p:sp>
      <p:pic>
        <p:nvPicPr>
          <p:cNvPr id="2097154" name="Content Placeholder 6" descr="сканирование0005.jpg"/>
          <p:cNvPicPr>
            <a:picLocks noChangeAspect="1" noGrp="1"/>
          </p:cNvPicPr>
          <p:nvPr>
            <p:ph sz="quarter" idx="2"/>
          </p:nvPr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>
          <a:xfrm>
            <a:off x="0" y="857232"/>
            <a:ext cx="4714876" cy="5429288"/>
          </a:xfrm>
        </p:spPr>
      </p:pic>
      <p:sp>
        <p:nvSpPr>
          <p:cNvPr id="104862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3845720"/>
          </a:xfrm>
        </p:spPr>
        <p:txBody>
          <a:bodyPr>
            <a:normAutofit lnSpcReduction="10000"/>
          </a:bodyPr>
          <a:p>
            <a:pPr>
              <a:buNone/>
            </a:pPr>
            <a:r>
              <a:rPr dirty="0" lang="ru-RU" smtClean="0">
                <a:solidFill>
                  <a:srgbClr val="FF0000"/>
                </a:solidFill>
              </a:rPr>
              <a:t>                                                       </a:t>
            </a:r>
            <a:r>
              <a:rPr dirty="0" lang="ru-RU" smtClean="0"/>
              <a:t>Колдун</a:t>
            </a:r>
            <a:r>
              <a:rPr dirty="0" lang="ru-RU" smtClean="0">
                <a:solidFill>
                  <a:srgbClr val="FF0000"/>
                </a:solidFill>
              </a:rPr>
              <a:t>     	                                   </a:t>
            </a:r>
            <a:r>
              <a:rPr dirty="0" lang="ru-RU" smtClean="0"/>
              <a:t>Богатырь</a:t>
            </a:r>
            <a:r>
              <a:rPr dirty="0" lang="ru-RU" smtClean="0">
                <a:solidFill>
                  <a:srgbClr val="FF0000"/>
                </a:solidFill>
              </a:rPr>
              <a:t>		                     </a:t>
            </a:r>
            <a:r>
              <a:rPr dirty="0" lang="ru-RU" smtClean="0"/>
              <a:t>30 витязей</a:t>
            </a:r>
            <a:r>
              <a:rPr dirty="0" lang="ru-RU" smtClean="0">
                <a:solidFill>
                  <a:srgbClr val="FF0000"/>
                </a:solidFill>
              </a:rPr>
              <a:t>	           </a:t>
            </a:r>
            <a:r>
              <a:rPr dirty="0" sz="1800" lang="ru-RU" smtClean="0">
                <a:solidFill>
                  <a:srgbClr val="FF0000"/>
                </a:solidFill>
              </a:rPr>
              <a:t>       </a:t>
            </a:r>
            <a:r>
              <a:rPr dirty="0" lang="ru-RU" smtClean="0"/>
              <a:t>         Дядька Морской</a:t>
            </a:r>
            <a:r>
              <a:rPr dirty="0" lang="ru-RU" smtClean="0">
                <a:solidFill>
                  <a:srgbClr val="FF0000"/>
                </a:solidFill>
              </a:rPr>
              <a:t>  </a:t>
            </a:r>
            <a:r>
              <a:rPr dirty="0" lang="ru-RU" smtClean="0"/>
              <a:t> </a:t>
            </a:r>
            <a:r>
              <a:rPr dirty="0" sz="1800" lang="ru-RU" smtClean="0"/>
              <a:t>    </a:t>
            </a:r>
            <a:r>
              <a:rPr dirty="0" lang="ru-RU" smtClean="0"/>
              <a:t>              Королевич</a:t>
            </a:r>
            <a:r>
              <a:rPr dirty="0" lang="ru-RU" smtClean="0">
                <a:solidFill>
                  <a:srgbClr val="FF0000"/>
                </a:solidFill>
              </a:rPr>
              <a:t>		          </a:t>
            </a:r>
            <a:r>
              <a:rPr dirty="0" lang="ru-RU" smtClean="0"/>
              <a:t>Русалка</a:t>
            </a:r>
            <a:r>
              <a:rPr dirty="0" lang="ru-RU" smtClean="0">
                <a:solidFill>
                  <a:srgbClr val="FF0000"/>
                </a:solidFill>
              </a:rPr>
              <a:t>       							                            </a:t>
            </a:r>
            <a:r>
              <a:rPr dirty="0" lang="ru-RU" smtClean="0"/>
              <a:t>Волк</a:t>
            </a:r>
            <a:r>
              <a:rPr dirty="0" lang="ru-RU" smtClean="0">
                <a:solidFill>
                  <a:srgbClr val="FF0000"/>
                </a:solidFill>
              </a:rPr>
              <a:t> 			 </a:t>
            </a:r>
            <a:r>
              <a:rPr dirty="0" lang="ru-RU" smtClean="0"/>
              <a:t>Царевна</a:t>
            </a:r>
            <a:r>
              <a:rPr dirty="0" lang="ru-RU" smtClean="0">
                <a:solidFill>
                  <a:srgbClr val="FF0000"/>
                </a:solidFill>
              </a:rPr>
              <a:t>			     </a:t>
            </a:r>
            <a:r>
              <a:rPr dirty="0" lang="ru-RU" smtClean="0"/>
              <a:t>Кощей        </a:t>
            </a:r>
            <a:r>
              <a:rPr dirty="0" sz="1800" lang="ru-RU" smtClean="0"/>
              <a:t>                                         </a:t>
            </a:r>
            <a:r>
              <a:rPr dirty="0" sz="1800" lang="ru-RU" smtClean="0">
                <a:solidFill>
                  <a:srgbClr val="FF0000"/>
                </a:solidFill>
              </a:rPr>
              <a:t> </a:t>
            </a:r>
            <a:r>
              <a:rPr dirty="0" lang="ru-RU" smtClean="0"/>
              <a:t>Баба Яга</a:t>
            </a:r>
            <a:endParaRPr dirty="0" lang="af-ZA"/>
          </a:p>
        </p:txBody>
      </p:sp>
      <p:cxnSp>
        <p:nvCxnSpPr>
          <p:cNvPr id="3145728" name="Straight Arrow Connector 10"/>
          <p:cNvCxnSpPr>
            <a:cxnSpLocks/>
          </p:cNvCxnSpPr>
          <p:nvPr/>
        </p:nvCxnSpPr>
        <p:spPr>
          <a:xfrm>
            <a:off x="714348" y="5429264"/>
            <a:ext cx="4286280" cy="571504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29" name="Straight Arrow Connector 13"/>
          <p:cNvCxnSpPr>
            <a:cxnSpLocks/>
          </p:cNvCxnSpPr>
          <p:nvPr/>
        </p:nvCxnSpPr>
        <p:spPr>
          <a:xfrm>
            <a:off x="4357686" y="5357826"/>
            <a:ext cx="642942" cy="285752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0" name="Straight Arrow Connector 17"/>
          <p:cNvCxnSpPr>
            <a:cxnSpLocks/>
          </p:cNvCxnSpPr>
          <p:nvPr/>
        </p:nvCxnSpPr>
        <p:spPr>
          <a:xfrm>
            <a:off x="1214414" y="4214818"/>
            <a:ext cx="3786214" cy="1143008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1" name="Straight Arrow Connector 22"/>
          <p:cNvCxnSpPr>
            <a:cxnSpLocks/>
          </p:cNvCxnSpPr>
          <p:nvPr/>
        </p:nvCxnSpPr>
        <p:spPr>
          <a:xfrm>
            <a:off x="500034" y="4000504"/>
            <a:ext cx="4500594" cy="1143008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2" name="Straight Arrow Connector 28"/>
          <p:cNvCxnSpPr>
            <a:cxnSpLocks/>
          </p:cNvCxnSpPr>
          <p:nvPr/>
        </p:nvCxnSpPr>
        <p:spPr>
          <a:xfrm rot="16200000" flipH="1">
            <a:off x="3643306" y="1785926"/>
            <a:ext cx="2000264" cy="571504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3" name="Straight Arrow Connector 30"/>
          <p:cNvCxnSpPr>
            <a:cxnSpLocks/>
          </p:cNvCxnSpPr>
          <p:nvPr/>
        </p:nvCxnSpPr>
        <p:spPr>
          <a:xfrm rot="16200000" flipH="1">
            <a:off x="3428992" y="1785926"/>
            <a:ext cx="1785950" cy="1214446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4" name="Straight Arrow Connector 34"/>
          <p:cNvCxnSpPr>
            <a:cxnSpLocks/>
          </p:cNvCxnSpPr>
          <p:nvPr/>
        </p:nvCxnSpPr>
        <p:spPr>
          <a:xfrm>
            <a:off x="3714744" y="2643182"/>
            <a:ext cx="1214446" cy="857256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5" name="Straight Arrow Connector 36"/>
          <p:cNvCxnSpPr>
            <a:cxnSpLocks/>
          </p:cNvCxnSpPr>
          <p:nvPr/>
        </p:nvCxnSpPr>
        <p:spPr>
          <a:xfrm>
            <a:off x="2786050" y="2571744"/>
            <a:ext cx="2214578" cy="1285884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6" name="Straight Arrow Connector 38"/>
          <p:cNvCxnSpPr>
            <a:cxnSpLocks/>
          </p:cNvCxnSpPr>
          <p:nvPr/>
        </p:nvCxnSpPr>
        <p:spPr>
          <a:xfrm>
            <a:off x="3643306" y="3500438"/>
            <a:ext cx="1357322" cy="642942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5737" name="Straight Arrow Connector 19"/>
          <p:cNvCxnSpPr>
            <a:cxnSpLocks/>
          </p:cNvCxnSpPr>
          <p:nvPr/>
        </p:nvCxnSpPr>
        <p:spPr>
          <a:xfrm rot="16200000" flipH="1">
            <a:off x="2143108" y="1643050"/>
            <a:ext cx="3000396" cy="2714644"/>
          </a:xfrm>
          <a:prstGeom prst="straightConnector1"/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/>
      </p:stSnd>
    </p:sndAc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2000" id="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7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24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9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6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1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6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6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59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4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9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4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9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p>
            <a:pPr algn="ctr"/>
            <a:r>
              <a:rPr dirty="0" sz="3200" lang="ru-RU" smtClean="0">
                <a:solidFill>
                  <a:schemeClr val="tx1"/>
                </a:solidFill>
              </a:rPr>
              <a:t>«Сказка о мёртвой царевне </a:t>
            </a:r>
            <a:br>
              <a:rPr dirty="0" sz="3200" lang="ru-RU" smtClean="0">
                <a:solidFill>
                  <a:schemeClr val="tx1"/>
                </a:solidFill>
              </a:rPr>
            </a:br>
            <a:r>
              <a:rPr dirty="0" sz="3200" lang="ru-RU" smtClean="0">
                <a:solidFill>
                  <a:schemeClr val="tx1"/>
                </a:solidFill>
              </a:rPr>
              <a:t>и о семи богатырях»  </a:t>
            </a:r>
            <a:endParaRPr dirty="0" sz="3200" lang="af-ZA">
              <a:solidFill>
                <a:schemeClr val="tx1"/>
              </a:solidFill>
            </a:endParaRPr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1285852" y="3929066"/>
            <a:ext cx="7715304" cy="659352"/>
          </a:xfrm>
        </p:spPr>
        <p:txBody>
          <a:bodyPr/>
          <a:p>
            <a:pPr algn="ctr"/>
            <a:r>
              <a:rPr dirty="0" lang="ru-RU" smtClean="0">
                <a:solidFill>
                  <a:schemeClr val="accent3">
                    <a:lumMod val="50000"/>
                  </a:schemeClr>
                </a:solidFill>
              </a:rPr>
              <a:t>Кто изображён на иллюстрациях?</a:t>
            </a:r>
            <a:endParaRPr dirty="0" lang="af-ZA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30" name="Content Placeholder 8"/>
          <p:cNvSpPr>
            <a:spLocks noGrp="1"/>
          </p:cNvSpPr>
          <p:nvPr>
            <p:ph sz="quarter" idx="2"/>
          </p:nvPr>
        </p:nvSpPr>
        <p:spPr>
          <a:xfrm>
            <a:off x="1285852" y="6072182"/>
            <a:ext cx="7358114" cy="571528"/>
          </a:xfrm>
        </p:spPr>
        <p:txBody>
          <a:bodyPr>
            <a:normAutofit/>
          </a:bodyPr>
          <a:p>
            <a:pPr algn="ctr">
              <a:buNone/>
            </a:pPr>
            <a:r>
              <a:rPr b="1" dirty="0" sz="2000" lang="ru-RU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 января – Сочельник (вечер накануне Рождества).	</a:t>
            </a:r>
            <a:endParaRPr b="1" dirty="0" sz="2000" lang="af-ZA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631" name="Content Placeholder 9"/>
          <p:cNvSpPr>
            <a:spLocks noGrp="1"/>
          </p:cNvSpPr>
          <p:nvPr>
            <p:ph sz="quarter" idx="4"/>
          </p:nvPr>
        </p:nvSpPr>
        <p:spPr>
          <a:xfrm>
            <a:off x="2285984" y="5286388"/>
            <a:ext cx="5857916" cy="714380"/>
          </a:xfrm>
        </p:spPr>
        <p:txBody>
          <a:bodyPr>
            <a:normAutofit/>
          </a:bodyPr>
          <a:p>
            <a:pPr algn="ctr">
              <a:buNone/>
            </a:pPr>
            <a:r>
              <a:rPr b="1" dirty="0" sz="2400" lang="ru-RU" smtClean="0">
                <a:solidFill>
                  <a:schemeClr val="accent3">
                    <a:lumMod val="50000"/>
                  </a:schemeClr>
                </a:solidFill>
              </a:rPr>
              <a:t>Назовите день рождения царевны?</a:t>
            </a:r>
            <a:endParaRPr b="1" dirty="0" sz="2400" lang="af-ZA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97155" name="Picture 10" descr="сканирование0006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>
          <a:xfrm>
            <a:off x="1071538" y="1214422"/>
            <a:ext cx="4186848" cy="2428892"/>
          </a:xfrm>
          <a:prstGeom prst="rect"/>
        </p:spPr>
      </p:pic>
      <p:pic>
        <p:nvPicPr>
          <p:cNvPr id="2097156" name="Picture 11" descr="сканирование0007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rcRect/>
          <a:stretch>
            <a:fillRect/>
          </a:stretch>
        </p:blipFill>
        <p:spPr>
          <a:xfrm>
            <a:off x="5572132" y="1357298"/>
            <a:ext cx="2786082" cy="2071702"/>
          </a:xfrm>
          <a:prstGeom prst="rect"/>
        </p:spPr>
      </p:pic>
      <p:sp>
        <p:nvSpPr>
          <p:cNvPr id="1048632" name="TextBox 12"/>
          <p:cNvSpPr txBox="1"/>
          <p:nvPr/>
        </p:nvSpPr>
        <p:spPr>
          <a:xfrm>
            <a:off x="1428728" y="3571876"/>
            <a:ext cx="3500462" cy="30777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400" lang="ru-RU" smtClean="0"/>
              <a:t>Худ. Т. Маврина</a:t>
            </a:r>
            <a:endParaRPr dirty="0" sz="1400" lang="ru-RU"/>
          </a:p>
        </p:txBody>
      </p:sp>
      <p:sp>
        <p:nvSpPr>
          <p:cNvPr id="1048633" name="TextBox 13"/>
          <p:cNvSpPr txBox="1"/>
          <p:nvPr/>
        </p:nvSpPr>
        <p:spPr>
          <a:xfrm>
            <a:off x="5786446" y="3500438"/>
            <a:ext cx="3000396" cy="30777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400" lang="ru-RU" smtClean="0"/>
              <a:t>Худ. Е. Пашков</a:t>
            </a:r>
            <a:endParaRPr dirty="0" sz="1400" lang="ru-RU"/>
          </a:p>
        </p:txBody>
      </p:sp>
      <p:sp>
        <p:nvSpPr>
          <p:cNvPr id="1048634" name="TextBox 14"/>
          <p:cNvSpPr txBox="1"/>
          <p:nvPr/>
        </p:nvSpPr>
        <p:spPr>
          <a:xfrm>
            <a:off x="2500298" y="4643446"/>
            <a:ext cx="2357454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ru-RU" smtClean="0">
                <a:solidFill>
                  <a:srgbClr val="FF0000"/>
                </a:solidFill>
              </a:rPr>
              <a:t>Царевна</a:t>
            </a:r>
            <a:endParaRPr b="1" dirty="0" sz="2400" lang="ru-RU">
              <a:solidFill>
                <a:srgbClr val="FF0000"/>
              </a:solidFill>
            </a:endParaRPr>
          </a:p>
        </p:txBody>
      </p:sp>
      <p:sp>
        <p:nvSpPr>
          <p:cNvPr id="1048635" name="TextBox 15"/>
          <p:cNvSpPr txBox="1"/>
          <p:nvPr/>
        </p:nvSpPr>
        <p:spPr>
          <a:xfrm>
            <a:off x="5715008" y="4714884"/>
            <a:ext cx="3071834" cy="40011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000" lang="ru-RU" smtClean="0">
                <a:solidFill>
                  <a:srgbClr val="C00000"/>
                </a:solidFill>
              </a:rPr>
              <a:t>Королевич </a:t>
            </a:r>
            <a:r>
              <a:rPr b="1" dirty="0" sz="2000" lang="ru-RU" err="1" smtClean="0">
                <a:solidFill>
                  <a:srgbClr val="C00000"/>
                </a:solidFill>
              </a:rPr>
              <a:t>Елисей</a:t>
            </a:r>
            <a:r>
              <a:rPr b="1" dirty="0" sz="2000" lang="ru-RU" smtClean="0">
                <a:solidFill>
                  <a:srgbClr val="C00000"/>
                </a:solidFill>
              </a:rPr>
              <a:t> </a:t>
            </a:r>
            <a:endParaRPr b="1" dirty="0" sz="200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clickEffect" presetClass="entr" presetID="3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5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5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8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1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2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7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64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65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  <p:bldP spid="1048629" grpId="0" build="p"/>
      <p:bldP spid="1048630" grpId="0" build="p"/>
      <p:bldP spid="1048631" grpId="0" build="p"/>
      <p:bldP spid="1048632" grpId="0"/>
      <p:bldP spid="1048633" grpId="0"/>
      <p:bldP spid="1048634" grpId="0"/>
      <p:bldP spid="10486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775542"/>
          </a:xfrm>
        </p:spPr>
        <p:txBody>
          <a:bodyPr>
            <a:normAutofit/>
          </a:bodyPr>
          <a:p>
            <a:pPr algn="ctr"/>
            <a:r>
              <a:rPr dirty="0" lang="ru-RU" smtClean="0">
                <a:solidFill>
                  <a:schemeClr val="tx1"/>
                </a:solidFill>
              </a:rPr>
              <a:t> «Сказка о царе Салтане...»</a:t>
            </a:r>
            <a:endParaRPr dirty="0" lang="af-ZA">
              <a:solidFill>
                <a:schemeClr val="tx1"/>
              </a:solidFill>
            </a:endParaRPr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3286116" y="1571612"/>
            <a:ext cx="5715040" cy="1071570"/>
          </a:xfrm>
        </p:spPr>
        <p:txBody>
          <a:bodyPr/>
          <a:p>
            <a:r>
              <a:rPr dirty="0" sz="2000" lang="ru-RU" smtClean="0">
                <a:solidFill>
                  <a:srgbClr val="C00000"/>
                </a:solidFill>
              </a:rPr>
              <a:t>Какой эпизод изображён на иллюстрации?</a:t>
            </a:r>
            <a:endParaRPr dirty="0" sz="2000" lang="af-ZA">
              <a:solidFill>
                <a:srgbClr val="C00000"/>
              </a:solidFill>
            </a:endParaRPr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3"/>
          </p:nvPr>
        </p:nvSpPr>
        <p:spPr>
          <a:xfrm>
            <a:off x="3357554" y="2357430"/>
            <a:ext cx="5113345" cy="1143008"/>
          </a:xfrm>
        </p:spPr>
        <p:txBody>
          <a:bodyPr>
            <a:normAutofit lnSpcReduction="10000"/>
          </a:bodyPr>
          <a:p>
            <a:pPr algn="ctr"/>
            <a:r>
              <a:rPr b="0" dirty="0" lang="ru-RU" smtClean="0">
                <a:solidFill>
                  <a:schemeClr val="accent3">
                    <a:lumMod val="75000"/>
                  </a:schemeClr>
                </a:solidFill>
              </a:rPr>
              <a:t>Встреча князя </a:t>
            </a:r>
            <a:r>
              <a:rPr b="0" dirty="0" lang="ru-RU" err="1" smtClean="0">
                <a:solidFill>
                  <a:schemeClr val="accent3">
                    <a:lumMod val="75000"/>
                  </a:schemeClr>
                </a:solidFill>
              </a:rPr>
              <a:t>Гвидона</a:t>
            </a:r>
            <a:r>
              <a:rPr b="0" dirty="0" lang="ru-RU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b="0" dirty="0" lang="ru-RU" smtClean="0">
                <a:solidFill>
                  <a:schemeClr val="accent3">
                    <a:lumMod val="75000"/>
                  </a:schemeClr>
                </a:solidFill>
              </a:rPr>
              <a:t>              с царевной Лебедь.</a:t>
            </a:r>
            <a:r>
              <a:rPr dirty="0" lang="ru-RU" smtClean="0">
                <a:solidFill>
                  <a:schemeClr val="accent3">
                    <a:lumMod val="75000"/>
                  </a:schemeClr>
                </a:solidFill>
              </a:rPr>
              <a:t>		 	</a:t>
            </a:r>
            <a:endParaRPr dirty="0" lang="af-ZA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142844" y="4714884"/>
            <a:ext cx="7643866" cy="1571636"/>
          </a:xfrm>
        </p:spPr>
        <p:txBody>
          <a:bodyPr>
            <a:normAutofit/>
          </a:bodyPr>
          <a:p>
            <a:pPr>
              <a:buNone/>
            </a:pPr>
            <a:r>
              <a:rPr dirty="0" sz="2800" lang="ru-RU" smtClean="0">
                <a:solidFill>
                  <a:schemeClr val="accent3">
                    <a:lumMod val="50000"/>
                  </a:schemeClr>
                </a:solidFill>
              </a:rPr>
              <a:t>Царь Салтан, царица, ткачиха, повариха, баба Бабариха, князь Гвидон, царевна Лебедь.</a:t>
            </a:r>
            <a:endParaRPr dirty="0" sz="2800" lang="af-ZA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8640" name="Content Placeholder 7"/>
          <p:cNvSpPr>
            <a:spLocks noGrp="1"/>
          </p:cNvSpPr>
          <p:nvPr>
            <p:ph sz="quarter" idx="2"/>
          </p:nvPr>
        </p:nvSpPr>
        <p:spPr>
          <a:xfrm>
            <a:off x="214282" y="3786190"/>
            <a:ext cx="7786742" cy="571504"/>
          </a:xfrm>
        </p:spPr>
        <p:txBody>
          <a:bodyPr>
            <a:normAutofit/>
          </a:bodyPr>
          <a:p>
            <a:pPr algn="ctr">
              <a:buNone/>
            </a:pPr>
            <a:r>
              <a:rPr b="1" dirty="0" sz="2800" lang="ru-RU" smtClean="0">
                <a:solidFill>
                  <a:srgbClr val="C00000"/>
                </a:solidFill>
              </a:rPr>
              <a:t>Назовите героев «Сказки о царе Салтане...»?</a:t>
            </a:r>
            <a:endParaRPr b="1" dirty="0" sz="2800" lang="af-ZA">
              <a:solidFill>
                <a:srgbClr val="C00000"/>
              </a:solidFill>
            </a:endParaRPr>
          </a:p>
        </p:txBody>
      </p:sp>
      <p:pic>
        <p:nvPicPr>
          <p:cNvPr id="2097157" name="Picture 8" descr="сканирование0008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rcRect/>
          <a:stretch>
            <a:fillRect/>
          </a:stretch>
        </p:blipFill>
        <p:spPr>
          <a:xfrm>
            <a:off x="285720" y="1643050"/>
            <a:ext cx="2959937" cy="2185408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4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9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22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8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31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42"/>
                                        <p:tgtEl>
                                          <p:spTgt spid="1048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47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48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49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7" grpId="0" build="p"/>
      <p:bldP spid="1048638" grpId="0" build="p"/>
      <p:bldP spid="1048639" grpId="0" build="p"/>
      <p:bldP spid="104864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Autofit/>
          </a:bodyPr>
          <a:p>
            <a:pPr algn="ctr"/>
            <a:r>
              <a:rPr dirty="0" sz="3200" lang="ru-RU" smtClean="0">
                <a:solidFill>
                  <a:schemeClr val="tx1"/>
                </a:solidFill>
              </a:rPr>
              <a:t>«Сказка о попе и о работнике его Балде» </a:t>
            </a:r>
            <a:endParaRPr dirty="0" sz="3200" lang="af-ZA">
              <a:solidFill>
                <a:schemeClr val="tx1"/>
              </a:solidFill>
            </a:endParaRP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214282" y="4143380"/>
            <a:ext cx="8001056" cy="428628"/>
          </a:xfrm>
        </p:spPr>
        <p:txBody>
          <a:bodyPr/>
          <a:p>
            <a:r>
              <a:rPr dirty="0" sz="1400" lang="ru-RU" smtClean="0">
                <a:solidFill>
                  <a:schemeClr val="tx1"/>
                </a:solidFill>
              </a:rPr>
              <a:t>Худ. Б. Дехтерёв                                                                                                            Худ. В. Назарук</a:t>
            </a:r>
            <a:endParaRPr dirty="0" sz="1400" lang="af-ZA">
              <a:solidFill>
                <a:schemeClr val="tx1"/>
              </a:solidFill>
            </a:endParaRPr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3"/>
          </p:nvPr>
        </p:nvSpPr>
        <p:spPr>
          <a:xfrm>
            <a:off x="214282" y="4429132"/>
            <a:ext cx="8358246" cy="654843"/>
          </a:xfrm>
        </p:spPr>
        <p:txBody>
          <a:bodyPr>
            <a:normAutofit fontScale="95833" lnSpcReduction="20000"/>
          </a:bodyPr>
          <a:p>
            <a:pPr algn="ctr"/>
            <a:r>
              <a:rPr dirty="0" lang="ru-RU" smtClean="0">
                <a:solidFill>
                  <a:schemeClr val="tx1"/>
                </a:solidFill>
              </a:rPr>
              <a:t> </a:t>
            </a:r>
            <a:r>
              <a:rPr dirty="0" sz="2600" lang="ru-RU" smtClean="0">
                <a:solidFill>
                  <a:srgbClr val="C00000"/>
                </a:solidFill>
              </a:rPr>
              <a:t>Приведите строки из этой сказки к данным иллюстрациям.</a:t>
            </a:r>
            <a:endParaRPr dirty="0" sz="2600" lang="af-ZA">
              <a:solidFill>
                <a:srgbClr val="C00000"/>
              </a:solidFill>
            </a:endParaRPr>
          </a:p>
        </p:txBody>
      </p:sp>
      <p:sp>
        <p:nvSpPr>
          <p:cNvPr id="1048644" name="Content Placeholder 4"/>
          <p:cNvSpPr>
            <a:spLocks noGrp="1"/>
          </p:cNvSpPr>
          <p:nvPr>
            <p:ph sz="quarter" idx="2"/>
          </p:nvPr>
        </p:nvSpPr>
        <p:spPr>
          <a:xfrm>
            <a:off x="214282" y="5072050"/>
            <a:ext cx="4500594" cy="1785950"/>
          </a:xfrm>
        </p:spPr>
        <p:txBody>
          <a:bodyPr>
            <a:normAutofit fontScale="95455" lnSpcReduction="20000"/>
          </a:bodyPr>
          <a:p>
            <a:pPr>
              <a:buNone/>
            </a:pPr>
            <a:r>
              <a:rPr dirty="0" lang="ru-RU" smtClean="0"/>
              <a:t> «Пошёл поп по базару</a:t>
            </a:r>
          </a:p>
          <a:p>
            <a:pPr>
              <a:buNone/>
            </a:pPr>
            <a:r>
              <a:rPr dirty="0" lang="ru-RU" smtClean="0"/>
              <a:t>Посмотреть кой – какого товару.</a:t>
            </a:r>
          </a:p>
          <a:p>
            <a:pPr>
              <a:buNone/>
            </a:pPr>
            <a:r>
              <a:rPr dirty="0" lang="ru-RU" smtClean="0"/>
              <a:t>Навстречу ему </a:t>
            </a:r>
            <a:r>
              <a:rPr dirty="0" lang="ru-RU" err="1" smtClean="0"/>
              <a:t>Балда</a:t>
            </a:r>
            <a:r>
              <a:rPr dirty="0" lang="ru-RU" smtClean="0"/>
              <a:t>            </a:t>
            </a:r>
          </a:p>
          <a:p>
            <a:pPr>
              <a:buNone/>
            </a:pPr>
            <a:r>
              <a:rPr dirty="0" lang="ru-RU" smtClean="0"/>
              <a:t> Идёт сам не зная куда».</a:t>
            </a:r>
            <a:endParaRPr dirty="0" lang="af-ZA"/>
          </a:p>
        </p:txBody>
      </p:sp>
      <p:sp>
        <p:nvSpPr>
          <p:cNvPr id="1048645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5286388"/>
            <a:ext cx="4214842" cy="1057276"/>
          </a:xfrm>
        </p:spPr>
        <p:txBody>
          <a:bodyPr>
            <a:normAutofit fontScale="95455" lnSpcReduction="20000"/>
          </a:bodyPr>
          <a:p>
            <a:pPr>
              <a:buNone/>
            </a:pPr>
            <a:r>
              <a:rPr dirty="0" lang="ru-RU" smtClean="0"/>
              <a:t>    «Пустились бесёнок и зайка: Бесёнок по берегу морскому, А зайка в лесок до дому».  </a:t>
            </a:r>
            <a:endParaRPr dirty="0" lang="af-ZA"/>
          </a:p>
        </p:txBody>
      </p:sp>
      <p:pic>
        <p:nvPicPr>
          <p:cNvPr id="2097158" name="Picture 6" descr="сканирование0009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5000628" y="1428736"/>
            <a:ext cx="3214710" cy="2786082"/>
          </a:xfrm>
          <a:prstGeom prst="rect"/>
        </p:spPr>
      </p:pic>
      <p:pic>
        <p:nvPicPr>
          <p:cNvPr id="2097159" name="Picture 7" descr="сканирование0010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14282" y="1500174"/>
            <a:ext cx="4214842" cy="271464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4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9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22" nodeType="clickEffect" presetClass="entr" presetID="3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2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7"/>
                                        <p:tgtEl>
                                          <p:spTgt spid="104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42"/>
                                        <p:tgtEl>
                                          <p:spTgt spid="104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47"/>
                                        <p:tgtEl>
                                          <p:spTgt spid="104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52"/>
                                        <p:tgtEl>
                                          <p:spTgt spid="104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57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  <p:bldP spid="1048642" grpId="0" build="p"/>
      <p:bldP spid="1048643" grpId="0" build="p"/>
      <p:bldP spid="1048644" grpId="0" build="p"/>
      <p:bldP spid="10486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632666"/>
          </a:xfrm>
        </p:spPr>
        <p:txBody>
          <a:bodyPr>
            <a:normAutofit fontScale="90000"/>
          </a:bodyPr>
          <a:p>
            <a:pPr algn="ctr"/>
            <a:r>
              <a:rPr dirty="0" lang="ru-RU" smtClean="0">
                <a:solidFill>
                  <a:schemeClr val="tx1"/>
                </a:solidFill>
              </a:rPr>
              <a:t>«Сказка о рыбаке и рыбке»</a:t>
            </a:r>
            <a:endParaRPr dirty="0" lang="af-ZA">
              <a:solidFill>
                <a:schemeClr val="tx1"/>
              </a:solidFill>
            </a:endParaRPr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4500562" y="4857760"/>
            <a:ext cx="4497388" cy="659352"/>
          </a:xfrm>
        </p:spPr>
        <p:txBody>
          <a:bodyPr/>
          <a:p>
            <a:r>
              <a:rPr dirty="0" sz="3600" lang="ru-RU" smtClean="0">
                <a:solidFill>
                  <a:schemeClr val="tx1"/>
                </a:solidFill>
              </a:rPr>
              <a:t>«Жил старик со своею старухой </a:t>
            </a:r>
          </a:p>
          <a:p>
            <a:r>
              <a:rPr dirty="0" sz="3600" lang="ru-RU" smtClean="0">
                <a:solidFill>
                  <a:schemeClr val="tx1"/>
                </a:solidFill>
              </a:rPr>
              <a:t>У самого синего моря...»</a:t>
            </a:r>
            <a:endParaRPr dirty="0" sz="3600" lang="af-ZA">
              <a:solidFill>
                <a:schemeClr val="tx1"/>
              </a:solidFill>
            </a:endParaRPr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3"/>
          </p:nvPr>
        </p:nvSpPr>
        <p:spPr>
          <a:xfrm>
            <a:off x="3428992" y="3714752"/>
            <a:ext cx="4256089" cy="285752"/>
          </a:xfrm>
        </p:spPr>
        <p:txBody>
          <a:bodyPr>
            <a:normAutofit/>
          </a:bodyPr>
          <a:p>
            <a:r>
              <a:rPr dirty="0" sz="1200" lang="ru-RU" smtClean="0">
                <a:solidFill>
                  <a:schemeClr val="tx1"/>
                </a:solidFill>
              </a:rPr>
              <a:t>Худ. В. М. Конашевич</a:t>
            </a:r>
            <a:endParaRPr dirty="0" sz="1200" lang="af-ZA">
              <a:solidFill>
                <a:schemeClr val="tx1"/>
              </a:solidFill>
            </a:endParaRPr>
          </a:p>
        </p:txBody>
      </p:sp>
      <p:sp>
        <p:nvSpPr>
          <p:cNvPr id="1048649" name="Content Placeholder 4"/>
          <p:cNvSpPr>
            <a:spLocks noGrp="1"/>
          </p:cNvSpPr>
          <p:nvPr>
            <p:ph sz="quarter" idx="2"/>
          </p:nvPr>
        </p:nvSpPr>
        <p:spPr>
          <a:xfrm>
            <a:off x="428596" y="4000504"/>
            <a:ext cx="4040188" cy="2500330"/>
          </a:xfrm>
        </p:spPr>
        <p:txBody>
          <a:bodyPr>
            <a:normAutofit fontScale="95455" lnSpcReduction="20000"/>
          </a:bodyPr>
          <a:p>
            <a:pPr>
              <a:buNone/>
            </a:pPr>
            <a:r>
              <a:rPr dirty="0" lang="ru-RU" smtClean="0"/>
              <a:t>Вот строчки, расплывшиеся от слёз пятиклассника, который никак не мог угадать их. </a:t>
            </a:r>
          </a:p>
          <a:p>
            <a:pPr>
              <a:buNone/>
            </a:pPr>
            <a:r>
              <a:rPr dirty="0" lang="ru-RU" smtClean="0"/>
              <a:t>«</a:t>
            </a:r>
            <a:r>
              <a:rPr dirty="0" lang="ru-RU" err="1" smtClean="0"/>
              <a:t>_и_</a:t>
            </a:r>
            <a:r>
              <a:rPr dirty="0" lang="ru-RU" smtClean="0"/>
              <a:t>  с_а_и_  _о  _в_е_  с_а_у_о_  у  с_м_ _о  _и_ _го  </a:t>
            </a:r>
            <a:r>
              <a:rPr dirty="0" lang="ru-RU" err="1" smtClean="0"/>
              <a:t>_ор_</a:t>
            </a:r>
            <a:r>
              <a:rPr dirty="0" lang="ru-RU" smtClean="0"/>
              <a:t>». </a:t>
            </a:r>
          </a:p>
          <a:p>
            <a:pPr>
              <a:buNone/>
            </a:pPr>
            <a:r>
              <a:rPr dirty="0" lang="ru-RU" smtClean="0"/>
              <a:t>Помогите ему, восстановите эти строки.</a:t>
            </a:r>
            <a:endParaRPr dirty="0" lang="af-ZA"/>
          </a:p>
        </p:txBody>
      </p:sp>
      <p:pic>
        <p:nvPicPr>
          <p:cNvPr id="2097160" name="Content Placeholder 9" descr="сканирование0011.jpg"/>
          <p:cNvPicPr>
            <a:picLocks noChangeAspect="1" noGrp="1"/>
          </p:cNvPicPr>
          <p:nvPr>
            <p:ph sz="quarter" idx="4"/>
          </p:nvPr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4857752" y="1285860"/>
            <a:ext cx="4041775" cy="2428892"/>
          </a:xfrm>
        </p:spPr>
      </p:pic>
      <p:pic>
        <p:nvPicPr>
          <p:cNvPr id="2097161" name="Picture 10" descr="сканирование0012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screen"/>
          <a:stretch>
            <a:fillRect/>
          </a:stretch>
        </p:blipFill>
        <p:spPr>
          <a:xfrm>
            <a:off x="357158" y="1285860"/>
            <a:ext cx="3857652" cy="242889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6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1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26"/>
                                        <p:tgtEl>
                                          <p:spTgt spid="104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31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36"/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41"/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4" nodeType="clickEffect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dur="500" id="45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7" nodeType="withEffect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dur="500" id="48"/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0" nodeType="withEffect" presetClass="exit" presetID="5" presetSubtype="1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dur="500" id="51"/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57"/>
                                        <p:tgtEl>
                                          <p:spTgt spid="1048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62"/>
                                        <p:tgtEl>
                                          <p:spTgt spid="1048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/>
      <p:bldP spid="1048647" grpId="0" uiExpand="1" build="p"/>
      <p:bldP spid="1048648" grpId="0" build="p"/>
      <p:bldP spid="1048649" grpId="0" build="p"/>
      <p:bldP spid="1048649" grpId="1" uiExpand="1" build="p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lastClr="000000" val="windowText"/>
      </a:dk1>
      <a:lt1>
        <a:sysClr lastClr="FFFFFF" val="window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Урок по сказкам А.С.Пушкина.</dc:title>
  <dc:creator>никита</dc:creator>
  <cp:lastModifiedBy>Рябов Никита</cp:lastModifiedBy>
  <dcterms:created xsi:type="dcterms:W3CDTF">2008-02-07T10:26:33Z</dcterms:created>
  <dcterms:modified xsi:type="dcterms:W3CDTF">2022-12-02T18:07:26Z</dcterms:modified>
</cp:coreProperties>
</file>