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5" r:id="rId2"/>
    <p:sldId id="276" r:id="rId3"/>
    <p:sldId id="296" r:id="rId4"/>
    <p:sldId id="280" r:id="rId5"/>
    <p:sldId id="259" r:id="rId6"/>
    <p:sldId id="260" r:id="rId7"/>
    <p:sldId id="315" r:id="rId8"/>
    <p:sldId id="294" r:id="rId9"/>
    <p:sldId id="295" r:id="rId10"/>
    <p:sldId id="262" r:id="rId11"/>
    <p:sldId id="297" r:id="rId12"/>
    <p:sldId id="272" r:id="rId13"/>
    <p:sldId id="298" r:id="rId14"/>
    <p:sldId id="299" r:id="rId15"/>
    <p:sldId id="306" r:id="rId16"/>
    <p:sldId id="273" r:id="rId17"/>
    <p:sldId id="307" r:id="rId18"/>
    <p:sldId id="308" r:id="rId19"/>
    <p:sldId id="310" r:id="rId20"/>
    <p:sldId id="274" r:id="rId21"/>
    <p:sldId id="314" r:id="rId22"/>
    <p:sldId id="321" r:id="rId23"/>
    <p:sldId id="322" r:id="rId24"/>
    <p:sldId id="326" r:id="rId25"/>
    <p:sldId id="323" r:id="rId26"/>
    <p:sldId id="324" r:id="rId27"/>
    <p:sldId id="325" r:id="rId28"/>
    <p:sldId id="316" r:id="rId29"/>
    <p:sldId id="320" r:id="rId30"/>
    <p:sldId id="288" r:id="rId31"/>
    <p:sldId id="292" r:id="rId32"/>
    <p:sldId id="29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66FF"/>
    <a:srgbClr val="CC66FF"/>
    <a:srgbClr val="3333CC"/>
    <a:srgbClr val="A50021"/>
    <a:srgbClr val="0033CC"/>
    <a:srgbClr val="FF3399"/>
    <a:srgbClr val="FF0066"/>
    <a:srgbClr val="00FF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18" autoAdjust="0"/>
  </p:normalViewPr>
  <p:slideViewPr>
    <p:cSldViewPr>
      <p:cViewPr>
        <p:scale>
          <a:sx n="67" d="100"/>
          <a:sy n="67" d="100"/>
        </p:scale>
        <p:origin x="-13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1\Desktop\&#1051;&#1080;&#1089;&#1090;%20Microsoft%20Office%20Exc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1;&#1080;&#1089;&#1090;%20Microsoft%20Office%20Excel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1\Desktop\&#1051;&#1080;&#1089;&#1090;%20Microsoft%20Office%20Excel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1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1;&#1080;&#1089;&#1090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1;&#1080;&#1089;&#1090;%20Microsoft%20Office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1;&#1080;&#1089;&#1090;%20Microsoft%20Office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09412109536182"/>
          <c:y val="4.5141966151819188E-2"/>
          <c:w val="0.40084573815696239"/>
          <c:h val="0.83447945744333041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1"/>
            <c:spPr>
              <a:solidFill>
                <a:srgbClr val="0000FF"/>
              </a:solidFill>
            </c:spPr>
          </c:dPt>
          <c:cat>
            <c:strRef>
              <c:f>Лист8!$A$1:$B$1</c:f>
              <c:strCache>
                <c:ptCount val="2"/>
                <c:pt idx="0">
                  <c:v>наличие компьютера</c:v>
                </c:pt>
                <c:pt idx="1">
                  <c:v>отсутствие компьютера</c:v>
                </c:pt>
              </c:strCache>
            </c:strRef>
          </c:cat>
          <c:val>
            <c:numRef>
              <c:f>Лист8!$A$2:$B$2</c:f>
              <c:numCache>
                <c:formatCode>0%</c:formatCode>
                <c:ptCount val="2"/>
                <c:pt idx="0">
                  <c:v>0.96000000000000063</c:v>
                </c:pt>
                <c:pt idx="1">
                  <c:v>4.0000000000000112E-2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562356885332454"/>
          <c:y val="0.23270899193018968"/>
          <c:w val="0.42635972030213781"/>
          <c:h val="0.52235197872993056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spPr>
    <a:solidFill>
      <a:srgbClr val="66FFFF"/>
    </a:solidFill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Родители</a:t>
            </a:r>
            <a:r>
              <a:rPr lang="ru-RU" baseline="0"/>
              <a:t> и дети</a:t>
            </a:r>
            <a:endParaRPr lang="ru-RU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Лист1!$C$1:$C$2</c:f>
              <c:strCache>
                <c:ptCount val="1"/>
                <c:pt idx="0">
                  <c:v>доп. материал к урокам учащиеся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Лист1!$B$3:$B$8</c:f>
              <c:strCache>
                <c:ptCount val="6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</c:strCache>
            </c:strRef>
          </c:cat>
          <c:val>
            <c:numRef>
              <c:f>Лист1!$C$3:$C$8</c:f>
              <c:numCache>
                <c:formatCode>0%</c:formatCode>
                <c:ptCount val="6"/>
                <c:pt idx="0">
                  <c:v>0.3300000000000004</c:v>
                </c:pt>
                <c:pt idx="1">
                  <c:v>0.22</c:v>
                </c:pt>
                <c:pt idx="2">
                  <c:v>0.22</c:v>
                </c:pt>
                <c:pt idx="3">
                  <c:v>0.43000000000000027</c:v>
                </c:pt>
                <c:pt idx="4">
                  <c:v>0.29000000000000026</c:v>
                </c:pt>
                <c:pt idx="5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Лист1!$D$1:$D$2</c:f>
              <c:strCache>
                <c:ptCount val="1"/>
                <c:pt idx="0">
                  <c:v>доп. материал к урокам родители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Лист1!$B$3:$B$8</c:f>
              <c:strCache>
                <c:ptCount val="6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</c:strCache>
            </c:strRef>
          </c:cat>
          <c:val>
            <c:numRef>
              <c:f>Лист1!$D$3:$D$8</c:f>
              <c:numCache>
                <c:formatCode>0%</c:formatCode>
                <c:ptCount val="6"/>
                <c:pt idx="0">
                  <c:v>0.22</c:v>
                </c:pt>
                <c:pt idx="1">
                  <c:v>0.22</c:v>
                </c:pt>
                <c:pt idx="2">
                  <c:v>0.28000000000000008</c:v>
                </c:pt>
                <c:pt idx="3">
                  <c:v>0.28000000000000008</c:v>
                </c:pt>
                <c:pt idx="4">
                  <c:v>0.60000000000000053</c:v>
                </c:pt>
                <c:pt idx="5">
                  <c:v>0.5</c:v>
                </c:pt>
              </c:numCache>
            </c:numRef>
          </c:val>
        </c:ser>
        <c:axId val="45971328"/>
        <c:axId val="45972864"/>
      </c:barChart>
      <c:catAx>
        <c:axId val="45971328"/>
        <c:scaling>
          <c:orientation val="minMax"/>
        </c:scaling>
        <c:axPos val="b"/>
        <c:tickLblPos val="nextTo"/>
        <c:crossAx val="45972864"/>
        <c:crosses val="autoZero"/>
        <c:auto val="1"/>
        <c:lblAlgn val="ctr"/>
        <c:lblOffset val="100"/>
      </c:catAx>
      <c:valAx>
        <c:axId val="45972864"/>
        <c:scaling>
          <c:orientation val="minMax"/>
        </c:scaling>
        <c:axPos val="l"/>
        <c:majorGridlines/>
        <c:numFmt formatCode="0%" sourceLinked="1"/>
        <c:tickLblPos val="nextTo"/>
        <c:crossAx val="4597132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4">
            <a:lumMod val="20000"/>
            <a:lumOff val="80000"/>
          </a:schemeClr>
        </a:solidFill>
      </c:spPr>
    </c:plotArea>
    <c:plotVisOnly val="1"/>
  </c:chart>
  <c:spPr>
    <a:solidFill>
      <a:srgbClr val="FFFF66"/>
    </a:solidFill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800" i="1" baseline="0">
                <a:solidFill>
                  <a:srgbClr val="0000FF"/>
                </a:solidFill>
              </a:rPr>
              <a:t>Интернет -друг или враг? </a:t>
            </a:r>
            <a:endParaRPr lang="ru-RU" sz="1800" i="1">
              <a:solidFill>
                <a:srgbClr val="0000FF"/>
              </a:solidFill>
            </a:endParaRPr>
          </a:p>
        </c:rich>
      </c:tx>
      <c:layout>
        <c:manualLayout>
          <c:xMode val="edge"/>
          <c:yMode val="edge"/>
          <c:x val="0.22324300087489146"/>
          <c:y val="1.85185185185185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3639143730886847E-2"/>
          <c:y val="0.26928285193720974"/>
          <c:w val="0.73236244551999807"/>
          <c:h val="0.64314557514261561"/>
        </c:manualLayout>
      </c:layout>
      <c:pie3DChart>
        <c:varyColors val="1"/>
        <c:ser>
          <c:idx val="0"/>
          <c:order val="0"/>
          <c:spPr>
            <a:solidFill>
              <a:srgbClr val="FF0066"/>
            </a:solidFill>
          </c:spPr>
          <c:dPt>
            <c:idx val="0"/>
            <c:spPr>
              <a:solidFill>
                <a:srgbClr val="FF3399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cat>
            <c:strRef>
              <c:f>Лист9!$A$1:$B$1</c:f>
              <c:strCache>
                <c:ptCount val="2"/>
                <c:pt idx="0">
                  <c:v>друг</c:v>
                </c:pt>
                <c:pt idx="1">
                  <c:v>враг</c:v>
                </c:pt>
              </c:strCache>
            </c:strRef>
          </c:cat>
          <c:val>
            <c:numRef>
              <c:f>Лист9!$A$2:$B$2</c:f>
              <c:numCache>
                <c:formatCode>0%</c:formatCode>
                <c:ptCount val="2"/>
                <c:pt idx="0">
                  <c:v>0.64000000000000068</c:v>
                </c:pt>
                <c:pt idx="1">
                  <c:v>0.36000000000000026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spPr>
    <a:solidFill>
      <a:srgbClr val="00FFFF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i="1">
                <a:solidFill>
                  <a:srgbClr val="0000FF"/>
                </a:solidFill>
              </a:rPr>
              <a:t>Подтверждение</a:t>
            </a:r>
            <a:r>
              <a:rPr lang="ru-RU" i="1" baseline="0">
                <a:solidFill>
                  <a:srgbClr val="0000FF"/>
                </a:solidFill>
              </a:rPr>
              <a:t> гипотизы</a:t>
            </a:r>
            <a:endParaRPr lang="ru-RU" i="1">
              <a:solidFill>
                <a:srgbClr val="0000FF"/>
              </a:solidFill>
            </a:endParaRPr>
          </a:p>
        </c:rich>
      </c:tx>
      <c:layout/>
    </c:title>
    <c:plotArea>
      <c:layout/>
      <c:pieChart>
        <c:varyColors val="1"/>
        <c:firstSliceAng val="0"/>
      </c:pieChart>
    </c:plotArea>
    <c:plotVisOnly val="1"/>
  </c:chart>
  <c:spPr>
    <a:solidFill>
      <a:srgbClr val="66FFFF"/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i="1" dirty="0"/>
              <a:t>          С</a:t>
            </a:r>
            <a:r>
              <a:rPr lang="ru-RU" sz="1600" i="1" baseline="0" dirty="0"/>
              <a:t> какой целью мы используем </a:t>
            </a:r>
            <a:r>
              <a:rPr lang="ru-RU" sz="1600" i="1" baseline="0" dirty="0" smtClean="0"/>
              <a:t>Интернет</a:t>
            </a:r>
            <a:endParaRPr lang="ru-RU" sz="1600" i="1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Лист3!$B$1</c:f>
              <c:strCache>
                <c:ptCount val="1"/>
                <c:pt idx="0">
                  <c:v>учеба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Лист3!$A$2:$A$12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 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Лист3!$B$2:$B$12</c:f>
              <c:numCache>
                <c:formatCode>0%</c:formatCode>
                <c:ptCount val="11"/>
                <c:pt idx="0">
                  <c:v>0.44</c:v>
                </c:pt>
                <c:pt idx="1">
                  <c:v>0.71000000000000052</c:v>
                </c:pt>
                <c:pt idx="2">
                  <c:v>0.11</c:v>
                </c:pt>
                <c:pt idx="3">
                  <c:v>0.43000000000000027</c:v>
                </c:pt>
                <c:pt idx="4">
                  <c:v>0.27</c:v>
                </c:pt>
                <c:pt idx="5">
                  <c:v>0.5</c:v>
                </c:pt>
                <c:pt idx="6">
                  <c:v>0.24000000000000013</c:v>
                </c:pt>
                <c:pt idx="7">
                  <c:v>0.16</c:v>
                </c:pt>
                <c:pt idx="8">
                  <c:v>0.15000000000000013</c:v>
                </c:pt>
                <c:pt idx="9">
                  <c:v>0.29000000000000026</c:v>
                </c:pt>
                <c:pt idx="10">
                  <c:v>0.39000000000000035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развлечения</c:v>
                </c:pt>
              </c:strCache>
            </c:strRef>
          </c:tx>
          <c:spPr>
            <a:solidFill>
              <a:srgbClr val="0033CC"/>
            </a:solidFill>
          </c:spPr>
          <c:cat>
            <c:strRef>
              <c:f>Лист3!$A$2:$A$12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 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Лист3!$C$2:$C$12</c:f>
              <c:numCache>
                <c:formatCode>0%</c:formatCode>
                <c:ptCount val="11"/>
                <c:pt idx="0">
                  <c:v>0.44</c:v>
                </c:pt>
                <c:pt idx="1">
                  <c:v>0.29000000000000026</c:v>
                </c:pt>
                <c:pt idx="2">
                  <c:v>0.56000000000000005</c:v>
                </c:pt>
                <c:pt idx="3">
                  <c:v>0.29000000000000026</c:v>
                </c:pt>
                <c:pt idx="4">
                  <c:v>0.30000000000000027</c:v>
                </c:pt>
                <c:pt idx="5">
                  <c:v>0.5</c:v>
                </c:pt>
                <c:pt idx="6">
                  <c:v>0.36000000000000026</c:v>
                </c:pt>
                <c:pt idx="7">
                  <c:v>0.25</c:v>
                </c:pt>
                <c:pt idx="8">
                  <c:v>0.30000000000000027</c:v>
                </c:pt>
                <c:pt idx="9">
                  <c:v>0.37000000000000027</c:v>
                </c:pt>
                <c:pt idx="10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Лист3!$D$1</c:f>
              <c:strCache>
                <c:ptCount val="1"/>
                <c:pt idx="0">
                  <c:v>общение</c:v>
                </c:pt>
              </c:strCache>
            </c:strRef>
          </c:tx>
          <c:cat>
            <c:strRef>
              <c:f>Лист3!$A$2:$A$12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 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Лист3!$D$2:$D$12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0.24000000000000013</c:v>
                </c:pt>
                <c:pt idx="3">
                  <c:v>0.28000000000000008</c:v>
                </c:pt>
                <c:pt idx="4">
                  <c:v>0.43000000000000027</c:v>
                </c:pt>
                <c:pt idx="5">
                  <c:v>0</c:v>
                </c:pt>
                <c:pt idx="6">
                  <c:v>0.4</c:v>
                </c:pt>
                <c:pt idx="7">
                  <c:v>0.59</c:v>
                </c:pt>
                <c:pt idx="8">
                  <c:v>0.44</c:v>
                </c:pt>
                <c:pt idx="9">
                  <c:v>0.18000000000000013</c:v>
                </c:pt>
                <c:pt idx="10">
                  <c:v>0.34</c:v>
                </c:pt>
              </c:numCache>
            </c:numRef>
          </c:val>
        </c:ser>
        <c:ser>
          <c:idx val="3"/>
          <c:order val="3"/>
          <c:tx>
            <c:strRef>
              <c:f>Лист3!$E$1</c:f>
              <c:strCache>
                <c:ptCount val="1"/>
                <c:pt idx="0">
                  <c:v>все перечисленное</c:v>
                </c:pt>
              </c:strCache>
            </c:strRef>
          </c:tx>
          <c:spPr>
            <a:solidFill>
              <a:srgbClr val="990000"/>
            </a:solidFill>
          </c:spPr>
          <c:cat>
            <c:strRef>
              <c:f>Лист3!$A$2:$A$12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 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Лист3!$E$2:$E$12</c:f>
              <c:numCache>
                <c:formatCode>General</c:formatCode>
                <c:ptCount val="11"/>
                <c:pt idx="0" formatCode="0%">
                  <c:v>0.12000000000000002</c:v>
                </c:pt>
                <c:pt idx="1">
                  <c:v>0</c:v>
                </c:pt>
                <c:pt idx="2" formatCode="0%">
                  <c:v>8.0000000000000043E-2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0.11</c:v>
                </c:pt>
                <c:pt idx="9" formatCode="0%">
                  <c:v>0.16</c:v>
                </c:pt>
                <c:pt idx="10" formatCode="0%">
                  <c:v>0.13</c:v>
                </c:pt>
              </c:numCache>
            </c:numRef>
          </c:val>
        </c:ser>
        <c:axId val="45759872"/>
        <c:axId val="45773952"/>
      </c:barChart>
      <c:catAx>
        <c:axId val="45759872"/>
        <c:scaling>
          <c:orientation val="minMax"/>
        </c:scaling>
        <c:axPos val="b"/>
        <c:tickLblPos val="nextTo"/>
        <c:crossAx val="45773952"/>
        <c:crosses val="autoZero"/>
        <c:auto val="1"/>
        <c:lblAlgn val="ctr"/>
        <c:lblOffset val="100"/>
      </c:catAx>
      <c:valAx>
        <c:axId val="45773952"/>
        <c:scaling>
          <c:orientation val="minMax"/>
        </c:scaling>
        <c:axPos val="l"/>
        <c:majorGridlines/>
        <c:numFmt formatCode="0%" sourceLinked="1"/>
        <c:tickLblPos val="nextTo"/>
        <c:crossAx val="45759872"/>
        <c:crosses val="autoZero"/>
        <c:crossBetween val="between"/>
      </c:valAx>
      <c:spPr>
        <a:solidFill>
          <a:srgbClr val="FFFFCC"/>
        </a:solidFill>
      </c:spPr>
    </c:plotArea>
    <c:legend>
      <c:legendPos val="b"/>
      <c:layout/>
    </c:legend>
    <c:plotVisOnly val="1"/>
  </c:chart>
  <c:spPr>
    <a:solidFill>
      <a:srgbClr val="00FF99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                             Для</a:t>
            </a:r>
            <a:r>
              <a:rPr lang="ru-RU" sz="1400" baseline="0"/>
              <a:t> чего мы заходим в Интернет</a:t>
            </a:r>
            <a:endParaRPr lang="ru-RU" sz="1400"/>
          </a:p>
        </c:rich>
      </c:tx>
      <c:layout>
        <c:manualLayout>
          <c:xMode val="edge"/>
          <c:yMode val="edge"/>
          <c:x val="0.25328079910402512"/>
          <c:y val="3.6529680365296798E-3"/>
        </c:manualLayout>
      </c:layout>
    </c:title>
    <c:plotArea>
      <c:layout>
        <c:manualLayout>
          <c:layoutTarget val="inner"/>
          <c:xMode val="edge"/>
          <c:yMode val="edge"/>
          <c:x val="5.8930879604997946E-2"/>
          <c:y val="3.0820818746846002E-2"/>
          <c:w val="0.90747331431554989"/>
          <c:h val="0.81740309289870872"/>
        </c:manualLayout>
      </c:layout>
      <c:barChart>
        <c:barDir val="col"/>
        <c:grouping val="clustered"/>
        <c:ser>
          <c:idx val="0"/>
          <c:order val="0"/>
          <c:tx>
            <c:strRef>
              <c:f>Лист7!$B$1</c:f>
              <c:strCache>
                <c:ptCount val="1"/>
                <c:pt idx="0">
                  <c:v>доп.материал к урокам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Лист7!$A$2:$A$12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Лист7!$B$2:$B$12</c:f>
              <c:numCache>
                <c:formatCode>0%</c:formatCode>
                <c:ptCount val="11"/>
                <c:pt idx="0">
                  <c:v>0.33000000000000135</c:v>
                </c:pt>
                <c:pt idx="1">
                  <c:v>0.22</c:v>
                </c:pt>
                <c:pt idx="2">
                  <c:v>0.22</c:v>
                </c:pt>
                <c:pt idx="3">
                  <c:v>0.43000000000000038</c:v>
                </c:pt>
                <c:pt idx="4">
                  <c:v>0.29000000000000031</c:v>
                </c:pt>
                <c:pt idx="5">
                  <c:v>0.5</c:v>
                </c:pt>
                <c:pt idx="6">
                  <c:v>0.17</c:v>
                </c:pt>
                <c:pt idx="7">
                  <c:v>0.33000000000000135</c:v>
                </c:pt>
                <c:pt idx="8">
                  <c:v>0.46</c:v>
                </c:pt>
                <c:pt idx="9">
                  <c:v>0.14000000000000001</c:v>
                </c:pt>
                <c:pt idx="10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Лист7!$C$1</c:f>
              <c:strCache>
                <c:ptCount val="1"/>
                <c:pt idx="0">
                  <c:v>решение дом.заданий</c:v>
                </c:pt>
              </c:strCache>
            </c:strRef>
          </c:tx>
          <c:spPr>
            <a:solidFill>
              <a:srgbClr val="0033CC"/>
            </a:solidFill>
          </c:spPr>
          <c:cat>
            <c:strRef>
              <c:f>Лист7!$A$2:$A$12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Лист7!$C$2:$C$12</c:f>
              <c:numCache>
                <c:formatCode>0%</c:formatCode>
                <c:ptCount val="11"/>
                <c:pt idx="0">
                  <c:v>0</c:v>
                </c:pt>
                <c:pt idx="1">
                  <c:v>0.33000000000000135</c:v>
                </c:pt>
                <c:pt idx="2">
                  <c:v>0.11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0.33000000000000135</c:v>
                </c:pt>
                <c:pt idx="7">
                  <c:v>0.17</c:v>
                </c:pt>
                <c:pt idx="8">
                  <c:v>0.310000000000001</c:v>
                </c:pt>
                <c:pt idx="9">
                  <c:v>0.14000000000000001</c:v>
                </c:pt>
                <c:pt idx="10">
                  <c:v>0.5</c:v>
                </c:pt>
              </c:numCache>
            </c:numRef>
          </c:val>
        </c:ser>
        <c:ser>
          <c:idx val="2"/>
          <c:order val="2"/>
          <c:tx>
            <c:strRef>
              <c:f>Лист7!$D$1</c:f>
              <c:strCache>
                <c:ptCount val="1"/>
                <c:pt idx="0">
                  <c:v>музыка,видео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Лист7!$A$2:$A$12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Лист7!$D$2:$D$12</c:f>
              <c:numCache>
                <c:formatCode>0%</c:formatCode>
                <c:ptCount val="11"/>
                <c:pt idx="0">
                  <c:v>0.22</c:v>
                </c:pt>
                <c:pt idx="1">
                  <c:v>0.12000000000000002</c:v>
                </c:pt>
                <c:pt idx="2">
                  <c:v>0.56000000000000005</c:v>
                </c:pt>
                <c:pt idx="3">
                  <c:v>0.43000000000000038</c:v>
                </c:pt>
                <c:pt idx="4">
                  <c:v>0.29000000000000031</c:v>
                </c:pt>
                <c:pt idx="5">
                  <c:v>0</c:v>
                </c:pt>
                <c:pt idx="6">
                  <c:v>0.17</c:v>
                </c:pt>
                <c:pt idx="7">
                  <c:v>0.25</c:v>
                </c:pt>
                <c:pt idx="8">
                  <c:v>0.33000000000000135</c:v>
                </c:pt>
                <c:pt idx="9">
                  <c:v>0.43000000000000038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Лист7!$E$1</c:f>
              <c:strCache>
                <c:ptCount val="1"/>
                <c:pt idx="0">
                  <c:v>игры</c:v>
                </c:pt>
              </c:strCache>
            </c:strRef>
          </c:tx>
          <c:spPr>
            <a:solidFill>
              <a:srgbClr val="CC3300"/>
            </a:solidFill>
          </c:spPr>
          <c:cat>
            <c:strRef>
              <c:f>Лист7!$A$2:$A$12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Лист7!$E$2:$E$12</c:f>
              <c:numCache>
                <c:formatCode>0%</c:formatCode>
                <c:ptCount val="11"/>
                <c:pt idx="0">
                  <c:v>0.44</c:v>
                </c:pt>
                <c:pt idx="1">
                  <c:v>0.33000000000000135</c:v>
                </c:pt>
                <c:pt idx="2">
                  <c:v>0.11</c:v>
                </c:pt>
                <c:pt idx="3">
                  <c:v>0.14000000000000001</c:v>
                </c:pt>
                <c:pt idx="4">
                  <c:v>0.42000000000000032</c:v>
                </c:pt>
                <c:pt idx="5">
                  <c:v>0.5</c:v>
                </c:pt>
                <c:pt idx="6">
                  <c:v>0.33000000000000135</c:v>
                </c:pt>
                <c:pt idx="7">
                  <c:v>0.25</c:v>
                </c:pt>
                <c:pt idx="8">
                  <c:v>0</c:v>
                </c:pt>
                <c:pt idx="9">
                  <c:v>0.29000000000000031</c:v>
                </c:pt>
                <c:pt idx="10">
                  <c:v>0</c:v>
                </c:pt>
              </c:numCache>
            </c:numRef>
          </c:val>
        </c:ser>
        <c:axId val="45788160"/>
        <c:axId val="45683456"/>
      </c:barChart>
      <c:catAx>
        <c:axId val="45788160"/>
        <c:scaling>
          <c:orientation val="minMax"/>
        </c:scaling>
        <c:axPos val="b"/>
        <c:tickLblPos val="nextTo"/>
        <c:crossAx val="45683456"/>
        <c:crosses val="autoZero"/>
        <c:auto val="1"/>
        <c:lblAlgn val="ctr"/>
        <c:lblOffset val="100"/>
      </c:catAx>
      <c:valAx>
        <c:axId val="45683456"/>
        <c:scaling>
          <c:orientation val="minMax"/>
        </c:scaling>
        <c:axPos val="l"/>
        <c:majorGridlines/>
        <c:numFmt formatCode="0%" sourceLinked="1"/>
        <c:tickLblPos val="nextTo"/>
        <c:crossAx val="4578816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rgbClr val="CCFFFF"/>
        </a:solidFill>
        <a:ln w="25400">
          <a:noFill/>
        </a:ln>
      </c:spPr>
    </c:plotArea>
    <c:plotVisOnly val="1"/>
  </c:chart>
  <c:spPr>
    <a:solidFill>
      <a:srgbClr val="CC99FF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i="1">
                <a:latin typeface="Bookman Old Style" pitchFamily="18" charset="0"/>
              </a:rPr>
              <a:t>Интернет</a:t>
            </a:r>
            <a:r>
              <a:rPr lang="ru-RU" i="1" baseline="0">
                <a:latin typeface="Bookman Old Style" pitchFamily="18" charset="0"/>
              </a:rPr>
              <a:t> и время</a:t>
            </a:r>
            <a:endParaRPr lang="ru-RU" i="1">
              <a:latin typeface="Bookman Old Style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Лист6!$B$1</c:f>
              <c:strCache>
                <c:ptCount val="1"/>
                <c:pt idx="0">
                  <c:v>1 час</c:v>
                </c:pt>
              </c:strCache>
            </c:strRef>
          </c:tx>
          <c:spPr>
            <a:solidFill>
              <a:srgbClr val="0033CC"/>
            </a:solidFill>
            <a:ln>
              <a:solidFill>
                <a:srgbClr val="0033CC"/>
              </a:solidFill>
            </a:ln>
          </c:spPr>
          <c:cat>
            <c:strRef>
              <c:f>Лист6!$A$2:$A$12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Лист6!$B$2:$B$12</c:f>
              <c:numCache>
                <c:formatCode>0%</c:formatCode>
                <c:ptCount val="11"/>
                <c:pt idx="0">
                  <c:v>0.85000000000000053</c:v>
                </c:pt>
                <c:pt idx="1">
                  <c:v>0.71000000000000052</c:v>
                </c:pt>
                <c:pt idx="2">
                  <c:v>0.66000000000000081</c:v>
                </c:pt>
                <c:pt idx="3">
                  <c:v>0.71000000000000052</c:v>
                </c:pt>
                <c:pt idx="4">
                  <c:v>0.5</c:v>
                </c:pt>
                <c:pt idx="5">
                  <c:v>0.5</c:v>
                </c:pt>
                <c:pt idx="6">
                  <c:v>0.68</c:v>
                </c:pt>
                <c:pt idx="7">
                  <c:v>0.5</c:v>
                </c:pt>
                <c:pt idx="8">
                  <c:v>0</c:v>
                </c:pt>
                <c:pt idx="9">
                  <c:v>0.29000000000000026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Лист6!$C$1</c:f>
              <c:strCache>
                <c:ptCount val="1"/>
                <c:pt idx="0">
                  <c:v>2 часа</c:v>
                </c:pt>
              </c:strCache>
            </c:strRef>
          </c:tx>
          <c:spPr>
            <a:solidFill>
              <a:srgbClr val="FF0066"/>
            </a:solidFill>
          </c:spPr>
          <c:cat>
            <c:strRef>
              <c:f>Лист6!$A$2:$A$12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Лист6!$C$2:$C$12</c:f>
              <c:numCache>
                <c:formatCode>0%</c:formatCode>
                <c:ptCount val="11"/>
                <c:pt idx="0">
                  <c:v>0.15000000000000013</c:v>
                </c:pt>
                <c:pt idx="1">
                  <c:v>0.29000000000000026</c:v>
                </c:pt>
                <c:pt idx="2">
                  <c:v>0.22</c:v>
                </c:pt>
                <c:pt idx="3">
                  <c:v>0.29000000000000026</c:v>
                </c:pt>
                <c:pt idx="4">
                  <c:v>0.4</c:v>
                </c:pt>
                <c:pt idx="5">
                  <c:v>0.5</c:v>
                </c:pt>
                <c:pt idx="6">
                  <c:v>0.16</c:v>
                </c:pt>
                <c:pt idx="7">
                  <c:v>8.0000000000000043E-2</c:v>
                </c:pt>
                <c:pt idx="8">
                  <c:v>0.6900000000000005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Лист6!$D$1</c:f>
              <c:strCache>
                <c:ptCount val="1"/>
                <c:pt idx="0">
                  <c:v>3 часа и более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Лист6!$A$2:$A$12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Лист6!$D$2:$D$12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0.12000000000000002</c:v>
                </c:pt>
                <c:pt idx="3">
                  <c:v>0</c:v>
                </c:pt>
                <c:pt idx="4">
                  <c:v>0.1</c:v>
                </c:pt>
                <c:pt idx="5">
                  <c:v>0</c:v>
                </c:pt>
                <c:pt idx="6">
                  <c:v>0.16</c:v>
                </c:pt>
                <c:pt idx="7">
                  <c:v>0.42000000000000026</c:v>
                </c:pt>
                <c:pt idx="8">
                  <c:v>0.31000000000000028</c:v>
                </c:pt>
                <c:pt idx="9">
                  <c:v>0.71000000000000052</c:v>
                </c:pt>
                <c:pt idx="10">
                  <c:v>1</c:v>
                </c:pt>
              </c:numCache>
            </c:numRef>
          </c:val>
        </c:ser>
        <c:axId val="45697280"/>
        <c:axId val="45703168"/>
      </c:barChart>
      <c:catAx>
        <c:axId val="45697280"/>
        <c:scaling>
          <c:orientation val="minMax"/>
        </c:scaling>
        <c:axPos val="b"/>
        <c:tickLblPos val="nextTo"/>
        <c:crossAx val="45703168"/>
        <c:crosses val="autoZero"/>
        <c:auto val="1"/>
        <c:lblAlgn val="ctr"/>
        <c:lblOffset val="100"/>
      </c:catAx>
      <c:valAx>
        <c:axId val="45703168"/>
        <c:scaling>
          <c:orientation val="minMax"/>
        </c:scaling>
        <c:axPos val="l"/>
        <c:majorGridlines/>
        <c:numFmt formatCode="0%" sourceLinked="1"/>
        <c:tickLblPos val="nextTo"/>
        <c:crossAx val="45697280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legend>
      <c:legendPos val="b"/>
      <c:layout/>
    </c:legend>
    <c:plotVisOnly val="1"/>
  </c:chart>
  <c:spPr>
    <a:solidFill>
      <a:srgbClr val="00FF99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i="1">
                <a:solidFill>
                  <a:srgbClr val="C00000"/>
                </a:solidFill>
                <a:latin typeface="Bookman Old Style" pitchFamily="18" charset="0"/>
              </a:rPr>
              <a:t>Мы</a:t>
            </a:r>
            <a:r>
              <a:rPr lang="ru-RU" i="1" baseline="0">
                <a:solidFill>
                  <a:srgbClr val="C00000"/>
                </a:solidFill>
                <a:latin typeface="Bookman Old Style" pitchFamily="18" charset="0"/>
              </a:rPr>
              <a:t> и спорт</a:t>
            </a:r>
            <a:endParaRPr lang="ru-RU" i="1">
              <a:solidFill>
                <a:srgbClr val="C00000"/>
              </a:solidFill>
              <a:latin typeface="Bookman Old Style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Лист11!$B$1</c:f>
              <c:strCache>
                <c:ptCount val="1"/>
                <c:pt idx="0">
                  <c:v>не занимаюсь</c:v>
                </c:pt>
              </c:strCache>
            </c:strRef>
          </c:tx>
          <c:spPr>
            <a:solidFill>
              <a:srgbClr val="6600CC"/>
            </a:solidFill>
          </c:spPr>
          <c:cat>
            <c:strRef>
              <c:f>Лист11!$A$2:$A$12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Лист11!$B$2:$B$12</c:f>
              <c:numCache>
                <c:formatCode>0%</c:formatCode>
                <c:ptCount val="11"/>
                <c:pt idx="0">
                  <c:v>0.15000000000000013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0.56999999999999995</c:v>
                </c:pt>
                <c:pt idx="5">
                  <c:v>0</c:v>
                </c:pt>
                <c:pt idx="6">
                  <c:v>0.16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Лист11!$C$1</c:f>
              <c:strCache>
                <c:ptCount val="1"/>
                <c:pt idx="0">
                  <c:v>менее часа</c:v>
                </c:pt>
              </c:strCache>
            </c:strRef>
          </c:tx>
          <c:spPr>
            <a:solidFill>
              <a:srgbClr val="00CC00"/>
            </a:solidFill>
          </c:spPr>
          <c:cat>
            <c:strRef>
              <c:f>Лист11!$A$2:$A$12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Лист11!$C$2:$C$12</c:f>
              <c:numCache>
                <c:formatCode>0%</c:formatCode>
                <c:ptCount val="11"/>
                <c:pt idx="0">
                  <c:v>0.22</c:v>
                </c:pt>
                <c:pt idx="1">
                  <c:v>0.44</c:v>
                </c:pt>
                <c:pt idx="2">
                  <c:v>0.11</c:v>
                </c:pt>
                <c:pt idx="3">
                  <c:v>0.56999999999999995</c:v>
                </c:pt>
                <c:pt idx="4">
                  <c:v>0.43000000000000027</c:v>
                </c:pt>
                <c:pt idx="5">
                  <c:v>0.5</c:v>
                </c:pt>
                <c:pt idx="6">
                  <c:v>0</c:v>
                </c:pt>
                <c:pt idx="7">
                  <c:v>0.17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Лист11!$D$1</c:f>
              <c:strCache>
                <c:ptCount val="1"/>
                <c:pt idx="0">
                  <c:v>час и более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Лист11!$A$2:$A$12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Лист11!$D$2:$D$12</c:f>
              <c:numCache>
                <c:formatCode>0%</c:formatCode>
                <c:ptCount val="11"/>
                <c:pt idx="0">
                  <c:v>0.62000000000000055</c:v>
                </c:pt>
                <c:pt idx="1">
                  <c:v>0.56000000000000005</c:v>
                </c:pt>
                <c:pt idx="2">
                  <c:v>0.89</c:v>
                </c:pt>
                <c:pt idx="3">
                  <c:v>0.43000000000000027</c:v>
                </c:pt>
                <c:pt idx="4">
                  <c:v>0</c:v>
                </c:pt>
                <c:pt idx="5">
                  <c:v>0.5</c:v>
                </c:pt>
                <c:pt idx="6">
                  <c:v>0.84000000000000052</c:v>
                </c:pt>
                <c:pt idx="7">
                  <c:v>0.83000000000000052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axId val="45887872"/>
        <c:axId val="45889408"/>
      </c:barChart>
      <c:catAx>
        <c:axId val="45887872"/>
        <c:scaling>
          <c:orientation val="minMax"/>
        </c:scaling>
        <c:axPos val="b"/>
        <c:tickLblPos val="nextTo"/>
        <c:crossAx val="45889408"/>
        <c:crosses val="autoZero"/>
        <c:auto val="1"/>
        <c:lblAlgn val="ctr"/>
        <c:lblOffset val="100"/>
      </c:catAx>
      <c:valAx>
        <c:axId val="45889408"/>
        <c:scaling>
          <c:orientation val="minMax"/>
        </c:scaling>
        <c:axPos val="l"/>
        <c:majorGridlines/>
        <c:numFmt formatCode="0%" sourceLinked="1"/>
        <c:tickLblPos val="nextTo"/>
        <c:crossAx val="4588787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rgbClr val="FFFF99"/>
        </a:solidFill>
      </c:spPr>
    </c:plotArea>
    <c:plotVisOnly val="1"/>
  </c:chart>
  <c:spPr>
    <a:solidFill>
      <a:srgbClr val="9999FF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i="1">
                <a:latin typeface="Bookman Old Style" pitchFamily="18" charset="0"/>
              </a:rPr>
              <a:t>Минусы</a:t>
            </a:r>
            <a:r>
              <a:rPr lang="ru-RU" sz="1600" i="1" baseline="0">
                <a:latin typeface="Bookman Old Style" pitchFamily="18" charset="0"/>
              </a:rPr>
              <a:t> Интернета</a:t>
            </a:r>
            <a:endParaRPr lang="ru-RU" sz="1600" i="1"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30807813484562208"/>
          <c:y val="2.314814814814814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Лист5!$B$1</c:f>
              <c:strCache>
                <c:ptCount val="1"/>
                <c:pt idx="0">
                  <c:v>полностью проинформирован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Лист5!$A$2:$A$12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Лист5!$B$2:$B$12</c:f>
              <c:numCache>
                <c:formatCode>0%</c:formatCode>
                <c:ptCount val="11"/>
                <c:pt idx="0">
                  <c:v>0</c:v>
                </c:pt>
                <c:pt idx="1">
                  <c:v>0.44</c:v>
                </c:pt>
                <c:pt idx="2">
                  <c:v>0.44</c:v>
                </c:pt>
                <c:pt idx="3">
                  <c:v>0.42000000000000026</c:v>
                </c:pt>
                <c:pt idx="4">
                  <c:v>0.43000000000000027</c:v>
                </c:pt>
                <c:pt idx="5">
                  <c:v>0.5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Лист5!$C$1</c:f>
              <c:strCache>
                <c:ptCount val="1"/>
                <c:pt idx="0">
                  <c:v>частично проинформирован</c:v>
                </c:pt>
              </c:strCache>
            </c:strRef>
          </c:tx>
          <c:spPr>
            <a:solidFill>
              <a:srgbClr val="0033CC"/>
            </a:solidFill>
          </c:spPr>
          <c:cat>
            <c:strRef>
              <c:f>Лист5!$A$2:$A$12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Лист5!$C$2:$C$12</c:f>
              <c:numCache>
                <c:formatCode>0%</c:formatCode>
                <c:ptCount val="11"/>
                <c:pt idx="0">
                  <c:v>1</c:v>
                </c:pt>
                <c:pt idx="1">
                  <c:v>0.44</c:v>
                </c:pt>
                <c:pt idx="2">
                  <c:v>0.32000000000000034</c:v>
                </c:pt>
                <c:pt idx="3">
                  <c:v>0.42000000000000026</c:v>
                </c:pt>
                <c:pt idx="4">
                  <c:v>0.43000000000000027</c:v>
                </c:pt>
                <c:pt idx="5">
                  <c:v>0.5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Лист5!$D$1</c:f>
              <c:strCache>
                <c:ptCount val="1"/>
                <c:pt idx="0">
                  <c:v>не информирован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Лист5!$A$2:$A$12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Лист5!$D$2:$D$12</c:f>
              <c:numCache>
                <c:formatCode>0%</c:formatCode>
                <c:ptCount val="11"/>
                <c:pt idx="0">
                  <c:v>0</c:v>
                </c:pt>
                <c:pt idx="1">
                  <c:v>0.12000000000000002</c:v>
                </c:pt>
                <c:pt idx="2">
                  <c:v>0.24000000000000013</c:v>
                </c:pt>
                <c:pt idx="3">
                  <c:v>0.16</c:v>
                </c:pt>
                <c:pt idx="4">
                  <c:v>0.14000000000000001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axId val="45921792"/>
        <c:axId val="45923328"/>
      </c:barChart>
      <c:catAx>
        <c:axId val="45921792"/>
        <c:scaling>
          <c:orientation val="minMax"/>
        </c:scaling>
        <c:axPos val="b"/>
        <c:tickLblPos val="nextTo"/>
        <c:crossAx val="45923328"/>
        <c:crosses val="autoZero"/>
        <c:auto val="1"/>
        <c:lblAlgn val="ctr"/>
        <c:lblOffset val="100"/>
      </c:catAx>
      <c:valAx>
        <c:axId val="45923328"/>
        <c:scaling>
          <c:orientation val="minMax"/>
        </c:scaling>
        <c:axPos val="l"/>
        <c:majorGridlines/>
        <c:numFmt formatCode="0%" sourceLinked="1"/>
        <c:tickLblPos val="nextTo"/>
        <c:crossAx val="4592179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3">
            <a:lumMod val="20000"/>
            <a:lumOff val="80000"/>
          </a:schemeClr>
        </a:solidFill>
      </c:spPr>
    </c:plotArea>
    <c:plotVisOnly val="1"/>
  </c:chart>
  <c:spPr>
    <a:solidFill>
      <a:srgbClr val="66FFFF"/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i="1">
                <a:latin typeface="Bookman Old Style" pitchFamily="18" charset="0"/>
              </a:rPr>
              <a:t>           Компьютер и здоровье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9.4080225330225364E-2"/>
          <c:y val="5.0523411536015556E-2"/>
          <c:w val="0.79359945609945892"/>
          <c:h val="0.83547588974586351"/>
        </c:manualLayout>
      </c:layout>
      <c:barChart>
        <c:barDir val="col"/>
        <c:grouping val="clustered"/>
        <c:ser>
          <c:idx val="0"/>
          <c:order val="0"/>
          <c:tx>
            <c:strRef>
              <c:f>Лист2!$B$1</c:f>
              <c:strCache>
                <c:ptCount val="1"/>
                <c:pt idx="0">
                  <c:v>болят глаза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Лист2!$A$2:$A$12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Лист2!$B$2:$B$12</c:f>
              <c:numCache>
                <c:formatCode>0%</c:formatCode>
                <c:ptCount val="11"/>
                <c:pt idx="0">
                  <c:v>0.22</c:v>
                </c:pt>
                <c:pt idx="1">
                  <c:v>0.66000000000000081</c:v>
                </c:pt>
                <c:pt idx="2">
                  <c:v>0.44</c:v>
                </c:pt>
                <c:pt idx="3">
                  <c:v>0.56999999999999995</c:v>
                </c:pt>
                <c:pt idx="4">
                  <c:v>0.45</c:v>
                </c:pt>
                <c:pt idx="5">
                  <c:v>1</c:v>
                </c:pt>
                <c:pt idx="6">
                  <c:v>0.68</c:v>
                </c:pt>
                <c:pt idx="7">
                  <c:v>0.3300000000000004</c:v>
                </c:pt>
                <c:pt idx="8">
                  <c:v>0.15000000000000013</c:v>
                </c:pt>
                <c:pt idx="9">
                  <c:v>0.71000000000000052</c:v>
                </c:pt>
                <c:pt idx="10">
                  <c:v>0.3300000000000004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голвные боли</c:v>
                </c:pt>
              </c:strCache>
            </c:strRef>
          </c:tx>
          <c:spPr>
            <a:solidFill>
              <a:srgbClr val="0033CC"/>
            </a:solidFill>
          </c:spPr>
          <c:cat>
            <c:strRef>
              <c:f>Лист2!$A$2:$A$12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Лист2!$C$2:$C$12</c:f>
              <c:numCache>
                <c:formatCode>0%</c:formatCode>
                <c:ptCount val="11"/>
                <c:pt idx="0">
                  <c:v>0.11</c:v>
                </c:pt>
                <c:pt idx="1">
                  <c:v>0.66000000000000081</c:v>
                </c:pt>
                <c:pt idx="2">
                  <c:v>0.3300000000000004</c:v>
                </c:pt>
                <c:pt idx="3">
                  <c:v>0.28000000000000008</c:v>
                </c:pt>
                <c:pt idx="4">
                  <c:v>0.28000000000000008</c:v>
                </c:pt>
                <c:pt idx="5">
                  <c:v>1</c:v>
                </c:pt>
                <c:pt idx="6">
                  <c:v>0.16</c:v>
                </c:pt>
                <c:pt idx="7">
                  <c:v>0.3300000000000004</c:v>
                </c:pt>
                <c:pt idx="8">
                  <c:v>0.42000000000000026</c:v>
                </c:pt>
                <c:pt idx="9">
                  <c:v>0.29000000000000026</c:v>
                </c:pt>
                <c:pt idx="10">
                  <c:v>0.3300000000000004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устают мышцы тела</c:v>
                </c:pt>
              </c:strCache>
            </c:strRef>
          </c:tx>
          <c:spPr>
            <a:solidFill>
              <a:srgbClr val="00CC00"/>
            </a:solidFill>
          </c:spPr>
          <c:cat>
            <c:strRef>
              <c:f>Лист2!$A$2:$A$12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Лист2!$D$2:$D$12</c:f>
              <c:numCache>
                <c:formatCode>0%</c:formatCode>
                <c:ptCount val="11"/>
                <c:pt idx="0">
                  <c:v>0.1</c:v>
                </c:pt>
                <c:pt idx="1">
                  <c:v>0.11</c:v>
                </c:pt>
                <c:pt idx="2">
                  <c:v>0.44</c:v>
                </c:pt>
                <c:pt idx="3">
                  <c:v>0.14000000000000001</c:v>
                </c:pt>
                <c:pt idx="4">
                  <c:v>0.1</c:v>
                </c:pt>
                <c:pt idx="5">
                  <c:v>0</c:v>
                </c:pt>
                <c:pt idx="6">
                  <c:v>0.16</c:v>
                </c:pt>
                <c:pt idx="7">
                  <c:v>0.26</c:v>
                </c:pt>
                <c:pt idx="8">
                  <c:v>0.15000000000000013</c:v>
                </c:pt>
                <c:pt idx="9">
                  <c:v>0</c:v>
                </c:pt>
                <c:pt idx="10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расстройство сна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Лист2!$A$2:$A$12</c:f>
              <c:strCache>
                <c:ptCount val="11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  <c:pt idx="6">
                  <c:v>7кл</c:v>
                </c:pt>
                <c:pt idx="7">
                  <c:v>8кл</c:v>
                </c:pt>
                <c:pt idx="8">
                  <c:v>9кл</c:v>
                </c:pt>
                <c:pt idx="9">
                  <c:v>10кл</c:v>
                </c:pt>
                <c:pt idx="10">
                  <c:v>11кл</c:v>
                </c:pt>
              </c:strCache>
            </c:strRef>
          </c:cat>
          <c:val>
            <c:numRef>
              <c:f>Лист2!$E$2:$E$12</c:f>
              <c:numCache>
                <c:formatCode>0%</c:formatCode>
                <c:ptCount val="11"/>
                <c:pt idx="0">
                  <c:v>0.66000000000000081</c:v>
                </c:pt>
                <c:pt idx="1">
                  <c:v>0</c:v>
                </c:pt>
                <c:pt idx="2">
                  <c:v>0</c:v>
                </c:pt>
                <c:pt idx="3">
                  <c:v>0.28000000000000008</c:v>
                </c:pt>
                <c:pt idx="4">
                  <c:v>0.43000000000000027</c:v>
                </c:pt>
                <c:pt idx="5">
                  <c:v>0</c:v>
                </c:pt>
                <c:pt idx="6">
                  <c:v>0</c:v>
                </c:pt>
                <c:pt idx="7">
                  <c:v>8.0000000000000043E-2</c:v>
                </c:pt>
                <c:pt idx="8">
                  <c:v>0.31000000000000028</c:v>
                </c:pt>
                <c:pt idx="9">
                  <c:v>0</c:v>
                </c:pt>
                <c:pt idx="10">
                  <c:v>0.17</c:v>
                </c:pt>
              </c:numCache>
            </c:numRef>
          </c:val>
        </c:ser>
        <c:axId val="81037568"/>
        <c:axId val="81051648"/>
      </c:barChart>
      <c:catAx>
        <c:axId val="81037568"/>
        <c:scaling>
          <c:orientation val="minMax"/>
        </c:scaling>
        <c:axPos val="b"/>
        <c:tickLblPos val="nextTo"/>
        <c:crossAx val="81051648"/>
        <c:crosses val="autoZero"/>
        <c:auto val="1"/>
        <c:lblAlgn val="ctr"/>
        <c:lblOffset val="100"/>
      </c:catAx>
      <c:valAx>
        <c:axId val="81051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1"/>
        <c:tickLblPos val="nextTo"/>
        <c:crossAx val="8103756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accent4">
            <a:lumMod val="20000"/>
            <a:lumOff val="80000"/>
          </a:schemeClr>
        </a:solidFill>
      </c:spPr>
    </c:plotArea>
    <c:plotVisOnly val="1"/>
  </c:chart>
  <c:spPr>
    <a:solidFill>
      <a:srgbClr val="66FFFF"/>
    </a:solidFill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algn="ctr">
              <a:defRPr/>
            </a:pPr>
            <a:r>
              <a:rPr lang="ru-RU" sz="1600" i="1">
                <a:latin typeface="Bookman Old Style" pitchFamily="18" charset="0"/>
              </a:rPr>
              <a:t>  Контроль</a:t>
            </a:r>
            <a:r>
              <a:rPr lang="ru-RU" sz="1600" i="1" baseline="0">
                <a:latin typeface="Bookman Old Style" pitchFamily="18" charset="0"/>
              </a:rPr>
              <a:t> родителей</a:t>
            </a:r>
            <a:endParaRPr lang="ru-RU" sz="1600" i="1">
              <a:latin typeface="Bookman Old Style" pitchFamily="18" charset="0"/>
            </a:endParaRPr>
          </a:p>
        </c:rich>
      </c:tx>
      <c:layout>
        <c:manualLayout>
          <c:xMode val="edge"/>
          <c:yMode val="edge"/>
          <c:x val="0.17854855643044668"/>
          <c:y val="7.323241160511512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Лист4!$B$1:$B$2</c:f>
              <c:strCache>
                <c:ptCount val="1"/>
                <c:pt idx="0">
                  <c:v>всегда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Лист4!$A$3:$A$8</c:f>
              <c:strCache>
                <c:ptCount val="6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</c:strCache>
            </c:strRef>
          </c:cat>
          <c:val>
            <c:numRef>
              <c:f>Лист4!$B$3:$B$8</c:f>
              <c:numCache>
                <c:formatCode>0%</c:formatCode>
                <c:ptCount val="6"/>
                <c:pt idx="0">
                  <c:v>1</c:v>
                </c:pt>
                <c:pt idx="1">
                  <c:v>0.76000000000000056</c:v>
                </c:pt>
                <c:pt idx="2">
                  <c:v>0.8</c:v>
                </c:pt>
                <c:pt idx="3">
                  <c:v>0.8</c:v>
                </c:pt>
                <c:pt idx="4">
                  <c:v>0.78</c:v>
                </c:pt>
                <c:pt idx="5">
                  <c:v>0.74000000000000055</c:v>
                </c:pt>
              </c:numCache>
            </c:numRef>
          </c:val>
        </c:ser>
        <c:ser>
          <c:idx val="1"/>
          <c:order val="1"/>
          <c:tx>
            <c:strRef>
              <c:f>Лист4!$C$1:$C$2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Лист4!$A$3:$A$8</c:f>
              <c:strCache>
                <c:ptCount val="6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</c:strCache>
            </c:strRef>
          </c:cat>
          <c:val>
            <c:numRef>
              <c:f>Лист4!$C$3:$C$8</c:f>
              <c:numCache>
                <c:formatCode>0%</c:formatCode>
                <c:ptCount val="6"/>
                <c:pt idx="0">
                  <c:v>0</c:v>
                </c:pt>
                <c:pt idx="1">
                  <c:v>0.24000000000000013</c:v>
                </c:pt>
                <c:pt idx="2">
                  <c:v>0.2</c:v>
                </c:pt>
                <c:pt idx="3">
                  <c:v>0.2</c:v>
                </c:pt>
                <c:pt idx="4">
                  <c:v>0.22</c:v>
                </c:pt>
                <c:pt idx="5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Лист4!$D$1:$D$2</c:f>
              <c:strCache>
                <c:ptCount val="1"/>
                <c:pt idx="0">
                  <c:v>никогда </c:v>
                </c:pt>
              </c:strCache>
            </c:strRef>
          </c:tx>
          <c:cat>
            <c:strRef>
              <c:f>Лист4!$A$3:$A$8</c:f>
              <c:strCache>
                <c:ptCount val="6"/>
                <c:pt idx="0">
                  <c:v>1кл</c:v>
                </c:pt>
                <c:pt idx="1">
                  <c:v>2кл</c:v>
                </c:pt>
                <c:pt idx="2">
                  <c:v>3кл</c:v>
                </c:pt>
                <c:pt idx="3">
                  <c:v>4кл</c:v>
                </c:pt>
                <c:pt idx="4">
                  <c:v>5кл</c:v>
                </c:pt>
                <c:pt idx="5">
                  <c:v>6кл</c:v>
                </c:pt>
              </c:strCache>
            </c:strRef>
          </c:cat>
          <c:val>
            <c:numRef>
              <c:f>Лист4!$D$3:$D$8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axId val="81058048"/>
        <c:axId val="46022656"/>
      </c:barChart>
      <c:catAx>
        <c:axId val="81058048"/>
        <c:scaling>
          <c:orientation val="minMax"/>
        </c:scaling>
        <c:axPos val="b"/>
        <c:tickLblPos val="nextTo"/>
        <c:crossAx val="46022656"/>
        <c:crosses val="autoZero"/>
        <c:auto val="1"/>
        <c:lblAlgn val="ctr"/>
        <c:lblOffset val="100"/>
      </c:catAx>
      <c:valAx>
        <c:axId val="46022656"/>
        <c:scaling>
          <c:orientation val="minMax"/>
        </c:scaling>
        <c:axPos val="l"/>
        <c:majorGridlines/>
        <c:numFmt formatCode="0%" sourceLinked="1"/>
        <c:tickLblPos val="nextTo"/>
        <c:crossAx val="81058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chemeClr val="tx1"/>
            </a:solidFill>
          </a:ln>
        </c:spPr>
      </c:dTable>
      <c:spPr>
        <a:solidFill>
          <a:schemeClr val="accent1">
            <a:lumMod val="20000"/>
            <a:lumOff val="80000"/>
          </a:schemeClr>
        </a:solidFill>
      </c:spPr>
    </c:plotArea>
    <c:plotVisOnly val="1"/>
  </c:chart>
  <c:spPr>
    <a:solidFill>
      <a:srgbClr val="66FFFF"/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Родители</a:t>
            </a:r>
            <a:r>
              <a:rPr lang="ru-RU" baseline="0"/>
              <a:t> и дети</a:t>
            </a:r>
            <a:endParaRPr lang="ru-RU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Лист1!$G$1:$G$2</c:f>
              <c:strCache>
                <c:ptCount val="1"/>
                <c:pt idx="0">
                  <c:v>музыка,видео учащиеся</c:v>
                </c:pt>
              </c:strCache>
            </c:strRef>
          </c:tx>
          <c:spPr>
            <a:solidFill>
              <a:srgbClr val="FF0066"/>
            </a:solidFill>
            <a:ln>
              <a:solidFill>
                <a:srgbClr val="FFFF00"/>
              </a:solidFill>
            </a:ln>
          </c:spPr>
          <c:val>
            <c:numRef>
              <c:f>Лист1!$G$3:$G$8</c:f>
              <c:numCache>
                <c:formatCode>0%</c:formatCode>
                <c:ptCount val="6"/>
                <c:pt idx="0">
                  <c:v>0.22</c:v>
                </c:pt>
                <c:pt idx="1">
                  <c:v>0.12000000000000002</c:v>
                </c:pt>
                <c:pt idx="2">
                  <c:v>0.56000000000000005</c:v>
                </c:pt>
                <c:pt idx="3">
                  <c:v>0.43000000000000027</c:v>
                </c:pt>
                <c:pt idx="4">
                  <c:v>0.29000000000000026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Лист1!$H$1:$H$2</c:f>
              <c:strCache>
                <c:ptCount val="1"/>
                <c:pt idx="0">
                  <c:v>музыка,видео родители</c:v>
                </c:pt>
              </c:strCache>
            </c:strRef>
          </c:tx>
          <c:spPr>
            <a:solidFill>
              <a:srgbClr val="00CC00"/>
            </a:solidFill>
            <a:ln>
              <a:solidFill>
                <a:srgbClr val="0000FF"/>
              </a:solidFill>
            </a:ln>
          </c:spPr>
          <c:val>
            <c:numRef>
              <c:f>Лист1!$H$3:$H$8</c:f>
              <c:numCache>
                <c:formatCode>0%</c:formatCode>
                <c:ptCount val="6"/>
                <c:pt idx="0">
                  <c:v>0.22</c:v>
                </c:pt>
                <c:pt idx="1">
                  <c:v>0.3300000000000004</c:v>
                </c:pt>
                <c:pt idx="2">
                  <c:v>0.28000000000000008</c:v>
                </c:pt>
                <c:pt idx="3">
                  <c:v>0.28000000000000008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</c:ser>
        <c:axId val="46044672"/>
        <c:axId val="46046208"/>
      </c:barChart>
      <c:catAx>
        <c:axId val="46044672"/>
        <c:scaling>
          <c:orientation val="minMax"/>
        </c:scaling>
        <c:axPos val="b"/>
        <c:tickLblPos val="nextTo"/>
        <c:crossAx val="46046208"/>
        <c:crosses val="autoZero"/>
        <c:auto val="1"/>
        <c:lblAlgn val="ctr"/>
        <c:lblOffset val="100"/>
      </c:catAx>
      <c:valAx>
        <c:axId val="460462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1"/>
        <c:tickLblPos val="nextTo"/>
        <c:spPr>
          <a:solidFill>
            <a:srgbClr val="FFFF00"/>
          </a:solidFill>
        </c:spPr>
        <c:crossAx val="4604467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bg1">
            <a:lumMod val="95000"/>
          </a:schemeClr>
        </a:solidFill>
      </c:spPr>
    </c:plotArea>
    <c:plotVisOnly val="1"/>
  </c:chart>
  <c:spPr>
    <a:solidFill>
      <a:srgbClr val="FFFF66"/>
    </a:solidFill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0.30417</cdr:x>
      <cdr:y>0.63889</cdr:y>
    </cdr:from>
    <cdr:to>
      <cdr:x>0.4625</cdr:x>
      <cdr:y>0.82292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0650" y="1752600"/>
          <a:ext cx="72390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0.22727</cdr:x>
      <cdr:y>0.45</cdr:y>
    </cdr:from>
    <cdr:to>
      <cdr:x>0.52273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0" y="648072"/>
          <a:ext cx="93610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FFFF00"/>
              </a:solidFill>
            </a:rPr>
            <a:t>  96</a:t>
          </a:r>
          <a:r>
            <a:rPr lang="ru-RU" sz="2400" b="1" dirty="0">
              <a:solidFill>
                <a:srgbClr val="FFFF00"/>
              </a:solidFill>
            </a:rPr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0.39144</cdr:x>
      <cdr:y>0.41672</cdr:y>
    </cdr:from>
    <cdr:to>
      <cdr:x>0.65204</cdr:x>
      <cdr:y>0.85075</cdr:y>
    </cdr:to>
    <cdr:sp macro="" textlink="">
      <cdr:nvSpPr>
        <cdr:cNvPr id="2" name="TextBox 1"/>
        <cdr:cNvSpPr txBox="1"/>
      </cdr:nvSpPr>
      <cdr:spPr>
        <a:xfrm xmlns:a="http://schemas.openxmlformats.org/drawingml/2006/main" rot="19310765">
          <a:off x="1789679" y="1143147"/>
          <a:ext cx="1191452" cy="1190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>
              <a:latin typeface="Bookman Old Style" pitchFamily="18" charset="0"/>
            </a:rPr>
            <a:t> 64%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0.33474</cdr:x>
      <cdr:y>0.49139</cdr:y>
    </cdr:from>
    <cdr:to>
      <cdr:x>0.66948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936104"/>
          <a:ext cx="1224136" cy="968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Bookman Old Style" pitchFamily="18" charset="0"/>
            </a:rPr>
            <a:t> </a:t>
          </a:r>
          <a:endParaRPr lang="ru-RU" sz="2400" b="1" dirty="0">
            <a:latin typeface="Bookman Old Style" pitchFamily="18" charset="0"/>
          </a:endParaRPr>
        </a:p>
      </cdr:txBody>
    </cdr:sp>
  </cdr:relSizeAnchor>
  <cdr:relSizeAnchor xmlns:cdr="http://schemas.openxmlformats.org/drawingml/2006/chartDrawing">
    <cdr:from>
      <cdr:x>0.07895</cdr:x>
      <cdr:y>0.16667</cdr:y>
    </cdr:from>
    <cdr:to>
      <cdr:x>0.41312</cdr:x>
      <cdr:y>0.69577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3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0.28947</cdr:x>
      <cdr:y>0.20833</cdr:y>
    </cdr:from>
    <cdr:to>
      <cdr:x>0.73684</cdr:x>
      <cdr:y>0.875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896309" y="360040"/>
          <a:ext cx="1385206" cy="115212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3399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 smtClean="0"/>
        </a:p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Bookman Old Style" pitchFamily="18" charset="0"/>
            </a:rPr>
            <a:t> 100%</a:t>
          </a:r>
          <a:endParaRPr lang="ru-RU" sz="1800" b="1" dirty="0">
            <a:solidFill>
              <a:schemeClr val="tx1"/>
            </a:solidFill>
            <a:latin typeface="Bookman Old Style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20CE-4D06-488C-9971-032A2013FC3C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98310-74EC-4087-B9C2-15AC134510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8310-74EC-4087-B9C2-15AC134510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8310-74EC-4087-B9C2-15AC134510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8310-74EC-4087-B9C2-15AC134510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98310-74EC-4087-B9C2-15AC1345101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iles.33b.ru/smile.103500.html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5209.html" TargetMode="External"/><Relationship Id="rId7" Type="http://schemas.openxmlformats.org/officeDocument/2006/relationships/image" Target="../media/image42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gif"/><Relationship Id="rId7" Type="http://schemas.openxmlformats.org/officeDocument/2006/relationships/image" Target="../media/image17.gif"/><Relationship Id="rId2" Type="http://schemas.openxmlformats.org/officeDocument/2006/relationships/hyperlink" Target="http://smiles.33b.ru/smile.10520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gif"/><Relationship Id="rId4" Type="http://schemas.openxmlformats.org/officeDocument/2006/relationships/image" Target="../media/image6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39.gif"/><Relationship Id="rId7" Type="http://schemas.openxmlformats.org/officeDocument/2006/relationships/image" Target="../media/image65.gif"/><Relationship Id="rId2" Type="http://schemas.openxmlformats.org/officeDocument/2006/relationships/hyperlink" Target="http://smiles.33b.ru/smile.105209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6;&#1040;&#1041;&#1054;&#1058;&#1040;%202017\&#1050;&#1057;&#1040;&#1053;&#1040;%20&#1075;&#1086;&#1090;&#1086;&#1074;\&#1069;&#1076;&#1074;&#1072;&#1088;&#1076;%20&#1043;&#1088;&#1080;&#1075;%20-%20%20-%20&#1059;&#1090;&#1088;&#1086;%20&#1074;%20&#1083;&#1077;&#1089;&#1091;%20(+%20&#1079;&#1074;&#1091;&#1082;%20&#1088;&#1091;&#1095;&#1100;&#1103;%20&#1080;%20&#1087;&#1077;&#1085;&#1080;&#1077;%20&#1087;&#1090;&#1080;&#1094;)%20.mp3" TargetMode="Externa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hyperlink" Target="http://smiles.33b.ru/smile.99954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gif"/><Relationship Id="rId5" Type="http://schemas.openxmlformats.org/officeDocument/2006/relationships/image" Target="../media/image4.gif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gif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gif"/><Relationship Id="rId3" Type="http://schemas.openxmlformats.org/officeDocument/2006/relationships/image" Target="../media/image77.jpeg"/><Relationship Id="rId7" Type="http://schemas.openxmlformats.org/officeDocument/2006/relationships/image" Target="../media/image80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gif"/><Relationship Id="rId5" Type="http://schemas.openxmlformats.org/officeDocument/2006/relationships/image" Target="../media/image79.gif"/><Relationship Id="rId4" Type="http://schemas.openxmlformats.org/officeDocument/2006/relationships/image" Target="../media/image7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5209.html" TargetMode="External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4.gif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40768"/>
            <a:ext cx="8964488" cy="27363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3810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ИНТЕ           РНЕТ</a:t>
            </a:r>
            <a:r>
              <a:rPr lang="ru-RU" sz="5400" b="1" dirty="0" smtClean="0">
                <a:ln w="3810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5400" b="1" dirty="0" smtClean="0">
                <a:ln w="3810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980728"/>
            <a:ext cx="3240360" cy="720000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0913950"/>
              </a:avLst>
            </a:prstTxWarp>
            <a:spAutoFit/>
          </a:bodyPr>
          <a:lstStyle/>
          <a:p>
            <a:pPr algn="ctr"/>
            <a:r>
              <a:rPr lang="ru-RU" sz="4400" b="1" dirty="0" smtClean="0">
                <a:ln w="3810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ПЛЮСЫ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149080"/>
            <a:ext cx="3384376" cy="720000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21337284"/>
              </a:avLst>
            </a:prstTxWarp>
            <a:spAutoFit/>
          </a:bodyPr>
          <a:lstStyle/>
          <a:p>
            <a:pPr algn="ctr"/>
            <a:r>
              <a:rPr lang="ru-RU" sz="4400" b="1" dirty="0" smtClean="0">
                <a:ln w="3810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МИНУСЫ</a:t>
            </a:r>
            <a:endParaRPr lang="ru-RU" sz="4400" b="1" dirty="0">
              <a:ln w="38100">
                <a:solidFill>
                  <a:srgbClr val="7030A0"/>
                </a:solidFill>
              </a:ln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2664296" cy="25276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31840" y="5589240"/>
            <a:ext cx="6012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Bookman Old Style" pitchFamily="18" charset="0"/>
              </a:rPr>
              <a:t>Авторы: </a:t>
            </a:r>
            <a:r>
              <a:rPr lang="ru-RU" sz="2400" b="1" i="1" dirty="0" smtClean="0">
                <a:solidFill>
                  <a:srgbClr val="0033CC"/>
                </a:solidFill>
                <a:latin typeface="Bookman Old Style" pitchFamily="18" charset="0"/>
              </a:rPr>
              <a:t>Гордеев Даниил</a:t>
            </a:r>
            <a:endParaRPr lang="ru-RU" sz="2400" b="1" i="1" dirty="0" smtClean="0">
              <a:solidFill>
                <a:srgbClr val="0033CC"/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latin typeface="Bookman Old Style" pitchFamily="18" charset="0"/>
              </a:rPr>
              <a:t>учащийся </a:t>
            </a:r>
            <a:r>
              <a:rPr lang="ru-RU" b="1" i="1" dirty="0" smtClean="0">
                <a:latin typeface="Bookman Old Style" pitchFamily="18" charset="0"/>
              </a:rPr>
              <a:t>6</a:t>
            </a:r>
            <a:r>
              <a:rPr lang="ru-RU" b="1" i="1" dirty="0" smtClean="0">
                <a:latin typeface="Bookman Old Style" pitchFamily="18" charset="0"/>
              </a:rPr>
              <a:t> </a:t>
            </a:r>
            <a:r>
              <a:rPr lang="ru-RU" b="1" i="1" dirty="0" smtClean="0">
                <a:latin typeface="Bookman Old Style" pitchFamily="18" charset="0"/>
              </a:rPr>
              <a:t>класса МОУ </a:t>
            </a:r>
            <a:r>
              <a:rPr lang="ru-RU" b="1" i="1" dirty="0" err="1" smtClean="0">
                <a:latin typeface="Bookman Old Style" pitchFamily="18" charset="0"/>
              </a:rPr>
              <a:t>Колталовской</a:t>
            </a:r>
            <a:r>
              <a:rPr lang="ru-RU" b="1" i="1" dirty="0" smtClean="0">
                <a:latin typeface="Bookman Old Style" pitchFamily="18" charset="0"/>
              </a:rPr>
              <a:t> СОШ</a:t>
            </a:r>
          </a:p>
          <a:p>
            <a:r>
              <a:rPr lang="ru-RU" sz="1900" b="1" dirty="0" smtClean="0">
                <a:solidFill>
                  <a:srgbClr val="C00000"/>
                </a:solidFill>
                <a:latin typeface="Bookman Old Style" pitchFamily="18" charset="0"/>
              </a:rPr>
              <a:t>Руководитель: </a:t>
            </a:r>
            <a:r>
              <a:rPr lang="ru-RU" sz="2400" b="1" i="1" dirty="0" smtClean="0">
                <a:solidFill>
                  <a:srgbClr val="6600CC"/>
                </a:solidFill>
                <a:latin typeface="Bookman Old Style" pitchFamily="18" charset="0"/>
              </a:rPr>
              <a:t>Щербакова О.А.</a:t>
            </a:r>
          </a:p>
          <a:p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492897"/>
            <a:ext cx="720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38100">
                  <a:solidFill>
                    <a:srgbClr val="7030A0"/>
                  </a:solidFill>
                </a:ln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И</a:t>
            </a:r>
            <a:endParaRPr lang="ru-RU" sz="4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88640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50800">
                  <a:noFill/>
                </a:ln>
                <a:solidFill>
                  <a:srgbClr val="009900"/>
                </a:solidFill>
              </a:rPr>
              <a:t>ВЕСЬ МИР -</a:t>
            </a:r>
            <a:endParaRPr lang="ru-RU" sz="6000" b="1" dirty="0">
              <a:ln w="50800">
                <a:noFill/>
              </a:ln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661248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50800">
                  <a:noFill/>
                </a:ln>
                <a:solidFill>
                  <a:srgbClr val="008000"/>
                </a:solidFill>
              </a:rPr>
              <a:t>ИНТЕРНЕТ!</a:t>
            </a:r>
            <a:endParaRPr lang="ru-RU" sz="6000" b="1" dirty="0">
              <a:ln w="50800">
                <a:noFill/>
              </a:ln>
              <a:solidFill>
                <a:srgbClr val="008000"/>
              </a:solidFill>
            </a:endParaRPr>
          </a:p>
        </p:txBody>
      </p:sp>
      <p:pic>
        <p:nvPicPr>
          <p:cNvPr id="6" name="Рисунок 5" descr="C:\Users\1\Desktop\в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ол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861048"/>
            <a:ext cx="2808858" cy="190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1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0"/>
            <a:ext cx="19970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7" descr="15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412776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00207" flipH="1">
            <a:off x="251520" y="5475287"/>
            <a:ext cx="2074862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7" descr="15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132856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7" descr="15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89040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563888" y="126876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Невозможно представить сегодня Вооруженные Силы без Интернета. </a:t>
            </a:r>
            <a:endParaRPr lang="ru-RU" sz="2400" b="1" i="1" dirty="0"/>
          </a:p>
        </p:txBody>
      </p:sp>
      <p:pic>
        <p:nvPicPr>
          <p:cNvPr id="27" name="Picture 27" descr="15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356992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39552" y="407707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Компьютеры позволили оснастить нашу армию современными видами вооружения.</a:t>
            </a:r>
            <a:endParaRPr lang="ru-RU" sz="2400" b="1" i="1" dirty="0"/>
          </a:p>
        </p:txBody>
      </p:sp>
      <p:pic>
        <p:nvPicPr>
          <p:cNvPr id="29" name="Picture 27" descr="15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780928"/>
            <a:ext cx="14398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0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50800">
                  <a:noFill/>
                </a:ln>
                <a:solidFill>
                  <a:srgbClr val="FF0000"/>
                </a:solidFill>
              </a:rPr>
              <a:t>ВЕСЬ МИР -</a:t>
            </a:r>
            <a:endParaRPr lang="ru-RU" sz="6000" b="1" dirty="0">
              <a:ln w="5080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5877272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50800">
                  <a:noFill/>
                </a:ln>
                <a:solidFill>
                  <a:srgbClr val="FF0000"/>
                </a:solidFill>
              </a:rPr>
              <a:t>ИНТЕРНЕТ!</a:t>
            </a:r>
            <a:endParaRPr lang="ru-RU" sz="6000" b="1" dirty="0">
              <a:ln w="5080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229200"/>
            <a:ext cx="6516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</a:rPr>
              <a:t>Интернет приобрел большой успех в сфере развлечений. 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908721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3333CC"/>
                </a:solidFill>
              </a:rPr>
              <a:t>В науке при помощи компьютера проводятся сложнейшие опыты и испытания.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844825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90B2D"/>
                </a:solidFill>
              </a:rPr>
              <a:t> </a:t>
            </a:r>
            <a:r>
              <a:rPr lang="ru-RU" sz="2400" b="1" i="1" dirty="0" smtClean="0">
                <a:solidFill>
                  <a:srgbClr val="F90B2D"/>
                </a:solidFill>
              </a:rPr>
              <a:t>Без использования компьютера невозможно исследование  космоса.</a:t>
            </a:r>
          </a:p>
        </p:txBody>
      </p:sp>
      <p:pic>
        <p:nvPicPr>
          <p:cNvPr id="11" name="Picture 9" descr="ag00564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1884508" cy="14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1520" y="270892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</a:rPr>
              <a:t>В современном мире невозможно вести бизнес без использования Интернета.</a:t>
            </a:r>
            <a:r>
              <a:rPr lang="ru-RU" sz="2400" dirty="0" smtClean="0">
                <a:solidFill>
                  <a:srgbClr val="009900"/>
                </a:solidFill>
              </a:rPr>
              <a:t> </a:t>
            </a:r>
            <a:r>
              <a:rPr lang="ru-RU" sz="2400" b="1" i="1" dirty="0" smtClean="0">
                <a:solidFill>
                  <a:srgbClr val="009900"/>
                </a:solidFill>
              </a:rPr>
              <a:t>Интернет - сделки стали нормой почти всех видов бизнеса</a:t>
            </a:r>
            <a:r>
              <a:rPr lang="ru-RU" sz="2400" b="1" i="1" dirty="0" smtClean="0">
                <a:solidFill>
                  <a:srgbClr val="33CC33"/>
                </a:solidFill>
              </a:rPr>
              <a:t>. </a:t>
            </a:r>
            <a:endParaRPr lang="ru-RU" sz="2400" b="1" i="1" dirty="0">
              <a:solidFill>
                <a:srgbClr val="33CC3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59832" y="3861048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C0000"/>
                </a:solidFill>
              </a:rPr>
              <a:t>Не выходя из дома через Интернет можно сделать покупку, заказать билет  в театр, на поезд или самолёт. </a:t>
            </a:r>
            <a:endParaRPr lang="ru-RU" sz="2400" b="1" i="1" dirty="0">
              <a:solidFill>
                <a:srgbClr val="CC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1728192" cy="111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5" name="Picture 1" descr="C:\Users\1\Desktop\83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1343025" cy="14287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412776"/>
            <a:ext cx="172954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3" descr="a8959116a7acf3e3b1405220e55a9297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5085184"/>
            <a:ext cx="2141914" cy="157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060848"/>
            <a:ext cx="2520280" cy="252028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07904" y="3068960"/>
            <a:ext cx="1777670" cy="576064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ИНТЕРНЕТ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9832" y="1052736"/>
            <a:ext cx="3168352" cy="720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ОБРАЗОВАНИЕ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4" y="4797152"/>
            <a:ext cx="3240360" cy="10800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Bookman Old Style" pitchFamily="18" charset="0"/>
              </a:rPr>
              <a:t>ВОЕННАЯ ПРОМЫШЛЕН -НОСТЬ</a:t>
            </a:r>
            <a:endParaRPr lang="ru-RU" sz="2400" b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1988840"/>
            <a:ext cx="2448272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CC00"/>
                </a:solidFill>
                <a:latin typeface="Bookman Old Style" pitchFamily="18" charset="0"/>
              </a:rPr>
              <a:t>БИЗНЕС</a:t>
            </a:r>
            <a:endParaRPr lang="ru-RU" sz="2400" b="1" dirty="0">
              <a:solidFill>
                <a:srgbClr val="00CC00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1196752"/>
            <a:ext cx="2448272" cy="5400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Bookman Old Style" pitchFamily="18" charset="0"/>
              </a:rPr>
              <a:t>ТРАНСПОРТ</a:t>
            </a:r>
            <a:endParaRPr lang="ru-RU" sz="2400" b="1" dirty="0">
              <a:solidFill>
                <a:srgbClr val="990099"/>
              </a:solidFill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3717032"/>
            <a:ext cx="2448272" cy="54000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МЕДИЦИНА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4581128"/>
            <a:ext cx="2448272" cy="5400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FF"/>
                </a:solidFill>
                <a:latin typeface="Bookman Old Style" pitchFamily="18" charset="0"/>
              </a:rPr>
              <a:t>ОБЩЕНИЕ</a:t>
            </a:r>
            <a:endParaRPr lang="ru-RU" sz="2400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1196752"/>
            <a:ext cx="2448000" cy="540000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</a:rPr>
              <a:t>ТОРГОВЛЯ</a:t>
            </a:r>
            <a:endParaRPr lang="ru-RU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2060848"/>
            <a:ext cx="2448272" cy="5400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D60093"/>
                </a:solidFill>
                <a:latin typeface="Bookman Old Style" pitchFamily="18" charset="0"/>
              </a:rPr>
              <a:t>НАУКА</a:t>
            </a:r>
            <a:endParaRPr lang="ru-RU" sz="24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3717032"/>
            <a:ext cx="2448272" cy="5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Bookman Old Style" pitchFamily="18" charset="0"/>
              </a:rPr>
              <a:t>КОСМОС</a:t>
            </a:r>
            <a:endParaRPr lang="ru-RU" sz="2400" b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4581128"/>
            <a:ext cx="2448272" cy="54000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ТУРИЗМ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2852936"/>
            <a:ext cx="2448272" cy="54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6600CC"/>
                </a:solidFill>
                <a:latin typeface="Bookman Old Style" pitchFamily="18" charset="0"/>
              </a:rPr>
              <a:t>СПОРТ</a:t>
            </a:r>
            <a:endParaRPr lang="ru-RU" sz="2400" b="1" dirty="0">
              <a:solidFill>
                <a:srgbClr val="6600CC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72200" y="2852936"/>
            <a:ext cx="2448272" cy="5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D60093"/>
                </a:solidFill>
                <a:latin typeface="Bookman Old Style" pitchFamily="18" charset="0"/>
              </a:rPr>
              <a:t>ПОЛИТИКА</a:t>
            </a:r>
            <a:endParaRPr lang="ru-RU" sz="2400" b="1" dirty="0">
              <a:solidFill>
                <a:srgbClr val="D60093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7832" y="0"/>
            <a:ext cx="7048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ВЕСЬ МИР - ИНТЕРНЕТ </a:t>
            </a:r>
            <a:endParaRPr lang="ru-RU" sz="5400" b="1" cap="none" spc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8772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C0000"/>
                </a:solidFill>
              </a:rPr>
              <a:t>«Интернет изменяет всё, чего бы ни коснулся, а касается он практически всего».                  </a:t>
            </a:r>
            <a:r>
              <a:rPr lang="ru-RU" sz="2800" dirty="0" smtClean="0"/>
              <a:t> </a:t>
            </a:r>
            <a:r>
              <a:rPr lang="ru-RU" sz="2800" b="1" i="1" dirty="0" smtClean="0"/>
              <a:t>Джон Эллис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56895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smtClean="0">
                <a:ln w="50800"/>
                <a:solidFill>
                  <a:srgbClr val="FF0000"/>
                </a:solidFill>
              </a:rPr>
              <a:t>ПЛЮСЫ ИНТЕРНТА</a:t>
            </a:r>
            <a:endParaRPr lang="ru-RU" sz="6000" b="1" dirty="0">
              <a:ln w="50800"/>
              <a:solidFill>
                <a:srgbClr val="FF0000"/>
              </a:solidFill>
            </a:endParaRPr>
          </a:p>
        </p:txBody>
      </p:sp>
      <p:pic>
        <p:nvPicPr>
          <p:cNvPr id="52226" name="Picture 2" descr="C:\Users\1\Desktop\КАРТ инф\comp (378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556792"/>
            <a:ext cx="1881353" cy="17281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836713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+mj-lt"/>
              </a:rPr>
              <a:t>Интернет – источник полезной и нужной информации для учащихся.</a:t>
            </a:r>
            <a:endParaRPr lang="ru-RU" sz="24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23528" y="4005064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Интернет – самый быстрый источник получения </a:t>
            </a:r>
            <a:r>
              <a:rPr lang="ru-RU" sz="2400" b="1" i="1" dirty="0" smtClean="0">
                <a:solidFill>
                  <a:srgbClr val="0000CC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Calibri" pitchFamily="34" charset="0"/>
                <a:cs typeface="Times New Roman" pitchFamily="18" charset="0"/>
              </a:rPr>
              <a:t>информации.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861048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530120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.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6" name="Picture 13" descr="a7fdcafa37c3cafe5a67a83394f31af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462000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a7fdcafa37c3cafe5a67a83394f31af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403648" y="6462000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a7fdcafa37c3cafe5a67a83394f31af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5436096" y="6462000"/>
            <a:ext cx="1512168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a7fdcafa37c3cafe5a67a83394f31af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067944" y="6462000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a7fdcafa37c3cafe5a67a83394f31af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2771800" y="6462000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a7fdcafa37c3cafe5a67a83394f31af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876256" y="6462000"/>
            <a:ext cx="1320596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a7fdcafa37c3cafe5a67a83394f31af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8172400" y="6462000"/>
            <a:ext cx="1320596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699792" y="1772816"/>
            <a:ext cx="3960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FF0066"/>
                </a:solidFill>
                <a:latin typeface="+mj-lt"/>
              </a:rPr>
              <a:t>В Интернете, в Интернете, </a:t>
            </a:r>
            <a:br>
              <a:rPr lang="ru-RU" sz="2200" b="1" i="1" dirty="0" smtClean="0">
                <a:solidFill>
                  <a:srgbClr val="FF0066"/>
                </a:solidFill>
                <a:latin typeface="+mj-lt"/>
              </a:rPr>
            </a:br>
            <a:r>
              <a:rPr lang="ru-RU" sz="2200" b="1" i="1" dirty="0" smtClean="0">
                <a:solidFill>
                  <a:srgbClr val="FF0066"/>
                </a:solidFill>
                <a:latin typeface="+mj-lt"/>
              </a:rPr>
              <a:t>Пруд пруди всего на свете! </a:t>
            </a:r>
            <a:br>
              <a:rPr lang="ru-RU" sz="2200" b="1" i="1" dirty="0" smtClean="0">
                <a:solidFill>
                  <a:srgbClr val="FF0066"/>
                </a:solidFill>
                <a:latin typeface="+mj-lt"/>
              </a:rPr>
            </a:br>
            <a:r>
              <a:rPr lang="ru-RU" sz="2200" b="1" i="1" dirty="0" smtClean="0">
                <a:solidFill>
                  <a:srgbClr val="FF0066"/>
                </a:solidFill>
                <a:latin typeface="+mj-lt"/>
              </a:rPr>
              <a:t>Здесь мы можем поучиться, </a:t>
            </a:r>
            <a:br>
              <a:rPr lang="ru-RU" sz="2200" b="1" i="1" dirty="0" smtClean="0">
                <a:solidFill>
                  <a:srgbClr val="FF0066"/>
                </a:solidFill>
                <a:latin typeface="+mj-lt"/>
              </a:rPr>
            </a:br>
            <a:r>
              <a:rPr lang="ru-RU" sz="2200" b="1" i="1" dirty="0" smtClean="0">
                <a:solidFill>
                  <a:srgbClr val="FF0066"/>
                </a:solidFill>
                <a:latin typeface="+mj-lt"/>
              </a:rPr>
              <a:t>Быстро текст перевести, </a:t>
            </a:r>
            <a:br>
              <a:rPr lang="ru-RU" sz="2200" b="1" i="1" dirty="0" smtClean="0">
                <a:solidFill>
                  <a:srgbClr val="FF0066"/>
                </a:solidFill>
                <a:latin typeface="+mj-lt"/>
              </a:rPr>
            </a:br>
            <a:r>
              <a:rPr lang="ru-RU" sz="2200" b="1" i="1" dirty="0" smtClean="0">
                <a:solidFill>
                  <a:srgbClr val="FF0066"/>
                </a:solidFill>
                <a:latin typeface="+mj-lt"/>
              </a:rPr>
              <a:t>А в </a:t>
            </a:r>
            <a:r>
              <a:rPr lang="ru-RU" sz="2200" b="1" i="1" dirty="0" err="1" smtClean="0">
                <a:solidFill>
                  <a:srgbClr val="FF0066"/>
                </a:solidFill>
                <a:latin typeface="+mj-lt"/>
              </a:rPr>
              <a:t>онлайн</a:t>
            </a:r>
            <a:r>
              <a:rPr lang="ru-RU" sz="2200" b="1" i="1" dirty="0" smtClean="0">
                <a:solidFill>
                  <a:srgbClr val="FF0066"/>
                </a:solidFill>
                <a:latin typeface="+mj-lt"/>
              </a:rPr>
              <a:t>- библиотеке</a:t>
            </a:r>
            <a:br>
              <a:rPr lang="ru-RU" sz="2200" b="1" i="1" dirty="0" smtClean="0">
                <a:solidFill>
                  <a:srgbClr val="FF0066"/>
                </a:solidFill>
                <a:latin typeface="+mj-lt"/>
              </a:rPr>
            </a:br>
            <a:r>
              <a:rPr lang="ru-RU" sz="2200" b="1" i="1" dirty="0" smtClean="0">
                <a:solidFill>
                  <a:srgbClr val="FF0066"/>
                </a:solidFill>
                <a:latin typeface="+mj-lt"/>
              </a:rPr>
              <a:t>Книжку нужную найти. </a:t>
            </a:r>
            <a:endParaRPr lang="ru-RU" sz="2200" b="1" i="1" dirty="0">
              <a:solidFill>
                <a:srgbClr val="FF0066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988840"/>
            <a:ext cx="211234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804248" y="4725144"/>
            <a:ext cx="18243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3059832" y="5013176"/>
            <a:ext cx="367240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200" b="1" i="1" dirty="0" smtClean="0">
                <a:solidFill>
                  <a:srgbClr val="CC0099"/>
                </a:solidFill>
              </a:rPr>
              <a:t>Расстоянья Интернету</a:t>
            </a:r>
            <a:br>
              <a:rPr lang="ru-RU" sz="2200" b="1" i="1" dirty="0" smtClean="0">
                <a:solidFill>
                  <a:srgbClr val="CC0099"/>
                </a:solidFill>
              </a:rPr>
            </a:br>
            <a:r>
              <a:rPr lang="ru-RU" sz="2200" b="1" i="1" dirty="0" smtClean="0">
                <a:solidFill>
                  <a:srgbClr val="CC0099"/>
                </a:solidFill>
              </a:rPr>
              <a:t>Совершенно не страшны. </a:t>
            </a:r>
            <a:br>
              <a:rPr lang="ru-RU" sz="2200" b="1" i="1" dirty="0" smtClean="0">
                <a:solidFill>
                  <a:srgbClr val="CC0099"/>
                </a:solidFill>
              </a:rPr>
            </a:br>
            <a:r>
              <a:rPr lang="ru-RU" sz="2200" b="1" i="1" dirty="0" smtClean="0">
                <a:solidFill>
                  <a:srgbClr val="CC0099"/>
                </a:solidFill>
              </a:rPr>
              <a:t>За секунду он доставит </a:t>
            </a:r>
            <a:br>
              <a:rPr lang="ru-RU" sz="2200" b="1" i="1" dirty="0" smtClean="0">
                <a:solidFill>
                  <a:srgbClr val="CC0099"/>
                </a:solidFill>
              </a:rPr>
            </a:br>
            <a:r>
              <a:rPr lang="ru-RU" sz="2200" b="1" i="1" dirty="0" smtClean="0">
                <a:solidFill>
                  <a:srgbClr val="CC0099"/>
                </a:solidFill>
              </a:rPr>
              <a:t>Сообщенье хоть с Луны</a:t>
            </a:r>
            <a:r>
              <a:rPr lang="ru-RU" sz="2200" b="1" i="1" dirty="0" smtClean="0"/>
              <a:t>.</a:t>
            </a:r>
          </a:p>
        </p:txBody>
      </p:sp>
      <p:pic>
        <p:nvPicPr>
          <p:cNvPr id="22" name="Рисунок 21" descr="C:\Users\1\Desktop\ИНТЕРНЕТ\Интернет фото\картинки общение в соцсетях  13 тыс изображений найдено в Яндекс.Картинках_files\i_08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941168"/>
            <a:ext cx="23042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smtClean="0">
                <a:ln w="50800"/>
                <a:solidFill>
                  <a:srgbClr val="FF0000"/>
                </a:solidFill>
              </a:rPr>
              <a:t>ПЛЮСЫ ИНТЕРНТА</a:t>
            </a:r>
            <a:endParaRPr lang="ru-RU" sz="60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1628800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C0066"/>
                </a:solidFill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lang="ru-RU" sz="2000" dirty="0">
              <a:solidFill>
                <a:srgbClr val="CC0066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725144"/>
            <a:ext cx="51845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CC0099"/>
                </a:solidFill>
                <a:latin typeface="+mj-lt"/>
                <a:cs typeface="Arial" pitchFamily="34" charset="0"/>
              </a:rPr>
              <a:t>Интернет дает возможность дистанционного обучения и самообразования .</a:t>
            </a:r>
            <a:endParaRPr lang="ru-RU" sz="2600" b="1" i="1" dirty="0">
              <a:solidFill>
                <a:srgbClr val="CC0099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23528" y="6462000"/>
            <a:ext cx="1558303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835696" y="6462000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203848" y="6462000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572000" y="6462000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868144" y="6462000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308304" y="6462000"/>
            <a:ext cx="1512168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-509143" y="5952856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-558084" y="3194997"/>
            <a:ext cx="151217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-509143" y="4586215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8238856" y="5952857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-509143" y="1777903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8238856" y="4514207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-509143" y="509144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8238857" y="3146055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8238857" y="1849911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8238857" y="509143"/>
            <a:ext cx="1414287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https://im0-tub-ru.yandex.net/i?id=9756082ce2248d867629f8892a00c8ae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m0-tub-ru.yandex.net/i?id=87123b35aec04160d09f878299dc4c23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4" descr="H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98432"/>
            <a:ext cx="2304256" cy="19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C:\Users\1\Desktop\АНИМАЦИЯ78\1263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229200"/>
            <a:ext cx="864096" cy="864096"/>
          </a:xfrm>
          <a:prstGeom prst="rect">
            <a:avLst/>
          </a:prstGeom>
          <a:noFill/>
        </p:spPr>
      </p:pic>
      <p:pic>
        <p:nvPicPr>
          <p:cNvPr id="35" name="Picture 4" descr="https://im0-tub-ru.yandex.net/i?id=bc1156f3fb50ddaeef6f0e31647015a6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700808"/>
            <a:ext cx="1673285" cy="2016224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611560" y="836713"/>
            <a:ext cx="69847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CC0099"/>
                </a:solidFill>
              </a:rPr>
              <a:t>Интернет – это неограниченное общение.</a:t>
            </a:r>
            <a:endParaRPr lang="ru-RU" sz="2600" dirty="0">
              <a:solidFill>
                <a:srgbClr val="CC0099"/>
              </a:solidFill>
            </a:endParaRPr>
          </a:p>
        </p:txBody>
      </p:sp>
      <p:pic>
        <p:nvPicPr>
          <p:cNvPr id="36" name="Picture 2" descr="anim059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628800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Прямоугольник 39"/>
          <p:cNvSpPr/>
          <p:nvPr/>
        </p:nvSpPr>
        <p:spPr>
          <a:xfrm>
            <a:off x="2627784" y="1268760"/>
            <a:ext cx="3240360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 smtClean="0"/>
              <a:t>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339752" y="1484784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Не печалься, если вдруг 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>Далеко уехал друг. 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>Подключаешь Интернет —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>Расстоянья больше нет!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flipH="1">
            <a:off x="5436096" y="2636912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Электронное письмо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>Вмиг домчится до него. 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>Ну а видео-звонок, 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2000" b="1" dirty="0" smtClean="0">
                <a:solidFill>
                  <a:srgbClr val="0000CC"/>
                </a:solidFill>
              </a:rPr>
              <a:t>Сократит разлуки срок</a:t>
            </a:r>
            <a:r>
              <a:rPr lang="ru-RU" sz="2000" dirty="0" smtClean="0">
                <a:solidFill>
                  <a:srgbClr val="0000CC"/>
                </a:solidFill>
              </a:rPr>
              <a:t>.</a:t>
            </a:r>
            <a:endParaRPr lang="ru-RU" sz="2000" dirty="0">
              <a:solidFill>
                <a:srgbClr val="0000CC"/>
              </a:solidFill>
            </a:endParaRPr>
          </a:p>
        </p:txBody>
      </p:sp>
      <p:pic>
        <p:nvPicPr>
          <p:cNvPr id="37" name="Picture 1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852936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50800"/>
                <a:solidFill>
                  <a:srgbClr val="FF0000"/>
                </a:solidFill>
              </a:rPr>
              <a:t>ПЛЮСЫ ИНТЕРНТА</a:t>
            </a:r>
            <a:endParaRPr lang="ru-RU" sz="6000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7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C0066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Интернет помогает учащимся  реализовать свои творческие возможности и организовать свой досуг.</a:t>
            </a:r>
            <a:endParaRPr lang="ru-RU" dirty="0">
              <a:solidFill>
                <a:srgbClr val="CC0066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2306115" cy="170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4365104"/>
            <a:ext cx="4680520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Неоценимую помощь оказывает Интернет  во внеклассной работе.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445224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C0000"/>
                </a:solidFill>
              </a:rPr>
              <a:t>Интернет стирает границы между городскими и сельскими школами.</a:t>
            </a:r>
            <a:endParaRPr lang="ru-RU" sz="2000" dirty="0">
              <a:solidFill>
                <a:srgbClr val="CC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204864"/>
            <a:ext cx="2500275" cy="165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276872"/>
            <a:ext cx="2376265" cy="159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C:\Users\1\Desktop\рп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0" y="6434013"/>
            <a:ext cx="4824000" cy="411699"/>
          </a:xfrm>
          <a:prstGeom prst="rect">
            <a:avLst/>
          </a:prstGeom>
          <a:noFill/>
        </p:spPr>
      </p:pic>
      <p:pic>
        <p:nvPicPr>
          <p:cNvPr id="13" name="Picture 4" descr="C:\Users\1\Desktop\рп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4320000" y="6446301"/>
            <a:ext cx="4824000" cy="411699"/>
          </a:xfrm>
          <a:prstGeom prst="rect">
            <a:avLst/>
          </a:prstGeom>
          <a:noFill/>
        </p:spPr>
      </p:pic>
      <p:pic>
        <p:nvPicPr>
          <p:cNvPr id="17" name="Рисунок 16" descr="C:\Users\1\Desktop\ИНТЕРНЕТ\Интернет фото\DSC09101.JPG"/>
          <p:cNvPicPr/>
          <p:nvPr/>
        </p:nvPicPr>
        <p:blipFill>
          <a:blip r:embed="rId6" cstate="print"/>
          <a:srcRect l="11706" t="1425" r="19325"/>
          <a:stretch>
            <a:fillRect/>
          </a:stretch>
        </p:blipFill>
        <p:spPr bwMode="auto">
          <a:xfrm>
            <a:off x="5364088" y="4149080"/>
            <a:ext cx="3024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348880"/>
            <a:ext cx="2952328" cy="280092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07904" y="3429000"/>
            <a:ext cx="1944216" cy="792088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ИНТЕРНЕТ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1196752"/>
            <a:ext cx="2448272" cy="720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66"/>
                </a:solidFill>
                <a:latin typeface="Bookman Old Style" pitchFamily="18" charset="0"/>
              </a:rPr>
              <a:t>Обучение</a:t>
            </a:r>
            <a:endParaRPr lang="ru-RU" sz="2400" b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1800" y="1196752"/>
            <a:ext cx="3528392" cy="720080"/>
          </a:xfrm>
          <a:prstGeom prst="roundRect">
            <a:avLst>
              <a:gd name="adj" fmla="val 18683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6600CC"/>
              </a:solidFill>
              <a:latin typeface="Bookman Old Style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4208" y="1196752"/>
            <a:ext cx="2448272" cy="720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Общение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2348880"/>
            <a:ext cx="2448000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8000"/>
                </a:solidFill>
                <a:latin typeface="Bookman Old Style" pitchFamily="18" charset="0"/>
              </a:rPr>
              <a:t>Доступ к информации</a:t>
            </a:r>
            <a:endParaRPr lang="ru-RU" sz="2400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00" y="2420888"/>
            <a:ext cx="2448272" cy="86409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3333CC"/>
                </a:solidFill>
                <a:latin typeface="Bookman Old Style" pitchFamily="18" charset="0"/>
              </a:rPr>
              <a:t>Новые технологии</a:t>
            </a:r>
            <a:endParaRPr lang="ru-RU" sz="2400" b="1" dirty="0">
              <a:solidFill>
                <a:srgbClr val="3333CC"/>
              </a:solidFill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3645024"/>
            <a:ext cx="2520008" cy="864096"/>
          </a:xfrm>
          <a:prstGeom prst="roundRect">
            <a:avLst>
              <a:gd name="adj" fmla="val 3101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Творческие способности</a:t>
            </a:r>
            <a:endParaRPr lang="ru-RU" sz="2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72200" y="3789040"/>
            <a:ext cx="2448000" cy="720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66"/>
                </a:solidFill>
                <a:latin typeface="Bookman Old Style" pitchFamily="18" charset="0"/>
              </a:rPr>
              <a:t>Увлечения</a:t>
            </a:r>
            <a:endParaRPr lang="ru-RU" sz="2400" b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4869160"/>
            <a:ext cx="2520008" cy="72008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800080"/>
                </a:solidFill>
                <a:latin typeface="Bookman Old Style" pitchFamily="18" charset="0"/>
              </a:rPr>
              <a:t>Организация досуга</a:t>
            </a:r>
            <a:endParaRPr lang="ru-RU" sz="2400" b="1" dirty="0">
              <a:solidFill>
                <a:srgbClr val="800080"/>
              </a:solidFill>
              <a:latin typeface="Bookman Old Style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55776" y="5733256"/>
            <a:ext cx="4320480" cy="86409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00FF"/>
                </a:solidFill>
                <a:latin typeface="Bookman Old Style" pitchFamily="18" charset="0"/>
              </a:rPr>
              <a:t>Техническая и мульти- </a:t>
            </a:r>
            <a:r>
              <a:rPr lang="ru-RU" sz="2400" b="1" dirty="0" err="1" smtClean="0">
                <a:solidFill>
                  <a:srgbClr val="6600FF"/>
                </a:solidFill>
                <a:latin typeface="Bookman Old Style" pitchFamily="18" charset="0"/>
              </a:rPr>
              <a:t>медийная</a:t>
            </a:r>
            <a:r>
              <a:rPr lang="ru-RU" sz="2400" b="1" dirty="0" smtClean="0">
                <a:solidFill>
                  <a:srgbClr val="6600FF"/>
                </a:solidFill>
                <a:latin typeface="Bookman Old Style" pitchFamily="18" charset="0"/>
              </a:rPr>
              <a:t> грамотность</a:t>
            </a:r>
            <a:endParaRPr lang="ru-RU" sz="2400" b="1" dirty="0">
              <a:solidFill>
                <a:srgbClr val="6600FF"/>
              </a:solidFill>
              <a:latin typeface="Bookman Old Style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 noCrop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092280" y="4797152"/>
            <a:ext cx="1872000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1641805" y="0"/>
            <a:ext cx="5860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ПЛЮСЫ ИНТЕРНТА</a:t>
            </a:r>
            <a:endParaRPr lang="ru-RU" sz="5400" b="1" cap="none" spc="0" dirty="0">
              <a:ln w="50800">
                <a:solidFill>
                  <a:srgbClr val="C00000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3794" name="AutoShape 2" descr="Сетевой город. Образование"/>
          <p:cNvSpPr>
            <a:spLocks noChangeAspect="1" noChangeArrowheads="1"/>
          </p:cNvSpPr>
          <p:nvPr/>
        </p:nvSpPr>
        <p:spPr bwMode="auto">
          <a:xfrm>
            <a:off x="155575" y="-304800"/>
            <a:ext cx="194310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Users\1\Desktop\s_gorod.png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 bwMode="auto">
          <a:xfrm>
            <a:off x="2771800" y="1196752"/>
            <a:ext cx="3528392" cy="740279"/>
          </a:xfrm>
          <a:prstGeom prst="round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12968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smtClean="0">
                <a:ln w="50800"/>
                <a:solidFill>
                  <a:srgbClr val="0000CC"/>
                </a:solidFill>
              </a:rPr>
              <a:t>МИНУСЫ ИНТЕРНТА</a:t>
            </a:r>
            <a:endParaRPr lang="ru-RU" sz="6000" b="1" dirty="0">
              <a:ln w="50800"/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1"/>
            <a:ext cx="856895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i="1" dirty="0" smtClean="0">
                <a:ln w="50800"/>
                <a:solidFill>
                  <a:srgbClr val="FF0000"/>
                </a:solidFill>
                <a:latin typeface="Bookman Old Style" pitchFamily="18" charset="0"/>
              </a:rPr>
              <a:t>Как и всюду на планете, </a:t>
            </a:r>
            <a:br>
              <a:rPr lang="ru-RU" sz="2400" b="1" i="1" dirty="0" smtClean="0">
                <a:ln w="50800"/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ln w="50800"/>
                <a:solidFill>
                  <a:srgbClr val="FF0000"/>
                </a:solidFill>
                <a:latin typeface="Bookman Old Style" pitchFamily="18" charset="0"/>
              </a:rPr>
              <a:t>                              Есть опасность в интернете.</a:t>
            </a:r>
            <a:r>
              <a:rPr lang="ru-RU" sz="2400" b="1" dirty="0" smtClean="0">
                <a:ln w="50800"/>
                <a:solidFill>
                  <a:srgbClr val="FF0000"/>
                </a:solidFill>
                <a:latin typeface="Bookman Old Style" pitchFamily="18" charset="0"/>
              </a:rPr>
              <a:t> </a:t>
            </a:r>
            <a:endParaRPr lang="ru-RU" sz="2400" b="1" dirty="0">
              <a:ln w="50800"/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844824"/>
            <a:ext cx="46085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Недостоверная информация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C:\Users\1\Desktop\1628038_masha_i_medved_mediu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088232" cy="20882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8064" y="2276872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2000" b="1" i="1" dirty="0" smtClean="0">
                <a:solidFill>
                  <a:srgbClr val="0000CC"/>
                </a:solidFill>
              </a:rPr>
              <a:t>«Иногда тебе в сети</a:t>
            </a:r>
            <a:br>
              <a:rPr lang="ru-RU" sz="2000" b="1" i="1" dirty="0" smtClean="0">
                <a:solidFill>
                  <a:srgbClr val="0000CC"/>
                </a:solidFill>
              </a:rPr>
            </a:br>
            <a:r>
              <a:rPr lang="ru-RU" sz="2000" b="1" i="1" dirty="0" smtClean="0">
                <a:solidFill>
                  <a:srgbClr val="0000CC"/>
                </a:solidFill>
              </a:rPr>
              <a:t>Вдруг встречаются вруны. </a:t>
            </a:r>
            <a:br>
              <a:rPr lang="ru-RU" sz="2000" b="1" i="1" dirty="0" smtClean="0">
                <a:solidFill>
                  <a:srgbClr val="0000CC"/>
                </a:solidFill>
              </a:rPr>
            </a:br>
            <a:r>
              <a:rPr lang="ru-RU" sz="2000" b="1" i="1" dirty="0" smtClean="0">
                <a:solidFill>
                  <a:srgbClr val="0000CC"/>
                </a:solidFill>
              </a:rPr>
              <a:t>Ты мошенникам не верь, </a:t>
            </a:r>
            <a:br>
              <a:rPr lang="ru-RU" sz="2000" b="1" i="1" dirty="0" smtClean="0">
                <a:solidFill>
                  <a:srgbClr val="0000CC"/>
                </a:solidFill>
              </a:rPr>
            </a:br>
            <a:r>
              <a:rPr lang="ru-RU" sz="2000" b="1" i="1" dirty="0" smtClean="0">
                <a:solidFill>
                  <a:srgbClr val="0000CC"/>
                </a:solidFill>
              </a:rPr>
              <a:t>Информацию проверь!» </a:t>
            </a:r>
            <a:endParaRPr lang="ru-RU" sz="2000" b="1" i="1" dirty="0">
              <a:solidFill>
                <a:srgbClr val="0000CC"/>
              </a:solidFill>
            </a:endParaRPr>
          </a:p>
        </p:txBody>
      </p:sp>
      <p:pic>
        <p:nvPicPr>
          <p:cNvPr id="9" name="Picture 2" descr="K:\ордена интернет\0_64202_a031ceae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34" t="2083" r="13380"/>
          <a:stretch>
            <a:fillRect/>
          </a:stretch>
        </p:blipFill>
        <p:spPr bwMode="auto">
          <a:xfrm>
            <a:off x="6804248" y="4005064"/>
            <a:ext cx="1910510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3861048"/>
            <a:ext cx="3960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Вредная информация: </a:t>
            </a:r>
            <a:endParaRPr lang="ru-RU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11760" y="4347463"/>
            <a:ext cx="43204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  </a:t>
            </a:r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елигиозные секты;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CC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-  наркотики;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   - 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реклама насилия;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- нецензурная лексика;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  -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порнографические сайты…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021288"/>
            <a:ext cx="849694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Мы опасность исключаем, </a:t>
            </a:r>
            <a:b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                              Если фильтры подключаем. </a:t>
            </a:r>
          </a:p>
        </p:txBody>
      </p:sp>
      <p:sp>
        <p:nvSpPr>
          <p:cNvPr id="17" name="TextBox 16"/>
          <p:cNvSpPr txBox="1"/>
          <p:nvPr/>
        </p:nvSpPr>
        <p:spPr>
          <a:xfrm rot="20620021">
            <a:off x="1669584" y="2150449"/>
            <a:ext cx="2887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n>
                  <a:solidFill>
                    <a:srgbClr val="CCFFFF"/>
                  </a:solidFill>
                </a:ln>
                <a:solidFill>
                  <a:srgbClr val="CC0099"/>
                </a:solidFill>
                <a:latin typeface="Bookman Old Style" pitchFamily="18" charset="0"/>
              </a:rPr>
              <a:t>А я и не знала!</a:t>
            </a:r>
            <a:endParaRPr lang="ru-RU" sz="2600" b="1" dirty="0">
              <a:ln>
                <a:solidFill>
                  <a:srgbClr val="CCFFFF"/>
                </a:solidFill>
              </a:ln>
              <a:solidFill>
                <a:srgbClr val="CC0099"/>
              </a:solidFill>
              <a:latin typeface="Bookman Old Style" pitchFamily="18" charset="0"/>
            </a:endParaRPr>
          </a:p>
        </p:txBody>
      </p:sp>
      <p:pic>
        <p:nvPicPr>
          <p:cNvPr id="19" name="Picture 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420888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1\Desktop\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365104"/>
            <a:ext cx="2088232" cy="15649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50800"/>
                <a:solidFill>
                  <a:srgbClr val="0000CC"/>
                </a:solidFill>
              </a:rPr>
              <a:t>МИНУСЫ ИНТЕРНТА</a:t>
            </a:r>
            <a:endParaRPr lang="ru-RU" sz="6000" b="1" dirty="0">
              <a:ln w="50800"/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908720"/>
            <a:ext cx="5256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50800"/>
                <a:latin typeface="Times New Roman" pitchFamily="18" charset="0"/>
                <a:cs typeface="Times New Roman" pitchFamily="18" charset="0"/>
              </a:rPr>
              <a:t>Разглашение личной информации.</a:t>
            </a:r>
            <a:endParaRPr lang="ru-RU" sz="2400" b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628801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9900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В Интернете, как и в мире,</a:t>
            </a:r>
            <a:endParaRPr lang="ru-RU" b="1" dirty="0" smtClean="0">
              <a:solidFill>
                <a:srgbClr val="00990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9900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Есть и добрые, и злые.</a:t>
            </a:r>
            <a:endParaRPr lang="ru-RU" b="1" dirty="0" smtClean="0">
              <a:solidFill>
                <a:srgbClr val="00990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9900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Полон разных он людей,</a:t>
            </a:r>
            <a:endParaRPr lang="ru-RU" b="1" dirty="0" smtClean="0">
              <a:solidFill>
                <a:srgbClr val="00990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9900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Есть и гений, и злодей.</a:t>
            </a:r>
            <a:endParaRPr lang="ru-RU" b="1" dirty="0" smtClean="0">
              <a:solidFill>
                <a:srgbClr val="009900"/>
              </a:solidFill>
              <a:latin typeface="Bookman Old Style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9900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По портрету не поймёшь  От кого слезу прольёшь</a:t>
            </a:r>
            <a:r>
              <a:rPr lang="ru-RU" dirty="0" smtClean="0">
                <a:latin typeface="Bookman Old Style" pitchFamily="18" charset="0"/>
                <a:ea typeface="Calibri" pitchFamily="34" charset="0"/>
                <a:cs typeface="F3" charset="-52"/>
              </a:rPr>
              <a:t>. </a:t>
            </a:r>
            <a:endParaRPr lang="ru-RU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9900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9900"/>
              </a:solidFill>
              <a:latin typeface="Bookman Old Style" pitchFamily="18" charset="0"/>
              <a:ea typeface="Calibri" pitchFamily="34" charset="0"/>
              <a:cs typeface="F3" charset="-5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9900"/>
              </a:solidFill>
              <a:latin typeface="Bookman Old Style" pitchFamily="18" charset="0"/>
              <a:ea typeface="Calibri" pitchFamily="34" charset="0"/>
              <a:cs typeface="F3" charset="-52"/>
            </a:endParaRPr>
          </a:p>
        </p:txBody>
      </p:sp>
      <p:pic>
        <p:nvPicPr>
          <p:cNvPr id="9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398986"/>
            <a:ext cx="1440160" cy="20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148064" y="1628800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9900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Чтобы вор к вам не пришел,</a:t>
            </a:r>
            <a:endParaRPr lang="ru-RU" b="1" dirty="0" smtClean="0">
              <a:solidFill>
                <a:srgbClr val="00990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9900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И чужой вас не нашел,</a:t>
            </a:r>
            <a:endParaRPr lang="ru-RU" b="1" dirty="0" smtClean="0">
              <a:solidFill>
                <a:srgbClr val="00990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9900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Телефон свой, адрес, фото</a:t>
            </a:r>
            <a:endParaRPr lang="ru-RU" b="1" dirty="0" smtClean="0">
              <a:solidFill>
                <a:srgbClr val="00990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9900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В Интернет не помещай</a:t>
            </a:r>
            <a:endParaRPr lang="ru-RU" b="1" dirty="0" smtClean="0">
              <a:solidFill>
                <a:srgbClr val="00990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9900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И чужим не сообщай.</a:t>
            </a:r>
            <a:endParaRPr lang="ru-RU" b="1" dirty="0" smtClean="0">
              <a:solidFill>
                <a:srgbClr val="00990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371703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Сетевое хулиганство.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4509120"/>
            <a:ext cx="3888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smtClean="0">
                <a:solidFill>
                  <a:srgbClr val="0000CC"/>
                </a:solidFill>
                <a:latin typeface="Bookman Old Style" pitchFamily="18" charset="0"/>
              </a:rPr>
              <a:t>С грубиянами в сети</a:t>
            </a:r>
          </a:p>
          <a:p>
            <a:r>
              <a:rPr lang="ru-RU" sz="2200" b="1" i="1" dirty="0" smtClean="0">
                <a:solidFill>
                  <a:srgbClr val="0000CC"/>
                </a:solidFill>
                <a:latin typeface="Bookman Old Style" pitchFamily="18" charset="0"/>
              </a:rPr>
              <a:t>Разговор не заводи. </a:t>
            </a:r>
          </a:p>
          <a:p>
            <a:r>
              <a:rPr lang="ru-RU" sz="2200" b="1" i="1" dirty="0" smtClean="0">
                <a:solidFill>
                  <a:srgbClr val="0000CC"/>
                </a:solidFill>
                <a:latin typeface="Bookman Old Style" pitchFamily="18" charset="0"/>
              </a:rPr>
              <a:t>Ну и сам не оплошай – </a:t>
            </a:r>
          </a:p>
          <a:p>
            <a:r>
              <a:rPr lang="ru-RU" sz="2200" b="1" i="1" dirty="0" smtClean="0">
                <a:solidFill>
                  <a:srgbClr val="0000CC"/>
                </a:solidFill>
                <a:latin typeface="Bookman Old Style" pitchFamily="18" charset="0"/>
              </a:rPr>
              <a:t>Никого не обижай. </a:t>
            </a:r>
            <a:endParaRPr lang="ru-RU" sz="2200" b="1" i="1" dirty="0">
              <a:solidFill>
                <a:srgbClr val="0000CC"/>
              </a:solidFill>
              <a:latin typeface="Bookman Old Style" pitchFamily="18" charset="0"/>
            </a:endParaRPr>
          </a:p>
        </p:txBody>
      </p:sp>
      <p:pic>
        <p:nvPicPr>
          <p:cNvPr id="14" name="Picture 2" descr="C:\Users\1\Desktop\075125_13900206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1584176" cy="2640294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221088"/>
            <a:ext cx="243387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 rot="20417220">
            <a:off x="1424274" y="4353742"/>
            <a:ext cx="298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CC0099"/>
                </a:solidFill>
                <a:latin typeface="Bookman Old Style" pitchFamily="18" charset="0"/>
              </a:rPr>
              <a:t>Он меня обидел!</a:t>
            </a:r>
            <a:endParaRPr lang="ru-RU" b="1" dirty="0">
              <a:solidFill>
                <a:srgbClr val="CC0099"/>
              </a:solidFill>
              <a:latin typeface="Bookman Old Style" pitchFamily="18" charset="0"/>
            </a:endParaRPr>
          </a:p>
        </p:txBody>
      </p:sp>
      <p:pic>
        <p:nvPicPr>
          <p:cNvPr id="26" name="Picture 7" descr="C:\Users\1\Desktop\авы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" y="6618513"/>
            <a:ext cx="9144002" cy="2394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79512" y="1388676"/>
            <a:ext cx="4104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Bookman Old Style" pitchFamily="18" charset="0"/>
                <a:ea typeface="Calibri" pitchFamily="34" charset="0"/>
                <a:cs typeface="F3" charset="-52"/>
              </a:rPr>
              <a:t>Вдруг из щели между строк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Bookman Old Style" pitchFamily="18" charset="0"/>
                <a:ea typeface="Calibri" pitchFamily="34" charset="0"/>
                <a:cs typeface="F3" charset="-52"/>
              </a:rPr>
              <a:t>Вылезает червячок.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Bookman Old Style" pitchFamily="18" charset="0"/>
                <a:ea typeface="Calibri" pitchFamily="34" charset="0"/>
                <a:cs typeface="F3" charset="-52"/>
              </a:rPr>
              <a:t>Безобидный хоть на вид,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Bookman Old Style" pitchFamily="18" charset="0"/>
                <a:ea typeface="Calibri" pitchFamily="34" charset="0"/>
                <a:cs typeface="F3" charset="-52"/>
              </a:rPr>
              <a:t>Он в себе беду таит.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29958"/>
            <a:ext cx="1171579" cy="328042"/>
          </a:xfrm>
          <a:prstGeom prst="rect">
            <a:avLst/>
          </a:prstGeom>
          <a:noFill/>
        </p:spPr>
      </p:pic>
      <p:pic>
        <p:nvPicPr>
          <p:cNvPr id="7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115616" y="6529958"/>
            <a:ext cx="1171579" cy="328042"/>
          </a:xfrm>
          <a:prstGeom prst="rect">
            <a:avLst/>
          </a:prstGeom>
          <a:noFill/>
        </p:spPr>
      </p:pic>
      <p:pic>
        <p:nvPicPr>
          <p:cNvPr id="8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267744" y="6529958"/>
            <a:ext cx="1171579" cy="328042"/>
          </a:xfrm>
          <a:prstGeom prst="rect">
            <a:avLst/>
          </a:prstGeom>
          <a:noFill/>
        </p:spPr>
      </p:pic>
      <p:pic>
        <p:nvPicPr>
          <p:cNvPr id="9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419872" y="6529958"/>
            <a:ext cx="1171579" cy="328042"/>
          </a:xfrm>
          <a:prstGeom prst="rect">
            <a:avLst/>
          </a:prstGeom>
          <a:noFill/>
        </p:spPr>
      </p:pic>
      <p:pic>
        <p:nvPicPr>
          <p:cNvPr id="10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572000" y="6529958"/>
            <a:ext cx="1171579" cy="328042"/>
          </a:xfrm>
          <a:prstGeom prst="rect">
            <a:avLst/>
          </a:prstGeom>
          <a:noFill/>
        </p:spPr>
      </p:pic>
      <p:pic>
        <p:nvPicPr>
          <p:cNvPr id="11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636639"/>
            <a:ext cx="1171579" cy="45719"/>
          </a:xfrm>
          <a:prstGeom prst="rect">
            <a:avLst/>
          </a:prstGeom>
          <a:noFill/>
        </p:spPr>
      </p:pic>
      <p:pic>
        <p:nvPicPr>
          <p:cNvPr id="12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724128" y="6529958"/>
            <a:ext cx="1171579" cy="328042"/>
          </a:xfrm>
          <a:prstGeom prst="rect">
            <a:avLst/>
          </a:prstGeom>
          <a:noFill/>
        </p:spPr>
      </p:pic>
      <p:pic>
        <p:nvPicPr>
          <p:cNvPr id="13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876256" y="6529958"/>
            <a:ext cx="1171579" cy="328042"/>
          </a:xfrm>
          <a:prstGeom prst="rect">
            <a:avLst/>
          </a:prstGeom>
          <a:noFill/>
        </p:spPr>
      </p:pic>
      <p:pic>
        <p:nvPicPr>
          <p:cNvPr id="14" name="Picture 13" descr="a7fdcafa37c3cafe5a67a83394f31af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972421" y="6529958"/>
            <a:ext cx="1171579" cy="32804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5536" y="0"/>
            <a:ext cx="83529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МИНУСЫ ИНТЕРНЕТА</a:t>
            </a:r>
            <a:endParaRPr lang="ru-RU" sz="60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1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12776"/>
            <a:ext cx="1383820" cy="177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836712"/>
            <a:ext cx="6300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Вредоносные программы, вирусы.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55776" y="3717032"/>
            <a:ext cx="30243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Вред здоровью.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2627784" y="4365104"/>
            <a:ext cx="468052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rgbClr val="0000CC"/>
                </a:solidFill>
                <a:latin typeface="+mj-lt"/>
                <a:ea typeface="Times New Roman" pitchFamily="18" charset="0"/>
                <a:cs typeface="Arial" pitchFamily="34" charset="0"/>
              </a:rPr>
              <a:t>искривление осанки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CC"/>
                </a:solidFill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электромагнитное излучение;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rgbClr val="0000CC"/>
                </a:solidFill>
                <a:latin typeface="+mj-lt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худшение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зрения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перегрузка суставов кистей;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стресс при потере информации;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психические расстройства.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6056" y="1268760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A50021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Может файлы он стирать,</a:t>
            </a:r>
            <a:endParaRPr lang="ru-RU" b="1" i="1" dirty="0" smtClean="0">
              <a:solidFill>
                <a:srgbClr val="A50021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A50021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Может деньги воровать,</a:t>
            </a:r>
            <a:endParaRPr lang="ru-RU" b="1" i="1" dirty="0" smtClean="0">
              <a:solidFill>
                <a:srgbClr val="A50021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A50021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Предлагает нам обновки,</a:t>
            </a:r>
            <a:endParaRPr lang="ru-RU" b="1" i="1" dirty="0" smtClean="0">
              <a:solidFill>
                <a:srgbClr val="A50021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A50021"/>
                </a:solidFill>
                <a:latin typeface="Bookman Old Style" pitchFamily="18" charset="0"/>
                <a:ea typeface="Calibri" pitchFamily="34" charset="0"/>
                <a:cs typeface="F3" charset="-52"/>
              </a:rPr>
              <a:t>Вирус – мастер маскировки!</a:t>
            </a:r>
            <a:endParaRPr lang="ru-RU" b="1" i="1" dirty="0" smtClean="0">
              <a:solidFill>
                <a:srgbClr val="A50021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251520" y="4725144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 l="26118"/>
          <a:stretch>
            <a:fillRect/>
          </a:stretch>
        </p:blipFill>
        <p:spPr bwMode="auto">
          <a:xfrm>
            <a:off x="7020272" y="4869160"/>
            <a:ext cx="18378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1" descr="C:\Users\1\Desktop\АНИМАЦИЯ78\animashki-komputeri-38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67544" y="2780928"/>
            <a:ext cx="1880209" cy="1692188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/>
          <a:stretch>
            <a:fillRect/>
          </a:stretch>
        </p:blipFill>
        <p:spPr bwMode="auto">
          <a:xfrm>
            <a:off x="5796136" y="2564904"/>
            <a:ext cx="307234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back2"/>
          <p:cNvPicPr>
            <a:picLocks noChangeAspect="1" noChangeArrowheads="1"/>
          </p:cNvPicPr>
          <p:nvPr/>
        </p:nvPicPr>
        <p:blipFill>
          <a:blip r:embed="rId2" cstate="print">
            <a:lum bright="4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1032" y="260649"/>
            <a:ext cx="8712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Цель проекта: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n>
                  <a:solidFill>
                    <a:srgbClr val="00CC00"/>
                  </a:solidFill>
                </a:ln>
                <a:solidFill>
                  <a:srgbClr val="008000"/>
                </a:solidFill>
                <a:latin typeface="Bookman Old Style" pitchFamily="18" charset="0"/>
              </a:rPr>
              <a:t>сформировать представление об Интернете;</a:t>
            </a:r>
          </a:p>
          <a:p>
            <a:endParaRPr lang="ru-RU" sz="2000" b="1" i="1" dirty="0" smtClean="0">
              <a:ln>
                <a:solidFill>
                  <a:srgbClr val="00CC00"/>
                </a:solidFill>
              </a:ln>
              <a:solidFill>
                <a:srgbClr val="008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n>
                  <a:solidFill>
                    <a:srgbClr val="00CC00"/>
                  </a:solidFill>
                </a:ln>
                <a:solidFill>
                  <a:srgbClr val="008000"/>
                </a:solidFill>
                <a:latin typeface="Bookman Old Style" pitchFamily="18" charset="0"/>
              </a:rPr>
              <a:t>раскрыть плюсы и минусы Интернета в жизни школьников;</a:t>
            </a:r>
          </a:p>
          <a:p>
            <a:pPr>
              <a:buFont typeface="Wingdings" pitchFamily="2" charset="2"/>
              <a:buChar char="v"/>
            </a:pPr>
            <a:endParaRPr lang="ru-RU" sz="2000" b="1" i="1" dirty="0" smtClean="0">
              <a:ln>
                <a:solidFill>
                  <a:srgbClr val="00CC00"/>
                </a:solidFill>
              </a:ln>
              <a:solidFill>
                <a:srgbClr val="008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ln>
                  <a:solidFill>
                    <a:srgbClr val="00CC00"/>
                  </a:solidFill>
                </a:ln>
                <a:solidFill>
                  <a:srgbClr val="008000"/>
                </a:solidFill>
                <a:latin typeface="Bookman Old Style" pitchFamily="18" charset="0"/>
              </a:rPr>
              <a:t>найти способы решения проблем.</a:t>
            </a:r>
          </a:p>
          <a:p>
            <a:pPr>
              <a:buFont typeface="Wingdings" pitchFamily="2" charset="2"/>
              <a:buChar char="v"/>
            </a:pPr>
            <a:endParaRPr lang="ru-RU" sz="2000" b="1" i="1" dirty="0" smtClean="0">
              <a:gradFill flip="none" rotWithShape="1">
                <a:gsLst>
                  <a:gs pos="0">
                    <a:srgbClr val="990099">
                      <a:shade val="30000"/>
                      <a:satMod val="115000"/>
                    </a:srgbClr>
                  </a:gs>
                  <a:gs pos="50000">
                    <a:srgbClr val="990099">
                      <a:shade val="67500"/>
                      <a:satMod val="115000"/>
                    </a:srgbClr>
                  </a:gs>
                  <a:gs pos="100000">
                    <a:srgbClr val="9900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Bookman Old Style" pitchFamily="18" charset="0"/>
            </a:endParaRPr>
          </a:p>
          <a:p>
            <a:r>
              <a:rPr lang="ru-RU" sz="30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CC0000"/>
                </a:solidFill>
                <a:latin typeface="Bookman Old Style" pitchFamily="18" charset="0"/>
              </a:rPr>
              <a:t>определить основные области использования Интернета</a:t>
            </a:r>
          </a:p>
          <a:p>
            <a:endParaRPr lang="ru-RU" sz="2000" b="1" i="1" dirty="0" smtClean="0">
              <a:solidFill>
                <a:srgbClr val="CC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CC0000"/>
                </a:solidFill>
                <a:latin typeface="Bookman Old Style" pitchFamily="18" charset="0"/>
              </a:rPr>
              <a:t>обозначить позитивное и негативное влияние Интернета на учащихся;</a:t>
            </a:r>
          </a:p>
          <a:p>
            <a:pPr>
              <a:buFont typeface="Wingdings" pitchFamily="2" charset="2"/>
              <a:buChar char="v"/>
            </a:pPr>
            <a:endParaRPr lang="ru-RU" sz="2000" b="1" i="1" dirty="0" smtClean="0">
              <a:solidFill>
                <a:srgbClr val="CC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CC0000"/>
                </a:solidFill>
                <a:latin typeface="Bookman Old Style" pitchFamily="18" charset="0"/>
              </a:rPr>
              <a:t> изучить, какими ресурсами Интернета пользуются учащиеся нашей школы;</a:t>
            </a:r>
          </a:p>
          <a:p>
            <a:endParaRPr lang="ru-RU" sz="2000" b="1" i="1" dirty="0" smtClean="0">
              <a:solidFill>
                <a:srgbClr val="CC0000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i="1" dirty="0" smtClean="0">
                <a:solidFill>
                  <a:srgbClr val="CC0000"/>
                </a:solidFill>
                <a:latin typeface="Bookman Old Style" pitchFamily="18" charset="0"/>
              </a:rPr>
              <a:t>составить рекомендации по работе с Интернетом.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latin typeface="Bookman Old Style" pitchFamily="18" charset="0"/>
            </a:endParaRPr>
          </a:p>
          <a:p>
            <a:endParaRPr lang="ru-RU" sz="2000" b="1" dirty="0" smtClean="0">
              <a:latin typeface="Bookman Old Style" pitchFamily="18" charset="0"/>
            </a:endParaRPr>
          </a:p>
        </p:txBody>
      </p:sp>
      <p:pic>
        <p:nvPicPr>
          <p:cNvPr id="1029" name="Picture 5" descr="C:\Users\1\Desktop\КАРТ инф\komputeri-4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764704"/>
            <a:ext cx="2123728" cy="2247503"/>
          </a:xfrm>
          <a:prstGeom prst="rect">
            <a:avLst/>
          </a:prstGeom>
          <a:noFill/>
        </p:spPr>
      </p:pic>
      <p:pic>
        <p:nvPicPr>
          <p:cNvPr id="8" name="Picture 15" descr="C:\Users\1\Desktop\01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70261"/>
            <a:ext cx="9144000" cy="402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2952328" cy="280092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50800"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МИНУСЫ ИНТЕРНТА</a:t>
            </a:r>
            <a:endParaRPr lang="ru-RU" sz="5400" b="1" dirty="0">
              <a:ln w="5080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67544" y="4725144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196752"/>
            <a:ext cx="3096000" cy="864000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rgbClr val="0000CC"/>
                </a:solidFill>
                <a:latin typeface="Bookman Old Style" pitchFamily="18" charset="0"/>
              </a:rPr>
              <a:t>РАЗГАШЕНИЕ  ЛИЧНОЙ  ИНФОРМАЦИИ</a:t>
            </a:r>
            <a:endParaRPr lang="ru-RU" b="1" dirty="0">
              <a:ln w="50800"/>
              <a:solidFill>
                <a:srgbClr val="0000CC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348880"/>
            <a:ext cx="2844000" cy="864000"/>
          </a:xfrm>
          <a:prstGeom prst="roundRect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50800"/>
                <a:solidFill>
                  <a:srgbClr val="FF0000"/>
                </a:solidFill>
                <a:latin typeface="Bookman Old Style" pitchFamily="18" charset="0"/>
              </a:rPr>
              <a:t>НЕДОСТОВЕРНОСТЬ ИНФОМАЦИИ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573016"/>
            <a:ext cx="2844000" cy="864000"/>
          </a:xfrm>
          <a:prstGeom prst="round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latin typeface="Bookman Old Style" pitchFamily="18" charset="0"/>
              </a:rPr>
              <a:t>СЕТЕВОЕ ХУЛИГАНСТВО</a:t>
            </a:r>
            <a:endParaRPr lang="ru-RU" b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24128" y="1052736"/>
            <a:ext cx="3096072" cy="864000"/>
          </a:xfrm>
          <a:prstGeom prst="roundRect">
            <a:avLst/>
          </a:prstGeom>
          <a:solidFill>
            <a:srgbClr val="66FF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Bookman Old Style" pitchFamily="18" charset="0"/>
              </a:rPr>
              <a:t>Общение с опасными пользователями</a:t>
            </a:r>
            <a:endParaRPr lang="ru-RU" b="1" cap="all" dirty="0">
              <a:ln w="9000" cmpd="sng">
                <a:noFill/>
                <a:prstDash val="solid"/>
              </a:ln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2276872"/>
            <a:ext cx="2592000" cy="864000"/>
          </a:xfrm>
          <a:prstGeom prst="roundRect">
            <a:avLst/>
          </a:prstGeom>
          <a:solidFill>
            <a:srgbClr val="FFEB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50800">
                  <a:noFill/>
                </a:ln>
                <a:solidFill>
                  <a:schemeClr val="tx1"/>
                </a:solidFill>
                <a:latin typeface="Bookman Old Style" pitchFamily="18" charset="0"/>
              </a:rPr>
              <a:t>ВРЕДОНОСНЫЕ ПРОГРАММЫ</a:t>
            </a:r>
            <a:endParaRPr lang="ru-RU" b="1" dirty="0">
              <a:ln w="50800">
                <a:noFill/>
              </a:ln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3573016"/>
            <a:ext cx="2448272" cy="864000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ВРЕДНАЯ ИНФОРМАЦИЯ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4725144"/>
            <a:ext cx="2520000" cy="864000"/>
          </a:xfrm>
          <a:prstGeom prst="roundRect">
            <a:avLst/>
          </a:prstGeom>
          <a:solidFill>
            <a:srgbClr val="CCE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Bookman Old Style" pitchFamily="18" charset="0"/>
              </a:rPr>
              <a:t>УХУДШЕНИЕ ЗДОРОВЬЯ</a:t>
            </a:r>
            <a:endParaRPr lang="ru-RU" b="1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784" y="5517232"/>
            <a:ext cx="3348000" cy="864000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66"/>
                </a:solidFill>
                <a:latin typeface="Bookman Old Style" pitchFamily="18" charset="0"/>
              </a:rPr>
              <a:t>ИЗОЛЯЦИЯ  ОТ СВЕРСТНИКОВ</a:t>
            </a:r>
            <a:endParaRPr lang="ru-RU" b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3140968"/>
            <a:ext cx="1872208" cy="432048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ИНТЕРНЕТ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Эдвард Григ -  - Утро в лесу (+ звук ручья и пение птиц)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980728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smtClean="0">
                <a:solidFill>
                  <a:srgbClr val="00FFFF"/>
                </a:solidFill>
              </a:rPr>
              <a:t> </a:t>
            </a:r>
            <a:r>
              <a:rPr lang="ru-RU" sz="3300" b="1" i="1" dirty="0" smtClean="0">
                <a:ln>
                  <a:solidFill>
                    <a:srgbClr val="0070C0"/>
                  </a:solidFill>
                </a:ln>
                <a:solidFill>
                  <a:srgbClr val="00FFFF"/>
                </a:solidFill>
              </a:rPr>
              <a:t>Кроме виртуальной жизни есть  еще просто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548680"/>
            <a:ext cx="6336704" cy="159172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30005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dirty="0" smtClean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ПОМНИТЕ</a:t>
            </a:r>
            <a:endParaRPr lang="ru-RU" sz="6600" b="1" cap="none" spc="0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/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7" y="1556792"/>
            <a:ext cx="3888432" cy="1159681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>ЖИЗНЬ!</a:t>
            </a:r>
            <a:endParaRPr lang="ru-RU" sz="6000" dirty="0"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517232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FFFF"/>
                </a:solidFill>
              </a:rPr>
              <a:t>Наслаждайтесь прелестями окружающей природы и слушайте ее живое дыхание.</a:t>
            </a:r>
            <a:endParaRPr lang="ru-RU" sz="32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5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84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Bookman Old Style" pitchFamily="18" charset="0"/>
              </a:rPr>
              <a:t>   </a:t>
            </a:r>
            <a:r>
              <a:rPr lang="ru-RU" sz="2200" b="1" dirty="0" smtClean="0">
                <a:solidFill>
                  <a:srgbClr val="7030A0"/>
                </a:solidFill>
                <a:latin typeface="Bookman Old Style" pitchFamily="18" charset="0"/>
              </a:rPr>
              <a:t>В ходе исследования приняли участие 129 человек. </a:t>
            </a:r>
            <a:endParaRPr lang="ru-RU" sz="22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5308" y="1"/>
            <a:ext cx="69733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i="1" dirty="0" smtClean="0">
                <a:ln w="50800"/>
                <a:solidFill>
                  <a:srgbClr val="FF0000"/>
                </a:solidFill>
                <a:latin typeface="Bookman Old Style" pitchFamily="18" charset="0"/>
              </a:rPr>
              <a:t>Наши исследования</a:t>
            </a:r>
            <a:endParaRPr lang="ru-RU" sz="4400" b="1" i="1" cap="none" spc="0" dirty="0">
              <a:ln w="50800"/>
              <a:solidFill>
                <a:srgbClr val="FF0000"/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124744"/>
          <a:ext cx="3168351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92080" y="3573016"/>
            <a:ext cx="38519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Наше исследование показало, что  учащиеся начальных классов используют Интернет  в основном в учебных целях  для поиска дополнительного материала к урокам и  для развлечений, старшеклассники - с целью общения и подготовки домашнего задания.</a:t>
            </a:r>
          </a:p>
          <a:p>
            <a:r>
              <a:rPr lang="ru-RU" sz="2000" b="1" i="1" dirty="0" smtClean="0"/>
              <a:t>  </a:t>
            </a:r>
            <a:endParaRPr lang="ru-RU" sz="2000" b="1" i="1" dirty="0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923928" y="1124744"/>
          <a:ext cx="489654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1520" y="2780928"/>
            <a:ext cx="360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Bookman Old Style" pitchFamily="18" charset="0"/>
              </a:rPr>
              <a:t>96% участников опроса являются активными пользователями Интернета</a:t>
            </a:r>
            <a:r>
              <a:rPr lang="ru-RU" b="1" dirty="0" smtClean="0">
                <a:latin typeface="Bookman Old Style" pitchFamily="18" charset="0"/>
              </a:rPr>
              <a:t>.</a:t>
            </a:r>
            <a:endParaRPr lang="ru-RU" b="1" dirty="0">
              <a:latin typeface="Bookman Old Style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9512" y="3717032"/>
          <a:ext cx="504056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79512" y="836712"/>
          <a:ext cx="41044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0"/>
            <a:ext cx="8640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50800"/>
                <a:solidFill>
                  <a:srgbClr val="FF0000"/>
                </a:solidFill>
                <a:latin typeface="Bookman Old Style" pitchFamily="18" charset="0"/>
              </a:rPr>
              <a:t>Наши исследования</a:t>
            </a:r>
            <a:endParaRPr lang="ru-RU" sz="4000" b="1" i="1" dirty="0">
              <a:ln w="50800"/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499992" y="870368"/>
            <a:ext cx="4392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Полученные данные</a:t>
            </a:r>
            <a:r>
              <a:rPr kumimoji="0" lang="ru-RU" b="1" i="1" u="none" strike="noStrike" cap="none" normalizeH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свидетельствуют</a:t>
            </a:r>
            <a:r>
              <a:rPr lang="ru-RU" b="1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 том, что наши учащиеся, практически, не превышают рекомендованные нормы работы на компьютере, что является большим плюсом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283968" y="35010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3140968"/>
            <a:ext cx="3816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Диаграмма «Мы и спорт» показывает, что учащиеся нашей школы понимают, что не стоит «зависать» лишний раз в Интернете,  а лучше свободное время провести с большей пользой, например, заняться спортом. 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7349" name="Picture 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3" y="4365104"/>
            <a:ext cx="158417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0">
                  <a:noFill/>
                </a:ln>
                <a:solidFill>
                  <a:srgbClr val="FFFF00"/>
                </a:solidFill>
                <a:latin typeface="Bookman Old Style" pitchFamily="18" charset="0"/>
              </a:rPr>
              <a:t>Наши исследования</a:t>
            </a:r>
            <a:endParaRPr lang="ru-RU" sz="4000" b="1" i="1" dirty="0">
              <a:ln w="19050">
                <a:noFill/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4" name="Picture 15" descr="ad9acf9ba5f797611444f8063f8127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5344"/>
            <a:ext cx="16557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ad9acf9ba5f797611444f8063f8127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525344"/>
            <a:ext cx="16557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ad9acf9ba5f797611444f8063f8127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525344"/>
            <a:ext cx="16557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d9acf9ba5f797611444f8063f8127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525344"/>
            <a:ext cx="16557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ad9acf9ba5f797611444f8063f8127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525344"/>
            <a:ext cx="16557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ad9acf9ba5f797611444f8063f8127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525344"/>
            <a:ext cx="16557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9512" y="227687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</a:t>
            </a:r>
            <a:r>
              <a:rPr lang="ru-RU" sz="2000" b="1" dirty="0" smtClean="0">
                <a:solidFill>
                  <a:srgbClr val="FFFF00"/>
                </a:solidFill>
              </a:rPr>
              <a:t>Щербакова О.А</a:t>
            </a:r>
            <a:r>
              <a:rPr lang="ru-RU" sz="2400" b="1" dirty="0" smtClean="0">
                <a:solidFill>
                  <a:srgbClr val="FFFF00"/>
                </a:solidFill>
              </a:rPr>
              <a:t>.                </a:t>
            </a:r>
            <a:r>
              <a:rPr lang="ru-RU" sz="1600" b="1" dirty="0" smtClean="0">
                <a:solidFill>
                  <a:srgbClr val="C00000"/>
                </a:solidFill>
              </a:rPr>
              <a:t>зам. директора по УВР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2996953"/>
            <a:ext cx="30243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Интернет прочно вошел в нашу жизнь и имеет огромное количество плюсов. Существенным недостатком считаю – отвлечение от подготовки домашнего задания, но и чрезмерно вредит здоровью.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347865" y="3717032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Невозможно представить нашу жизнь без Интернета, это незаменимый помощник в работе и в учебе, можно находить нужную и полезную информацию не выходя из дома, но есть риск получения сомнительной информации, которая вряд ли будет способствовать воспитанию духовной нравственности подрастающего поколения. Полностью согласен, что Интернетом нужно пользоваться разумно.   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2996952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     </a:t>
            </a:r>
            <a:r>
              <a:rPr lang="ru-RU" sz="2000" b="1" dirty="0" err="1" smtClean="0">
                <a:solidFill>
                  <a:srgbClr val="FFFF00"/>
                </a:solidFill>
              </a:rPr>
              <a:t>Мамыко</a:t>
            </a:r>
            <a:r>
              <a:rPr lang="ru-RU" sz="2000" b="1" dirty="0" smtClean="0">
                <a:solidFill>
                  <a:srgbClr val="FFFF00"/>
                </a:solidFill>
              </a:rPr>
              <a:t> Н</a:t>
            </a:r>
            <a:r>
              <a:rPr lang="ru-RU" sz="2000" b="1" dirty="0" smtClean="0">
                <a:solidFill>
                  <a:srgbClr val="FFFF00"/>
                </a:solidFill>
              </a:rPr>
              <a:t>. М.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    директор школы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15816" y="1790818"/>
            <a:ext cx="338437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«Интернет имеет много достоинств и плюсов, 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любое лекарство может стать ядом, если принято в слишком больших дозах, следует помнить о золотой середине.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3847" y="1124744"/>
            <a:ext cx="2736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   </a:t>
            </a:r>
            <a:r>
              <a:rPr lang="ru-RU" sz="2000" b="1" dirty="0" err="1" smtClean="0">
                <a:solidFill>
                  <a:srgbClr val="FFFF00"/>
                </a:solidFill>
              </a:rPr>
              <a:t>Заседкина</a:t>
            </a:r>
            <a:r>
              <a:rPr lang="ru-RU" sz="2000" b="1" dirty="0" smtClean="0">
                <a:solidFill>
                  <a:srgbClr val="FFFF00"/>
                </a:solidFill>
              </a:rPr>
              <a:t> И.</a:t>
            </a:r>
            <a:r>
              <a:rPr lang="ru-RU" sz="2000" b="1" dirty="0" smtClean="0">
                <a:solidFill>
                  <a:srgbClr val="FFFF00"/>
                </a:solidFill>
              </a:rPr>
              <a:t>А</a:t>
            </a:r>
            <a:r>
              <a:rPr lang="ru-RU" sz="2000" b="1" dirty="0" smtClean="0">
                <a:solidFill>
                  <a:srgbClr val="FFFF00"/>
                </a:solidFill>
              </a:rPr>
              <a:t>.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учитель начальных классов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4208" y="1484784"/>
            <a:ext cx="1706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FFFF00"/>
                </a:solidFill>
              </a:rPr>
              <a:t>Будахова</a:t>
            </a:r>
            <a:r>
              <a:rPr lang="ru-RU" sz="2000" b="1" dirty="0" smtClean="0">
                <a:solidFill>
                  <a:srgbClr val="FFFF00"/>
                </a:solidFill>
              </a:rPr>
              <a:t> Э.Н.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Зам.директора 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4293096"/>
            <a:ext cx="2535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Мещерякова А.В.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            секретарь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4869160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Интернет дает возможность общаться на расстоянии, и эту возможность получили люди с ограниченными возможностями. Интернет помогает решить многие вопросы, не меняя своего рабочего места и экономя как свои средства, так и время.</a:t>
            </a:r>
          </a:p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00192" y="2276872"/>
            <a:ext cx="2664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Интернет стал для ребенка и «другом», и «помощником», и «воспитателем», и «учителем».</a:t>
            </a:r>
            <a:r>
              <a:rPr lang="ru-RU" sz="1400" b="1" dirty="0" smtClean="0"/>
              <a:t> </a:t>
            </a:r>
            <a:r>
              <a:rPr lang="ru-RU" sz="1400" dirty="0" smtClean="0"/>
              <a:t>Но</a:t>
            </a:r>
            <a:r>
              <a:rPr lang="ru-RU" sz="1400" b="1" dirty="0" smtClean="0"/>
              <a:t> </a:t>
            </a:r>
            <a:r>
              <a:rPr lang="ru-RU" sz="1400" dirty="0" smtClean="0"/>
              <a:t>Интернет должен быть безопасным, для этого учителям, родителям необходимо прививать навыки грамотного использования его ресурсов. И какую роль будет играть Интернет зависит только от нас.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3" name="Picture 2" descr="C:\Users\1\Desktop\1668943872726.jpg"/>
          <p:cNvPicPr>
            <a:picLocks noChangeAspect="1" noChangeArrowheads="1"/>
          </p:cNvPicPr>
          <p:nvPr/>
        </p:nvPicPr>
        <p:blipFill>
          <a:blip r:embed="rId4" cstate="print"/>
          <a:srcRect l="6633" t="13052" r="2334" b="13422"/>
          <a:stretch>
            <a:fillRect/>
          </a:stretch>
        </p:blipFill>
        <p:spPr bwMode="auto">
          <a:xfrm>
            <a:off x="539552" y="620688"/>
            <a:ext cx="1512168" cy="162848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0">
                  <a:noFill/>
                </a:ln>
                <a:solidFill>
                  <a:srgbClr val="FF0066"/>
                </a:solidFill>
                <a:latin typeface="Bookman Old Style" pitchFamily="18" charset="0"/>
              </a:rPr>
              <a:t>Наши исследования</a:t>
            </a:r>
            <a:endParaRPr lang="ru-RU" sz="4000" b="1" i="1" dirty="0">
              <a:ln w="19050">
                <a:noFill/>
              </a:ln>
              <a:solidFill>
                <a:srgbClr val="FF0066"/>
              </a:solidFill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79512" y="908720"/>
          <a:ext cx="50387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067944" y="3933056"/>
          <a:ext cx="4893568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0072" y="83671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Учащиеся нашей школы информированы о минусах Интернета, но в начальной школе этой проблеме необходимо уделить больше внимания и провести разъяснительную работу. </a:t>
            </a:r>
            <a:endParaRPr lang="ru-RU" sz="2000" b="1" i="1" dirty="0">
              <a:latin typeface="Bookman Old Style" pitchFamily="18" charset="0"/>
            </a:endParaRPr>
          </a:p>
        </p:txBody>
      </p:sp>
      <p:pic>
        <p:nvPicPr>
          <p:cNvPr id="58370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1340768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3717032"/>
            <a:ext cx="39604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/>
              <a:t>В ходе исследования мы выявили, </a:t>
            </a:r>
          </a:p>
          <a:p>
            <a:r>
              <a:rPr lang="ru-RU" sz="1900" b="1" dirty="0" smtClean="0"/>
              <a:t>что  работа на  компьютере негативно сказывается на здоровье  учащихся: </a:t>
            </a:r>
            <a:r>
              <a:rPr lang="ru-RU" sz="1900" b="1" dirty="0" smtClean="0">
                <a:solidFill>
                  <a:srgbClr val="FF0000"/>
                </a:solidFill>
              </a:rPr>
              <a:t>52%</a:t>
            </a:r>
            <a:r>
              <a:rPr lang="ru-RU" sz="1900" b="1" dirty="0" smtClean="0"/>
              <a:t>  жалуются на усталость глаз,  а    </a:t>
            </a:r>
            <a:r>
              <a:rPr lang="ru-RU" sz="1900" b="1" dirty="0" smtClean="0">
                <a:solidFill>
                  <a:srgbClr val="FF0000"/>
                </a:solidFill>
              </a:rPr>
              <a:t>38% </a:t>
            </a:r>
            <a:r>
              <a:rPr lang="ru-RU" sz="1900" b="1" dirty="0" smtClean="0"/>
              <a:t>на головные боли , 18% на расстройство сна и </a:t>
            </a:r>
            <a:r>
              <a:rPr lang="ru-RU" sz="1900" b="1" dirty="0" smtClean="0">
                <a:solidFill>
                  <a:srgbClr val="FF0000"/>
                </a:solidFill>
              </a:rPr>
              <a:t>15%</a:t>
            </a:r>
            <a:r>
              <a:rPr lang="ru-RU" sz="1900" b="1" dirty="0" smtClean="0"/>
              <a:t> на усталость мышц тела. Мы считаем это существенной проблемой, которая заслуживает особого внимания.    </a:t>
            </a:r>
            <a:endParaRPr lang="ru-RU" sz="19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836712"/>
          <a:ext cx="49434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860032" y="3717032"/>
          <a:ext cx="4062239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0"/>
            <a:ext cx="8640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0">
                  <a:noFill/>
                </a:ln>
                <a:solidFill>
                  <a:srgbClr val="0000FF"/>
                </a:solidFill>
                <a:latin typeface="Bookman Old Style" pitchFamily="18" charset="0"/>
              </a:rPr>
              <a:t>Наши исследования</a:t>
            </a:r>
            <a:endParaRPr lang="ru-RU" sz="4000" b="1" i="1" dirty="0">
              <a:ln w="19050">
                <a:noFill/>
              </a:ln>
              <a:solidFill>
                <a:srgbClr val="0000FF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51520" y="3717032"/>
          <a:ext cx="4463008" cy="235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9" y="908720"/>
            <a:ext cx="3779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98% родителей положительно относятся к использованию Интернета и осуществляют контроль за детьми, но исходя из опроса, мнения детей и взрослых  по некоторым вопросам не совпадают, о чем свидетельствуют следующие диаграммы. </a:t>
            </a:r>
            <a:endParaRPr lang="ru-RU" b="1" i="1" dirty="0"/>
          </a:p>
        </p:txBody>
      </p:sp>
      <p:pic>
        <p:nvPicPr>
          <p:cNvPr id="59394" name="Picture 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81328"/>
            <a:ext cx="4762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00" y="6381328"/>
            <a:ext cx="4762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93305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4572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381328"/>
            <a:ext cx="45720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Диаграмма 5"/>
          <p:cNvGraphicFramePr/>
          <p:nvPr/>
        </p:nvGraphicFramePr>
        <p:xfrm>
          <a:off x="4499992" y="1628800"/>
          <a:ext cx="4152900" cy="188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51520" y="4365104"/>
          <a:ext cx="309634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692696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Мы получили ответ на основополагающий вопрос:</a:t>
            </a:r>
            <a:endParaRPr lang="ru-RU" sz="2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052736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  </a:t>
            </a:r>
            <a:r>
              <a:rPr lang="ru-RU" sz="2400" b="1" dirty="0" smtClean="0">
                <a:solidFill>
                  <a:srgbClr val="0033CC"/>
                </a:solidFill>
              </a:rPr>
              <a:t>Интернет – это добрый друг и помощник   или опасный враг?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0"/>
            <a:ext cx="871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50800"/>
                <a:solidFill>
                  <a:srgbClr val="FF0000"/>
                </a:solidFill>
                <a:latin typeface="Bookman Old Style" pitchFamily="18" charset="0"/>
              </a:rPr>
              <a:t>Наши исследования</a:t>
            </a:r>
            <a:endParaRPr lang="ru-RU" sz="4000" b="1" i="1" dirty="0">
              <a:ln w="50800"/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3" name="Picture 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229200"/>
            <a:ext cx="1584176" cy="105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Users\1\Desktop\КАРТ инф\masha_mashiny_skazki_55.jp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00808"/>
            <a:ext cx="1689188" cy="2316600"/>
          </a:xfrm>
          <a:prstGeom prst="rect">
            <a:avLst/>
          </a:prstGeom>
          <a:noFill/>
        </p:spPr>
      </p:pic>
      <p:sp>
        <p:nvSpPr>
          <p:cNvPr id="15" name="Облако 14"/>
          <p:cNvSpPr/>
          <p:nvPr/>
        </p:nvSpPr>
        <p:spPr>
          <a:xfrm rot="20738230">
            <a:off x="1612066" y="1773840"/>
            <a:ext cx="2434601" cy="82599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 w="28575">
                  <a:solidFill>
                    <a:srgbClr val="0033CC"/>
                  </a:solidFill>
                </a:ln>
                <a:solidFill>
                  <a:srgbClr val="0033CC"/>
                </a:solidFill>
                <a:latin typeface="Bookman Old Style" pitchFamily="18" charset="0"/>
              </a:rPr>
              <a:t>Дру-у-у-г</a:t>
            </a:r>
            <a:r>
              <a:rPr lang="ru-RU" dirty="0" smtClean="0">
                <a:ln w="28575">
                  <a:solidFill>
                    <a:srgbClr val="0033CC"/>
                  </a:solidFill>
                </a:ln>
                <a:solidFill>
                  <a:srgbClr val="0033CC"/>
                </a:solidFill>
                <a:latin typeface="Bookman Old Style" pitchFamily="18" charset="0"/>
              </a:rPr>
              <a:t> !</a:t>
            </a:r>
            <a:endParaRPr lang="ru-RU" dirty="0">
              <a:ln w="28575">
                <a:solidFill>
                  <a:srgbClr val="0033CC"/>
                </a:solidFill>
              </a:ln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563888" y="3761580"/>
            <a:ext cx="525658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Главным результатом нашей работы мы считаем, что гипотеза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выдвинутая нами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Интернет имеет свои плюсы и минусы, поэтому необходимо помнить о золотой середине и следовать не хитрым, но действенным рекомендациям,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согласно опросу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полностью подтвердилась.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393305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33CC"/>
                </a:solidFill>
              </a:rPr>
              <a:t>Подтверждение гипотезы</a:t>
            </a:r>
            <a:endParaRPr lang="ru-RU" sz="2000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"/>
            <a:ext cx="7416824" cy="1015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50800"/>
                <a:solidFill>
                  <a:srgbClr val="FF0000"/>
                </a:solidFill>
                <a:latin typeface="Bookman Old Style" pitchFamily="18" charset="0"/>
              </a:rPr>
              <a:t>ПОМНИТЕ!</a:t>
            </a:r>
            <a:endParaRPr lang="ru-RU" sz="6000" b="1" dirty="0">
              <a:ln w="50800"/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24744"/>
            <a:ext cx="2736304" cy="936104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924944"/>
            <a:ext cx="2736304" cy="936104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725144"/>
            <a:ext cx="2736304" cy="936104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4" y="2924944"/>
            <a:ext cx="2736304" cy="936104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872" y="4725144"/>
            <a:ext cx="2736304" cy="936104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1124744"/>
            <a:ext cx="2736304" cy="936104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pic>
        <p:nvPicPr>
          <p:cNvPr id="12" name="Picture 10" descr="Маша и медведь.Маша и медведь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5" y="4941169"/>
            <a:ext cx="1916831" cy="1916832"/>
          </a:xfrm>
          <a:prstGeom prst="rect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323528" y="1196752"/>
            <a:ext cx="2592288" cy="792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23528" y="4797152"/>
            <a:ext cx="2664296" cy="792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23528" y="2996952"/>
            <a:ext cx="2592288" cy="792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3568" y="14127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ИВАНОВА ОЛЯ</a:t>
            </a:r>
            <a:endParaRPr lang="ru-RU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2132856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 указывай настоящее</a:t>
            </a:r>
          </a:p>
          <a:p>
            <a:r>
              <a:rPr lang="ru-RU" sz="2000" b="1" dirty="0" smtClean="0"/>
              <a:t>имя и фамилию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140968"/>
            <a:ext cx="792088" cy="59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251520" y="3933056"/>
            <a:ext cx="295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 размещай на сайтах</a:t>
            </a:r>
          </a:p>
          <a:p>
            <a:r>
              <a:rPr lang="ru-RU" sz="2000" b="1" dirty="0" smtClean="0"/>
              <a:t>свои фотографии</a:t>
            </a:r>
            <a:endParaRPr lang="ru-RU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47864" y="234888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Придумай себе НИК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47864" y="39330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Пользуйся </a:t>
            </a:r>
            <a:r>
              <a:rPr lang="ru-RU" sz="2000" b="1" dirty="0" err="1" smtClean="0">
                <a:solidFill>
                  <a:srgbClr val="C00000"/>
                </a:solidFill>
              </a:rPr>
              <a:t>аватарками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или картинками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9512" y="580526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 говори никому свой </a:t>
            </a:r>
          </a:p>
          <a:p>
            <a:r>
              <a:rPr lang="ru-RU" sz="2000" b="1" dirty="0" smtClean="0"/>
              <a:t>адрес и номер телефона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779912" y="1412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Bookman Old Style" pitchFamily="18" charset="0"/>
              </a:rPr>
              <a:t>СОЛНЫШКО</a:t>
            </a:r>
            <a:endParaRPr lang="ru-RU" b="1" dirty="0">
              <a:solidFill>
                <a:srgbClr val="0033CC"/>
              </a:solidFill>
              <a:latin typeface="Bookman Old Style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5856" y="5805264"/>
            <a:ext cx="3384376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Общайся с незнакомыми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людьми только в Интернете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1\Desktop\АНИМАЦИЯ78\142296904.jp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068960"/>
            <a:ext cx="664468" cy="664468"/>
          </a:xfrm>
          <a:prstGeom prst="rect">
            <a:avLst/>
          </a:prstGeom>
          <a:noFill/>
        </p:spPr>
      </p:pic>
      <p:pic>
        <p:nvPicPr>
          <p:cNvPr id="40" name="Picture 12" descr="AN44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811520"/>
            <a:ext cx="1152401" cy="84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Cloud"/>
          <p:cNvSpPr>
            <a:spLocks noChangeAspect="1" noEditPoints="1" noChangeArrowheads="1"/>
          </p:cNvSpPr>
          <p:nvPr/>
        </p:nvSpPr>
        <p:spPr bwMode="auto">
          <a:xfrm rot="18882974">
            <a:off x="6262510" y="4881990"/>
            <a:ext cx="1605006" cy="1324843"/>
          </a:xfrm>
          <a:custGeom>
            <a:avLst/>
            <a:gdLst>
              <a:gd name="T0" fmla="*/ 7367 w 21600"/>
              <a:gd name="T1" fmla="*/ 504825 h 21600"/>
              <a:gd name="T2" fmla="*/ 1187450 w 21600"/>
              <a:gd name="T3" fmla="*/ 1008575 h 21600"/>
              <a:gd name="T4" fmla="*/ 2372921 w 21600"/>
              <a:gd name="T5" fmla="*/ 504825 h 21600"/>
              <a:gd name="T6" fmla="*/ 1187450 w 21600"/>
              <a:gd name="T7" fmla="*/ 5772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Теперь буду </a:t>
            </a:r>
            <a:r>
              <a:rPr lang="ru-RU" sz="2000" b="1" dirty="0" smtClean="0">
                <a:solidFill>
                  <a:schemeClr val="bg1"/>
                </a:solidFill>
              </a:rPr>
              <a:t>знать!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444208" y="1124744"/>
            <a:ext cx="2520000" cy="93600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444208" y="2924944"/>
            <a:ext cx="2520000" cy="936000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516216" y="2132856"/>
            <a:ext cx="2748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 молчи, если тебя</a:t>
            </a:r>
          </a:p>
          <a:p>
            <a:r>
              <a:rPr lang="ru-RU" sz="2000" b="1" dirty="0" smtClean="0"/>
              <a:t>кто-то обижает</a:t>
            </a:r>
            <a:endParaRPr lang="ru-RU" sz="2000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372200" y="3861048"/>
            <a:ext cx="27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 встречайся с людьми, </a:t>
            </a:r>
          </a:p>
          <a:p>
            <a:r>
              <a:rPr lang="ru-RU" b="1" dirty="0" smtClean="0"/>
              <a:t>с которыми общаешься в</a:t>
            </a:r>
          </a:p>
          <a:p>
            <a:r>
              <a:rPr lang="ru-RU" b="1" dirty="0" smtClean="0"/>
              <a:t>только Интернете.</a:t>
            </a:r>
            <a:endParaRPr lang="ru-RU" b="1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6516216" y="1196752"/>
            <a:ext cx="2376264" cy="792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6516216" y="2996952"/>
            <a:ext cx="2376264" cy="792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124744"/>
            <a:ext cx="1080120" cy="8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2" descr="C:\Users\1\Desktop\АНИМАЦИЯ78\animashki-komputeri-390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996952"/>
            <a:ext cx="936104" cy="812590"/>
          </a:xfrm>
          <a:prstGeom prst="rect">
            <a:avLst/>
          </a:prstGeom>
          <a:noFill/>
        </p:spPr>
      </p:pic>
      <p:pic>
        <p:nvPicPr>
          <p:cNvPr id="62" name="Picture 20" descr="C:\Users\1\Desktop\АНИМАЦИЯ78\komputeri-678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797152"/>
            <a:ext cx="936104" cy="85736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639" y="2204864"/>
            <a:ext cx="2899521" cy="255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лако 2"/>
          <p:cNvSpPr/>
          <p:nvPr/>
        </p:nvSpPr>
        <p:spPr>
          <a:xfrm>
            <a:off x="611560" y="260648"/>
            <a:ext cx="3996273" cy="209580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tabLst>
                <a:tab pos="1071563" algn="l"/>
                <a:tab pos="1171575" algn="l"/>
              </a:tabLst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Не кланяйся всем подряд                             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</a:rPr>
              <a:t>(не регистрируйся везде без надобности)!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3491880" y="476672"/>
            <a:ext cx="4752528" cy="230425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Если пришло письмо о крупном выигрыше – это  </a:t>
            </a:r>
            <a:r>
              <a:rPr lang="ru-RU" b="1" i="1" dirty="0" smtClean="0">
                <a:solidFill>
                  <a:srgbClr val="FF0000"/>
                </a:solidFill>
                <a:latin typeface="Bookman Old Style" pitchFamily="18" charset="0"/>
              </a:rPr>
              <a:t>«Обман-грамота»</a:t>
            </a: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</a:rPr>
              <a:t>просто так выиграть невозможно.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3923928" y="4005064"/>
            <a:ext cx="4750267" cy="2498478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Не поддавайся ярким рекламам-указателям и не ходи тропками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путаными на подозрительные сайты</a:t>
            </a: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: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</a:rPr>
              <a:t>утопнуть в трясине можно!</a:t>
            </a: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1115616" y="4077072"/>
            <a:ext cx="3240361" cy="227687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Всегда помни своё Интернет -  королевское имя</a:t>
            </a: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</a:rPr>
              <a:t>( </a:t>
            </a:r>
            <a:r>
              <a:rPr lang="ru-RU" b="1" i="1" dirty="0" err="1" smtClean="0">
                <a:solidFill>
                  <a:srgbClr val="0033CC"/>
                </a:solidFill>
                <a:latin typeface="Bookman Old Style" pitchFamily="18" charset="0"/>
              </a:rPr>
              <a:t>E-mail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</a:rPr>
              <a:t>, логин, пароли )</a:t>
            </a:r>
          </a:p>
        </p:txBody>
      </p:sp>
      <p:sp>
        <p:nvSpPr>
          <p:cNvPr id="7" name="Облако 6"/>
          <p:cNvSpPr/>
          <p:nvPr/>
        </p:nvSpPr>
        <p:spPr>
          <a:xfrm rot="21380812">
            <a:off x="329818" y="1959697"/>
            <a:ext cx="3687885" cy="257533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Не забывай обновлять антивирусную программу –</a:t>
            </a:r>
            <a:r>
              <a:rPr lang="ru-RU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33CC"/>
                </a:solidFill>
                <a:latin typeface="Bookman Old Style" pitchFamily="18" charset="0"/>
              </a:rPr>
              <a:t>иначе вирус Серый Волк съест весь твой компьютер!</a:t>
            </a:r>
          </a:p>
        </p:txBody>
      </p:sp>
      <p:sp>
        <p:nvSpPr>
          <p:cNvPr id="9" name="Облако 8"/>
          <p:cNvSpPr/>
          <p:nvPr/>
        </p:nvSpPr>
        <p:spPr>
          <a:xfrm rot="21447102">
            <a:off x="5193445" y="1915475"/>
            <a:ext cx="3771737" cy="256609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Личный пароль не следует сообщать даже друзьям, а тем более посторонним людям.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328498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CC0066"/>
                </a:solidFill>
              </a:rPr>
              <a:t>ПОМНИ</a:t>
            </a:r>
            <a:endParaRPr lang="ru-RU" b="1" dirty="0">
              <a:ln>
                <a:solidFill>
                  <a:srgbClr val="FF0000"/>
                </a:solidFill>
              </a:ln>
              <a:solidFill>
                <a:srgbClr val="CC0066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53612"/>
            <a:ext cx="4500000" cy="20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958" y="6669360"/>
            <a:ext cx="4827042" cy="1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CC">
                <a:alpha val="68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Основополагающий вопрос:</a:t>
            </a:r>
            <a:endParaRPr lang="ru-RU" sz="5600" b="1" dirty="0">
              <a:ln w="1905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9"/>
            <a:ext cx="3960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66FFFF"/>
                </a:solidFill>
                <a:latin typeface="Bookman Old Style" pitchFamily="18" charset="0"/>
              </a:rPr>
              <a:t>Интернет- это      добрый помощник и друг ?</a:t>
            </a:r>
            <a:endParaRPr lang="ru-RU" sz="2800" b="1" i="1" dirty="0">
              <a:solidFill>
                <a:srgbClr val="66FFFF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484784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66FFFF"/>
                </a:solidFill>
                <a:latin typeface="Bookman Old Style" pitchFamily="18" charset="0"/>
              </a:rPr>
              <a:t>Интернет – это опасный враг?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628800"/>
            <a:ext cx="1224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 или</a:t>
            </a:r>
            <a:endParaRPr lang="ru-RU" sz="2800" b="1" i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8852" y="2636912"/>
            <a:ext cx="332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Гипотеза: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645024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FFFF"/>
                </a:solidFill>
                <a:latin typeface="Bookman Old Style" pitchFamily="18" charset="0"/>
              </a:rPr>
              <a:t>Интернет имеет свои</a:t>
            </a:r>
            <a:endParaRPr lang="ru-RU" sz="2800" b="1" i="1" dirty="0">
              <a:solidFill>
                <a:srgbClr val="66FFFF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149080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latin typeface="Bookman Old Style" pitchFamily="18" charset="0"/>
              </a:rPr>
              <a:t>плюсы</a:t>
            </a:r>
            <a:endParaRPr lang="ru-RU" sz="3600" b="1" i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4221089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   </a:t>
            </a:r>
            <a:r>
              <a:rPr lang="ru-RU" sz="3600" b="1" i="1" dirty="0" smtClean="0">
                <a:solidFill>
                  <a:srgbClr val="FF0066"/>
                </a:solidFill>
                <a:latin typeface="Bookman Old Style" pitchFamily="18" charset="0"/>
              </a:rPr>
              <a:t>минусы,</a:t>
            </a:r>
            <a:endParaRPr lang="ru-RU" sz="3600" b="1" i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293097"/>
            <a:ext cx="5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latin typeface="Bookman Old Style" pitchFamily="18" charset="0"/>
              </a:rPr>
              <a:t>и</a:t>
            </a:r>
            <a:endParaRPr lang="ru-RU" sz="36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229493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FFFF"/>
                </a:solidFill>
                <a:latin typeface="Bookman Old Style" pitchFamily="18" charset="0"/>
              </a:rPr>
              <a:t>поэтому необходимо помнить о золотой середине и следовать не хитрым, но действенным правилам.</a:t>
            </a:r>
            <a:endParaRPr lang="ru-RU" sz="2800" b="1" i="1" dirty="0">
              <a:solidFill>
                <a:srgbClr val="00FF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581356"/>
            <a:ext cx="87129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же делать, если неприятность все же произошла?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Нужно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обязательно рассказать все взрослому или позвонить по телефону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Линии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помощи «Дети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8 800 25 000 15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rgbClr val="CC0099"/>
                  </a:solidFill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есть выход!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solidFill>
                    <a:srgbClr val="CC0099"/>
                  </a:solidFill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имеешь на</a:t>
            </a:r>
            <a:r>
              <a:rPr lang="ru-RU" sz="3200" b="1" dirty="0" smtClean="0">
                <a:ln>
                  <a:solidFill>
                    <a:srgbClr val="CC0099"/>
                  </a:solidFill>
                </a:ln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solidFill>
                    <a:srgbClr val="CC0099"/>
                  </a:solidFill>
                </a:ln>
                <a:solidFill>
                  <a:srgbClr val="D6009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право!</a:t>
            </a:r>
            <a:endParaRPr kumimoji="0" lang="ru-RU" sz="3200" b="1" i="0" u="none" strike="noStrike" cap="none" normalizeH="0" baseline="0" dirty="0" smtClean="0">
              <a:ln>
                <a:solidFill>
                  <a:srgbClr val="CC0099"/>
                </a:solidFill>
              </a:ln>
              <a:solidFill>
                <a:srgbClr val="D6009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WEATHER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Users\1\Desktop\1401886222_telefon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77072"/>
            <a:ext cx="952500" cy="952500"/>
          </a:xfrm>
          <a:prstGeom prst="ellipse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05064"/>
            <a:ext cx="3168352" cy="252028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596" y="383580"/>
            <a:ext cx="675642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 w="0"/>
                <a:solidFill>
                  <a:srgbClr val="FF0000"/>
                </a:solidFill>
                <a:effectLst/>
                <a:latin typeface="Bookman Old Style" pitchFamily="18" charset="0"/>
                <a:cs typeface="+mn-cs"/>
              </a:rPr>
              <a:t>Помните!</a:t>
            </a:r>
          </a:p>
        </p:txBody>
      </p:sp>
      <p:sp>
        <p:nvSpPr>
          <p:cNvPr id="276483" name="TextBox 4"/>
          <p:cNvSpPr txBox="1">
            <a:spLocks noChangeArrowheads="1"/>
          </p:cNvSpPr>
          <p:nvPr/>
        </p:nvSpPr>
        <p:spPr bwMode="auto">
          <a:xfrm>
            <a:off x="468313" y="1556792"/>
            <a:ext cx="8352159" cy="404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66"/>
                </a:solidFill>
                <a:latin typeface="Times New Roman" pitchFamily="18" charset="0"/>
              </a:rPr>
              <a:t>ИНТЕРНЕТ</a:t>
            </a:r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может быть </a:t>
            </a:r>
          </a:p>
          <a:p>
            <a:pPr algn="ctr"/>
            <a:r>
              <a:rPr lang="ru-RU" sz="3600" b="1" dirty="0">
                <a:solidFill>
                  <a:srgbClr val="FF0066"/>
                </a:solidFill>
                <a:latin typeface="Times New Roman" pitchFamily="18" charset="0"/>
              </a:rPr>
              <a:t>прекрасным и полезным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средством для обучения, 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отдыха или общения с друзьями. </a:t>
            </a:r>
          </a:p>
          <a:p>
            <a:pPr algn="ctr"/>
            <a:r>
              <a:rPr lang="ru-RU" sz="3600" b="1" dirty="0">
                <a:solidFill>
                  <a:srgbClr val="FF0066"/>
                </a:solidFill>
                <a:latin typeface="Times New Roman" pitchFamily="18" charset="0"/>
              </a:rPr>
              <a:t>Но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</a:rPr>
              <a:t>– как и реальный мир –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Сеть тоже может быть опасна!</a:t>
            </a:r>
          </a:p>
          <a:p>
            <a:pPr algn="ctr"/>
            <a:endParaRPr lang="ru-RU" sz="36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755650" y="5038217"/>
            <a:ext cx="7837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>
                <a:solidFill>
                  <a:srgbClr val="830B0B"/>
                </a:solidFill>
              </a:rPr>
              <a:t>Приучайтесь  не «проводить время» в Интернете, а активно пользоваться полезными возможностями сети.</a:t>
            </a:r>
          </a:p>
        </p:txBody>
      </p:sp>
      <p:pic>
        <p:nvPicPr>
          <p:cNvPr id="5" name="Picture 42" descr="hw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1872208" cy="1512168"/>
          </a:xfrm>
          <a:prstGeom prst="rect">
            <a:avLst/>
          </a:prstGeom>
          <a:noFill/>
        </p:spPr>
      </p:pic>
      <p:pic>
        <p:nvPicPr>
          <p:cNvPr id="6" name="Picture 13" descr="a7fdcafa37c3cafe5a67a83394f31af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4427984" y="6529958"/>
            <a:ext cx="4716016" cy="328042"/>
          </a:xfrm>
          <a:prstGeom prst="rect">
            <a:avLst/>
          </a:prstGeom>
          <a:noFill/>
        </p:spPr>
      </p:pic>
      <p:pic>
        <p:nvPicPr>
          <p:cNvPr id="7" name="Picture 13" descr="a7fdcafa37c3cafe5a67a83394f31af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529958"/>
            <a:ext cx="4427984" cy="3280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3947" y="620688"/>
            <a:ext cx="8036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>
                <a:solidFill>
                  <a:srgbClr val="A50021"/>
                </a:solidFill>
              </a:ln>
              <a:solidFill>
                <a:srgbClr val="66003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836712"/>
            <a:ext cx="4320480" cy="6480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66FF33"/>
                  </a:solidFill>
                </a:ln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ru-RU" sz="5400" b="1" cap="none" spc="0" dirty="0" smtClean="0">
                <a:ln w="11430">
                  <a:solidFill>
                    <a:srgbClr val="66FF33"/>
                  </a:solidFill>
                </a:ln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СПАСИБО </a:t>
            </a:r>
            <a:endParaRPr lang="ru-RU" sz="5400" b="1" cap="none" spc="0" dirty="0">
              <a:ln w="11430">
                <a:solidFill>
                  <a:srgbClr val="66FF33"/>
                </a:solidFill>
              </a:ln>
              <a:solidFill>
                <a:srgbClr val="66FF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132856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35696" y="4941168"/>
            <a:ext cx="5616624" cy="1152128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21507708"/>
              </a:avLst>
            </a:prstTxWarp>
            <a:spAutoFit/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66FF33"/>
                  </a:solidFill>
                </a:ln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>
                  <a:solidFill>
                    <a:srgbClr val="66FF33"/>
                  </a:solidFill>
                </a:ln>
                <a:solidFill>
                  <a:srgbClr val="66FF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ЗА ВНИМАНИЕ</a:t>
            </a:r>
            <a:endParaRPr lang="ru-RU" sz="5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1\Desktop\КАРТ инф\249384806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3266" t="2211" r="24825"/>
          <a:stretch>
            <a:fillRect/>
          </a:stretch>
        </p:blipFill>
        <p:spPr bwMode="auto">
          <a:xfrm flipH="1">
            <a:off x="539552" y="1340768"/>
            <a:ext cx="2232249" cy="3525972"/>
          </a:xfrm>
          <a:prstGeom prst="rect">
            <a:avLst/>
          </a:prstGeom>
          <a:noFill/>
        </p:spPr>
      </p:pic>
      <p:sp>
        <p:nvSpPr>
          <p:cNvPr id="12" name="Облако 11"/>
          <p:cNvSpPr/>
          <p:nvPr/>
        </p:nvSpPr>
        <p:spPr>
          <a:xfrm rot="20823490">
            <a:off x="2208412" y="902354"/>
            <a:ext cx="4737003" cy="257959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6600CC"/>
                </a:solidFill>
                <a:latin typeface="Bookman Old Style" pitchFamily="18" charset="0"/>
                <a:ea typeface="Calibri" pitchFamily="34" charset="0"/>
                <a:cs typeface="F2"/>
              </a:rPr>
              <a:t>Где найти подругу Олю?</a:t>
            </a:r>
            <a:endParaRPr lang="ru-RU" sz="1600" dirty="0" smtClean="0">
              <a:solidFill>
                <a:srgbClr val="6600CC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6600CC"/>
                </a:solidFill>
                <a:latin typeface="Bookman Old Style" pitchFamily="18" charset="0"/>
                <a:ea typeface="Calibri" pitchFamily="34" charset="0"/>
                <a:cs typeface="F2"/>
              </a:rPr>
              <a:t>Прочитать, что было в школе?</a:t>
            </a:r>
            <a:endParaRPr lang="ru-RU" sz="1600" dirty="0" smtClean="0">
              <a:solidFill>
                <a:srgbClr val="6600CC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6600CC"/>
                </a:solidFill>
                <a:latin typeface="Bookman Old Style" pitchFamily="18" charset="0"/>
                <a:ea typeface="Calibri" pitchFamily="34" charset="0"/>
                <a:cs typeface="F2"/>
              </a:rPr>
              <a:t>И узнать про все на свете?</a:t>
            </a:r>
            <a:endParaRPr lang="ru-RU" sz="1600" dirty="0" smtClean="0">
              <a:solidFill>
                <a:srgbClr val="6600CC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6600CC"/>
                </a:solidFill>
                <a:latin typeface="Bookman Old Style" pitchFamily="18" charset="0"/>
                <a:ea typeface="Calibri" pitchFamily="34" charset="0"/>
                <a:cs typeface="F2"/>
              </a:rPr>
              <a:t>Ну, конечно,</a:t>
            </a:r>
            <a:r>
              <a:rPr lang="ru-RU" sz="1600" i="1" dirty="0" smtClean="0">
                <a:solidFill>
                  <a:srgbClr val="6600CC"/>
                </a:solidFill>
                <a:latin typeface="Bookman Old Style" pitchFamily="18" charset="0"/>
                <a:ea typeface="Calibri" pitchFamily="34" charset="0"/>
                <a:cs typeface="F2"/>
              </a:rPr>
              <a:t> …   </a:t>
            </a:r>
            <a:r>
              <a:rPr lang="ru-RU" sz="1600" b="1" i="1" dirty="0" smtClean="0">
                <a:solidFill>
                  <a:srgbClr val="6600CC"/>
                </a:solidFill>
                <a:latin typeface="Bookman Old Style" pitchFamily="18" charset="0"/>
                <a:ea typeface="Calibri" pitchFamily="34" charset="0"/>
                <a:cs typeface="F6"/>
              </a:rPr>
              <a:t>в      </a:t>
            </a:r>
            <a:r>
              <a:rPr lang="ru-RU" sz="1600" b="1" i="1" dirty="0" smtClean="0">
                <a:ln w="3175">
                  <a:solidFill>
                    <a:srgbClr val="FF0000"/>
                  </a:solidFill>
                </a:ln>
                <a:solidFill>
                  <a:srgbClr val="CC0099"/>
                </a:solidFill>
                <a:latin typeface="Bookman Old Style" pitchFamily="18" charset="0"/>
                <a:ea typeface="Calibri" pitchFamily="34" charset="0"/>
                <a:cs typeface="F6"/>
              </a:rPr>
              <a:t>ИНТЕРНЕТЕ!</a:t>
            </a:r>
            <a:endParaRPr lang="ru-RU" sz="1600" i="1" dirty="0" smtClean="0">
              <a:ln w="3175">
                <a:solidFill>
                  <a:srgbClr val="FF0000"/>
                </a:solidFill>
              </a:ln>
              <a:solidFill>
                <a:srgbClr val="CC0099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9050">
                  <a:solidFill>
                    <a:srgbClr val="CC0099"/>
                  </a:solidFill>
                </a:ln>
                <a:solidFill>
                  <a:srgbClr val="FF0000"/>
                </a:solidFill>
              </a:rPr>
              <a:t>АКТУАЛЬНОСТЬ ТЕМЫ</a:t>
            </a:r>
            <a:endParaRPr lang="ru-RU" sz="6000" b="1" dirty="0">
              <a:ln w="19050">
                <a:solidFill>
                  <a:srgbClr val="CC0099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94116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Глобальное Интернет-пространство все быстрее покрывает нашу планету. На сегодняшний день Интернетом активно пользуются </a:t>
            </a:r>
            <a:r>
              <a:rPr lang="ru-RU" b="1" dirty="0" smtClean="0">
                <a:solidFill>
                  <a:srgbClr val="FF0000"/>
                </a:solidFill>
              </a:rPr>
              <a:t>5,3 </a:t>
            </a:r>
            <a:r>
              <a:rPr lang="ru-RU" b="1" dirty="0" smtClean="0">
                <a:solidFill>
                  <a:srgbClr val="FF0000"/>
                </a:solidFill>
              </a:rPr>
              <a:t> миллиарда </a:t>
            </a:r>
            <a:r>
              <a:rPr lang="ru-RU" b="1" dirty="0" smtClean="0">
                <a:solidFill>
                  <a:srgbClr val="FF0000"/>
                </a:solidFill>
              </a:rPr>
              <a:t>человек в мире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     Ежедневно  в России пользуются Интернетом – </a:t>
            </a:r>
            <a:r>
              <a:rPr lang="ru-RU" b="1" dirty="0" smtClean="0">
                <a:solidFill>
                  <a:srgbClr val="FF0000"/>
                </a:solidFill>
              </a:rPr>
              <a:t>более </a:t>
            </a:r>
            <a:r>
              <a:rPr lang="ru-RU" b="1" dirty="0" smtClean="0">
                <a:solidFill>
                  <a:srgbClr val="FF0000"/>
                </a:solidFill>
              </a:rPr>
              <a:t>89</a:t>
            </a:r>
            <a:r>
              <a:rPr lang="ru-RU" b="1" dirty="0" smtClean="0">
                <a:solidFill>
                  <a:srgbClr val="FF0000"/>
                </a:solidFill>
              </a:rPr>
              <a:t>%, </a:t>
            </a:r>
            <a:r>
              <a:rPr lang="ru-RU" b="1" dirty="0" smtClean="0">
                <a:solidFill>
                  <a:srgbClr val="FF0000"/>
                </a:solidFill>
              </a:rPr>
              <a:t>что составляет </a:t>
            </a:r>
            <a:r>
              <a:rPr lang="ru-RU" b="1" dirty="0" smtClean="0">
                <a:solidFill>
                  <a:srgbClr val="FF0000"/>
                </a:solidFill>
              </a:rPr>
              <a:t> 129 800 000 </a:t>
            </a:r>
            <a:r>
              <a:rPr lang="ru-RU" b="1" dirty="0" smtClean="0">
                <a:solidFill>
                  <a:srgbClr val="FF0000"/>
                </a:solidFill>
              </a:rPr>
              <a:t>человек.</a:t>
            </a:r>
            <a:r>
              <a:rPr lang="ru-RU" b="1" dirty="0" smtClean="0"/>
              <a:t> По данным кафедры психологии  МГУ количество детей, ежедневно пользующихся Интернетом, выросло до </a:t>
            </a:r>
            <a:r>
              <a:rPr lang="ru-RU" b="1" dirty="0" smtClean="0">
                <a:solidFill>
                  <a:srgbClr val="FF0000"/>
                </a:solidFill>
              </a:rPr>
              <a:t>95%.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564904"/>
            <a:ext cx="26642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660232" y="2924944"/>
            <a:ext cx="1625258" cy="144016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1\Desktop\КАРТ инф\1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628800"/>
            <a:ext cx="1567188" cy="597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20688"/>
            <a:ext cx="316865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31" name="Cloud"/>
          <p:cNvSpPr>
            <a:spLocks noChangeAspect="1" noEditPoints="1" noChangeArrowheads="1"/>
          </p:cNvSpPr>
          <p:nvPr/>
        </p:nvSpPr>
        <p:spPr bwMode="auto">
          <a:xfrm rot="638742">
            <a:off x="1104763" y="800983"/>
            <a:ext cx="4537000" cy="2643947"/>
          </a:xfrm>
          <a:custGeom>
            <a:avLst/>
            <a:gdLst>
              <a:gd name="T0" fmla="*/ 8711 w 21600"/>
              <a:gd name="T1" fmla="*/ 1188244 h 21600"/>
              <a:gd name="T2" fmla="*/ 1404144 w 21600"/>
              <a:gd name="T3" fmla="*/ 2373957 h 21600"/>
              <a:gd name="T4" fmla="*/ 2805947 w 21600"/>
              <a:gd name="T5" fmla="*/ 1188244 h 21600"/>
              <a:gd name="T6" fmla="*/ 1404144 w 21600"/>
              <a:gd name="T7" fmla="*/ 13587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Компьютер, </a:t>
            </a: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клавиатура, мышка…    </a:t>
            </a:r>
            <a:r>
              <a:rPr lang="ru-RU" sz="2000" b="1" dirty="0">
                <a:solidFill>
                  <a:schemeClr val="bg1"/>
                </a:solidFill>
                <a:latin typeface="Arial Black" pitchFamily="34" charset="0"/>
              </a:rPr>
              <a:t>Поняла.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66"/>
                </a:solidFill>
                <a:latin typeface="Arial Black" pitchFamily="34" charset="0"/>
              </a:rPr>
              <a:t>   </a:t>
            </a:r>
            <a:r>
              <a:rPr lang="ru-RU" sz="2400" b="1" dirty="0" err="1" smtClean="0">
                <a:solidFill>
                  <a:srgbClr val="FF0066"/>
                </a:solidFill>
                <a:latin typeface="Arial Black" pitchFamily="34" charset="0"/>
              </a:rPr>
              <a:t>Ин-тер-нет</a:t>
            </a:r>
            <a:r>
              <a:rPr lang="ru-RU" sz="2400" b="1" dirty="0">
                <a:solidFill>
                  <a:srgbClr val="FF0066"/>
                </a:solidFill>
                <a:latin typeface="Arial Black" pitchFamily="34" charset="0"/>
              </a:rPr>
              <a:t>.</a:t>
            </a:r>
            <a:r>
              <a:rPr lang="ru-RU" sz="2400" b="1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  <a:latin typeface="Arial Black" pitchFamily="34" charset="0"/>
              </a:rPr>
              <a:t>Не поняла…</a:t>
            </a:r>
            <a:endParaRPr lang="ru-RU" sz="2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2633" name="Rectangle 9"/>
          <p:cNvSpPr>
            <a:spLocks noChangeArrowheads="1"/>
          </p:cNvSpPr>
          <p:nvPr/>
        </p:nvSpPr>
        <p:spPr bwMode="auto">
          <a:xfrm>
            <a:off x="251520" y="0"/>
            <a:ext cx="72732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интернет?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399821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1\Desktop\АНИМАЦИЯ78\animashki-komputeri-2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517232"/>
            <a:ext cx="2175400" cy="1080120"/>
          </a:xfrm>
          <a:prstGeom prst="rect">
            <a:avLst/>
          </a:prstGeom>
          <a:noFill/>
        </p:spPr>
      </p:pic>
      <p:pic>
        <p:nvPicPr>
          <p:cNvPr id="2053" name="Picture 5" descr="C:\Users\1\Desktop\КАРТ инф\animashki-komputeri-4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05064"/>
            <a:ext cx="2825921" cy="255535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Bookman Old Style" pitchFamily="18" charset="0"/>
              </a:rPr>
              <a:t>   </a:t>
            </a:r>
            <a:r>
              <a:rPr lang="ru-RU" sz="4400" b="1" dirty="0" smtClean="0">
                <a:solidFill>
                  <a:srgbClr val="0000FF"/>
                </a:solidFill>
                <a:latin typeface="Arial Black" pitchFamily="34" charset="0"/>
                <a:cs typeface="Aparajita" pitchFamily="34" charset="0"/>
              </a:rPr>
              <a:t>Что такое интернет?</a:t>
            </a:r>
            <a:endParaRPr lang="ru-RU" sz="4400" b="1" dirty="0">
              <a:solidFill>
                <a:srgbClr val="0000FF"/>
              </a:solidFill>
              <a:latin typeface="Arial Black" pitchFamily="34" charset="0"/>
              <a:cs typeface="Aparajit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Internet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— «</a:t>
            </a:r>
            <a:r>
              <a:rPr lang="ru-RU" sz="2400" b="1" dirty="0" err="1" smtClean="0">
                <a:latin typeface="Times New Roman" pitchFamily="18" charset="0"/>
              </a:rPr>
              <a:t>international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network</a:t>
            </a:r>
            <a:r>
              <a:rPr lang="ru-RU" sz="2400" b="1" dirty="0" smtClean="0">
                <a:latin typeface="Times New Roman" pitchFamily="18" charset="0"/>
              </a:rPr>
              <a:t>» </a:t>
            </a:r>
            <a:r>
              <a:rPr lang="ru-RU" sz="2000" b="1" dirty="0" smtClean="0">
                <a:latin typeface="+mj-lt"/>
              </a:rPr>
              <a:t>в переводе </a:t>
            </a:r>
            <a:r>
              <a:rPr lang="ru-RU" sz="2000" b="1" dirty="0" smtClean="0"/>
              <a:t>означает "международная (всемирная) сеть" ; (</a:t>
            </a:r>
            <a:r>
              <a:rPr lang="ru-RU" sz="2000" b="1" dirty="0" err="1" smtClean="0">
                <a:solidFill>
                  <a:srgbClr val="FF0000"/>
                </a:solidFill>
              </a:rPr>
              <a:t>inter</a:t>
            </a:r>
            <a:r>
              <a:rPr lang="ru-RU" sz="2000" b="1" dirty="0" smtClean="0"/>
              <a:t> - между (</a:t>
            </a:r>
            <a:r>
              <a:rPr lang="ru-RU" sz="2000" b="1" i="1" dirty="0" smtClean="0"/>
              <a:t>лат.</a:t>
            </a:r>
            <a:r>
              <a:rPr lang="ru-RU" sz="2000" b="1" dirty="0" smtClean="0"/>
              <a:t>); </a:t>
            </a:r>
            <a:r>
              <a:rPr lang="ru-RU" sz="2000" b="1" dirty="0" err="1" smtClean="0">
                <a:solidFill>
                  <a:srgbClr val="FF0000"/>
                </a:solidFill>
              </a:rPr>
              <a:t>net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- сеть </a:t>
            </a:r>
            <a:r>
              <a:rPr lang="ru-RU" sz="2000" dirty="0" smtClean="0"/>
              <a:t>(</a:t>
            </a:r>
            <a:r>
              <a:rPr lang="ru-RU" sz="2000" b="1" i="1" dirty="0" smtClean="0"/>
              <a:t>англ.</a:t>
            </a:r>
            <a:r>
              <a:rPr lang="ru-RU" sz="2000" dirty="0" smtClean="0"/>
              <a:t>)</a:t>
            </a:r>
            <a:r>
              <a:rPr lang="ru-RU" sz="2000" b="1" dirty="0" smtClean="0">
                <a:solidFill>
                  <a:srgbClr val="990099"/>
                </a:solidFill>
                <a:latin typeface="Bookman Old Style" pitchFamily="18" charset="0"/>
                <a:cs typeface="Aharoni" pitchFamily="2" charset="-79"/>
              </a:rPr>
              <a:t>Дословно означает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«интернациональная сеть».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  <a:cs typeface="Aharoni" pitchFamily="2" charset="-79"/>
              </a:rPr>
              <a:t>Интернет</a:t>
            </a:r>
            <a:r>
              <a:rPr lang="ru-RU" sz="2000" b="1" dirty="0" smtClean="0">
                <a:latin typeface="Bookman Old Style" pitchFamily="18" charset="0"/>
                <a:cs typeface="Aharoni" pitchFamily="2" charset="-79"/>
              </a:rPr>
              <a:t> — </a:t>
            </a:r>
            <a:r>
              <a:rPr lang="ru-RU" sz="2200" b="1" dirty="0" smtClean="0">
                <a:solidFill>
                  <a:srgbClr val="990099"/>
                </a:solidFill>
                <a:latin typeface="Bookman Old Style" pitchFamily="18" charset="0"/>
                <a:cs typeface="Aharoni" pitchFamily="2" charset="-79"/>
              </a:rPr>
              <a:t>это единая глобальная компьютерная сеть, объединяющая огромное число компьютеров и даже целых сетей, которые могут обмениваться между собой информацией.</a:t>
            </a:r>
            <a:endParaRPr lang="ru-RU" sz="2200" b="1" dirty="0">
              <a:solidFill>
                <a:srgbClr val="990099"/>
              </a:solidFill>
              <a:latin typeface="Bookman Old Style" pitchFamily="18" charset="0"/>
              <a:cs typeface="Aharoni" pitchFamily="2" charset="-79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30963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61048"/>
            <a:ext cx="28810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 rot="1087296">
            <a:off x="3319667" y="3944191"/>
            <a:ext cx="3551216" cy="2308555"/>
          </a:xfrm>
          <a:custGeom>
            <a:avLst/>
            <a:gdLst>
              <a:gd name="T0" fmla="*/ 10498 w 21600"/>
              <a:gd name="T1" fmla="*/ 1043782 h 21600"/>
              <a:gd name="T2" fmla="*/ 1692275 w 21600"/>
              <a:gd name="T3" fmla="*/ 2085340 h 21600"/>
              <a:gd name="T4" fmla="*/ 3381730 w 21600"/>
              <a:gd name="T5" fmla="*/ 1043782 h 21600"/>
              <a:gd name="T6" fmla="*/ 1692275 w 21600"/>
              <a:gd name="T7" fmla="*/ 11935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      Теперь                             поняла !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676456" cy="1085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8640"/>
            <a:ext cx="8136904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010" b="1" kern="10" cap="none" spc="0" dirty="0" smtClean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Gungsuh" pitchFamily="18" charset="-127"/>
                <a:ea typeface="Gungsuh" pitchFamily="18" charset="-127"/>
              </a:rPr>
              <a:t>СТРАНИЧКА ИСТОРИИ</a:t>
            </a:r>
            <a:endParaRPr lang="ru-RU" sz="5010" b="1" cap="none" spc="0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effectLst/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980729"/>
            <a:ext cx="6012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</a:rPr>
              <a:t>Зародился Интернет довольно давно. Первая такая сеть под названием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«ARPANET» </a:t>
            </a:r>
            <a:r>
              <a:rPr lang="ru-RU" sz="2000" b="1" dirty="0" smtClean="0">
                <a:solidFill>
                  <a:srgbClr val="990000"/>
                </a:solidFill>
              </a:rPr>
              <a:t>увидела свет </a:t>
            </a:r>
            <a:r>
              <a:rPr lang="ru-RU" sz="2000" b="1" dirty="0" smtClean="0">
                <a:solidFill>
                  <a:srgbClr val="FF0000"/>
                </a:solidFill>
              </a:rPr>
              <a:t>29 октября 1969 года в США.  </a:t>
            </a:r>
            <a:r>
              <a:rPr lang="ru-RU" sz="2000" b="1" dirty="0" smtClean="0">
                <a:solidFill>
                  <a:srgbClr val="990000"/>
                </a:solidFill>
              </a:rPr>
              <a:t>Данная сеть состояла из четырех компьютеров, находящихся в Калифорнийском университете Лос-Анджелеса, Калифорнийском университете Санта-Барбары, </a:t>
            </a:r>
            <a:r>
              <a:rPr lang="ru-RU" sz="2000" b="1" dirty="0" err="1" smtClean="0">
                <a:solidFill>
                  <a:srgbClr val="990000"/>
                </a:solidFill>
              </a:rPr>
              <a:t>Стенфордском</a:t>
            </a:r>
            <a:r>
              <a:rPr lang="ru-RU" sz="2000" b="1" dirty="0" smtClean="0">
                <a:solidFill>
                  <a:srgbClr val="990000"/>
                </a:solidFill>
              </a:rPr>
              <a:t> институте и Университете штата Юта.</a:t>
            </a:r>
            <a:endParaRPr lang="ru-RU" sz="2000" b="1" dirty="0">
              <a:solidFill>
                <a:srgbClr val="99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51520" y="1124744"/>
            <a:ext cx="274903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4" descr="razdelitelnaya-liniya-animatsionnaya-kartinka-0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48450"/>
            <a:ext cx="4762500" cy="209550"/>
          </a:xfrm>
          <a:prstGeom prst="rect">
            <a:avLst/>
          </a:prstGeom>
          <a:noFill/>
        </p:spPr>
      </p:pic>
      <p:pic>
        <p:nvPicPr>
          <p:cNvPr id="11" name="Picture 14" descr="razdelitelnaya-liniya-animatsionnaya-kartinka-0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6648450"/>
            <a:ext cx="4762500" cy="209550"/>
          </a:xfrm>
          <a:prstGeom prst="rect">
            <a:avLst/>
          </a:prstGeom>
          <a:noFill/>
        </p:spPr>
      </p:pic>
      <p:pic>
        <p:nvPicPr>
          <p:cNvPr id="12" name="Picture 40" descr="a74a7c02b410aaf3a98cf8e0a1f7f98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268760"/>
            <a:ext cx="1257302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2564904"/>
            <a:ext cx="26642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INTERNET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212976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</a:rPr>
              <a:t>К 1971 году была создана сеть с 23 пользователями в разных концах США и разработана первая программа для отправки электронной почты по сети. </a:t>
            </a:r>
          </a:p>
          <a:p>
            <a:endParaRPr lang="ru-RU" sz="2000" b="1" dirty="0">
              <a:solidFill>
                <a:srgbClr val="99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99792" y="4797152"/>
            <a:ext cx="62646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В России первый канал связи с Интернетом был проложен в 1982 году для доступа к архивам главных европейских библиотек. </a:t>
            </a:r>
            <a:r>
              <a:rPr lang="ru-RU" sz="2000" b="1" dirty="0" smtClean="0">
                <a:solidFill>
                  <a:srgbClr val="FF0000"/>
                </a:solidFill>
              </a:rPr>
              <a:t>В 1990 году </a:t>
            </a:r>
            <a:r>
              <a:rPr lang="ru-RU" sz="2000" b="1" dirty="0" smtClean="0">
                <a:solidFill>
                  <a:srgbClr val="000099"/>
                </a:solidFill>
              </a:rPr>
              <a:t>появилась первая сеть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</a:rPr>
              <a:t>Релком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r>
              <a:rPr lang="ru-RU" sz="2000" b="1" dirty="0" smtClean="0">
                <a:solidFill>
                  <a:srgbClr val="000099"/>
                </a:solidFill>
              </a:rPr>
              <a:t>, созданная на базе Курчатовского института атомной энергии в Москве.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18" name="Рисунок 17" descr="http://kak-eto-sdelano.ru/wp-content/uploads/2014/09/apranet-scheme-197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212976"/>
            <a:ext cx="28080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anim05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861048"/>
            <a:ext cx="1512168" cy="3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179512" y="4437112"/>
            <a:ext cx="2448272" cy="201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9" descr="4a4ca0b61c252c3c97d2b2265ac9550b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5013176"/>
            <a:ext cx="1368152" cy="102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79512" y="6021288"/>
            <a:ext cx="2520281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Bookman Old Style" pitchFamily="18" charset="0"/>
              </a:rPr>
              <a:t>INTERNET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36" name="Picture 12" descr="http://i028.radikal.ru/0806/5c/2d48ab8ce57e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5157192"/>
            <a:ext cx="1368152" cy="90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3045" y="0"/>
            <a:ext cx="403120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smtClean="0">
                <a:ln w="50800">
                  <a:noFill/>
                </a:ln>
                <a:solidFill>
                  <a:srgbClr val="CC00CC"/>
                </a:solidFill>
              </a:rPr>
              <a:t>ВЕСЬ МИР -</a:t>
            </a:r>
            <a:endParaRPr lang="ru-RU" sz="6000" b="1" cap="none" spc="0" dirty="0">
              <a:ln w="50800">
                <a:noFill/>
              </a:ln>
              <a:solidFill>
                <a:srgbClr val="CC00CC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38576" y="5877272"/>
            <a:ext cx="41096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000" b="1" dirty="0" smtClean="0">
                <a:ln w="50800">
                  <a:noFill/>
                </a:ln>
                <a:solidFill>
                  <a:srgbClr val="CC00CC"/>
                </a:solidFill>
              </a:rPr>
              <a:t>ИНТЕРНЕТ!</a:t>
            </a:r>
            <a:endParaRPr lang="ru-RU" sz="6000" b="1" cap="none" spc="0" dirty="0">
              <a:ln w="50800">
                <a:noFill/>
              </a:ln>
              <a:solidFill>
                <a:srgbClr val="CC00CC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05273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50800"/>
                <a:solidFill>
                  <a:srgbClr val="6600CC"/>
                </a:solidFill>
                <a:latin typeface="Bookman Old Style" pitchFamily="18" charset="0"/>
              </a:rPr>
              <a:t>Информационные технологии стремительно ворвались во все сферы нашей жизни.</a:t>
            </a:r>
            <a:endParaRPr lang="ru-RU" sz="2400" b="1" i="1" dirty="0">
              <a:ln w="50800"/>
              <a:solidFill>
                <a:srgbClr val="6600CC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Интернет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rgbClr val="660066"/>
                </a:solidFill>
                <a:latin typeface="Bookman Old Style" pitchFamily="18" charset="0"/>
              </a:rPr>
              <a:t>- </a:t>
            </a:r>
            <a:r>
              <a:rPr lang="ru-RU" sz="2000" b="1" dirty="0" smtClean="0">
                <a:solidFill>
                  <a:srgbClr val="008000"/>
                </a:solidFill>
                <a:latin typeface="Bookman Old Style" pitchFamily="18" charset="0"/>
              </a:rPr>
              <a:t>это кладезь различной информации, доступной любому пользователю в кратчайшие сроки.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924944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Интернет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latin typeface="Bookman Old Style" pitchFamily="18" charset="0"/>
              </a:rPr>
              <a:t> - </a:t>
            </a:r>
            <a:r>
              <a:rPr lang="ru-RU" sz="2000" b="1" dirty="0" smtClean="0">
                <a:solidFill>
                  <a:srgbClr val="009900"/>
                </a:solidFill>
                <a:latin typeface="Bookman Old Style" pitchFamily="18" charset="0"/>
              </a:rPr>
              <a:t>наилучшее средство общения людей, которые могут находиться за тысячи километров друг от друга. </a:t>
            </a:r>
            <a:endParaRPr lang="ru-RU" sz="2000" b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  <p:pic>
        <p:nvPicPr>
          <p:cNvPr id="9" name="Picture 12" descr="C:\Users\1\Desktop\КАРТ инф\komputeri-4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4005064"/>
            <a:ext cx="2483768" cy="2607543"/>
          </a:xfrm>
          <a:prstGeom prst="rect">
            <a:avLst/>
          </a:prstGeom>
          <a:noFill/>
        </p:spPr>
      </p:pic>
      <p:pic>
        <p:nvPicPr>
          <p:cNvPr id="10" name="Рисунок 9" descr="https://im0-tub-ru.yandex.net/i?id=27793a856daed4d420909db64d72548a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933056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C:\Users\1\Desktop\АНИМАЦИЯ78\animashki-komputeri-3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21088"/>
            <a:ext cx="3168352" cy="1391022"/>
          </a:xfrm>
          <a:prstGeom prst="rect">
            <a:avLst/>
          </a:prstGeom>
          <a:noFill/>
        </p:spPr>
      </p:pic>
      <p:pic>
        <p:nvPicPr>
          <p:cNvPr id="12" name="Picture 51" descr="16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681162" y="1681163"/>
            <a:ext cx="3743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1" descr="16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7081838" y="4606106"/>
            <a:ext cx="37433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0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50800">
                  <a:noFill/>
                </a:ln>
                <a:solidFill>
                  <a:srgbClr val="FF0000"/>
                </a:solidFill>
              </a:rPr>
              <a:t>ВЕСЬ МИР -</a:t>
            </a:r>
            <a:endParaRPr lang="ru-RU" sz="6000" b="1" dirty="0">
              <a:ln w="5080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5877272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50800">
                  <a:noFill/>
                </a:ln>
                <a:solidFill>
                  <a:srgbClr val="FF0000"/>
                </a:solidFill>
              </a:rPr>
              <a:t>ИНТЕРНЕТ!</a:t>
            </a:r>
            <a:endParaRPr lang="ru-RU" sz="6000" b="1" dirty="0">
              <a:ln w="50800">
                <a:noFill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http://mirnov.ru/images/photos/medium/article220888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148064" y="3212976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3950" y="1196752"/>
            <a:ext cx="212251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1760" y="1196752"/>
            <a:ext cx="4536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990099"/>
                </a:solidFill>
                <a:latin typeface="Bookman Old Style" pitchFamily="18" charset="0"/>
              </a:rPr>
              <a:t>Незаменимы компьютеры в медицине, с их помощью устанавливается правильный диагноз и выбирается необходимое лечение</a:t>
            </a:r>
            <a:r>
              <a:rPr lang="ru-RU" sz="2200" b="1" dirty="0" smtClean="0">
                <a:solidFill>
                  <a:srgbClr val="990099"/>
                </a:solidFill>
                <a:latin typeface="Bookman Old Style" pitchFamily="18" charset="0"/>
              </a:rPr>
              <a:t>.</a:t>
            </a:r>
            <a:endParaRPr lang="ru-RU" sz="2200" b="1" dirty="0">
              <a:solidFill>
                <a:srgbClr val="990099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429000"/>
            <a:ext cx="49685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009900"/>
                </a:solidFill>
                <a:latin typeface="Bookman Old Style" pitchFamily="18" charset="0"/>
              </a:rPr>
              <a:t>У врачей появилась уникальная возможность </a:t>
            </a:r>
          </a:p>
          <a:p>
            <a:r>
              <a:rPr lang="ru-RU" sz="2200" b="1" i="1" dirty="0" smtClean="0">
                <a:solidFill>
                  <a:srgbClr val="009900"/>
                </a:solidFill>
                <a:latin typeface="Bookman Old Style" pitchFamily="18" charset="0"/>
              </a:rPr>
              <a:t>консультироваться  с коллегами  всего мира и совместно решать проблемы лечения тяжелейших заболеваний</a:t>
            </a:r>
            <a:r>
              <a:rPr lang="ru-RU" dirty="0" smtClean="0">
                <a:solidFill>
                  <a:srgbClr val="009900"/>
                </a:solidFill>
              </a:rPr>
              <a:t>.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1026" name="Picture 2" descr="C:\Users\1\Desktop\АНИМАЦИЯ78\-02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000" y="0"/>
            <a:ext cx="2268000" cy="328860"/>
          </a:xfrm>
          <a:prstGeom prst="rect">
            <a:avLst/>
          </a:prstGeom>
          <a:noFill/>
        </p:spPr>
      </p:pic>
      <p:pic>
        <p:nvPicPr>
          <p:cNvPr id="10" name="Picture 2" descr="C:\Users\1\Desktop\АНИМАЦИЯ78\-02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268000" cy="328860"/>
          </a:xfrm>
          <a:prstGeom prst="rect">
            <a:avLst/>
          </a:prstGeom>
          <a:noFill/>
        </p:spPr>
      </p:pic>
      <p:pic>
        <p:nvPicPr>
          <p:cNvPr id="11" name="Picture 2" descr="C:\Users\1\Desktop\АНИМАЦИЯ78\-02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29140"/>
            <a:ext cx="2268000" cy="328860"/>
          </a:xfrm>
          <a:prstGeom prst="rect">
            <a:avLst/>
          </a:prstGeom>
          <a:noFill/>
        </p:spPr>
      </p:pic>
      <p:pic>
        <p:nvPicPr>
          <p:cNvPr id="12" name="Picture 2" descr="C:\Users\1\Desktop\АНИМАЦИЯ78\-02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000" y="6529140"/>
            <a:ext cx="2268000" cy="32886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251520" y="1196752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10006</TotalTime>
  <Words>1793</Words>
  <Application>Microsoft Office PowerPoint</Application>
  <PresentationFormat>Экран (4:3)</PresentationFormat>
  <Paragraphs>288</Paragraphs>
  <Slides>32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91</cp:revision>
  <dcterms:created xsi:type="dcterms:W3CDTF">2017-11-30T14:32:48Z</dcterms:created>
  <dcterms:modified xsi:type="dcterms:W3CDTF">2022-11-20T11:40:59Z</dcterms:modified>
</cp:coreProperties>
</file>