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4" r:id="rId4"/>
    <p:sldId id="263" r:id="rId5"/>
    <p:sldId id="265" r:id="rId6"/>
    <p:sldId id="266" r:id="rId7"/>
    <p:sldId id="267" r:id="rId8"/>
    <p:sldId id="269" r:id="rId9"/>
    <p:sldId id="268" r:id="rId10"/>
    <p:sldId id="281" r:id="rId11"/>
    <p:sldId id="282" r:id="rId12"/>
    <p:sldId id="283" r:id="rId13"/>
    <p:sldId id="284" r:id="rId14"/>
    <p:sldId id="270" r:id="rId15"/>
    <p:sldId id="271" r:id="rId16"/>
    <p:sldId id="272" r:id="rId17"/>
    <p:sldId id="280" r:id="rId18"/>
    <p:sldId id="273" r:id="rId19"/>
    <p:sldId id="276" r:id="rId20"/>
    <p:sldId id="279" r:id="rId21"/>
    <p:sldId id="274" r:id="rId22"/>
    <p:sldId id="275" r:id="rId23"/>
    <p:sldId id="277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860" autoAdjust="0"/>
  </p:normalViewPr>
  <p:slideViewPr>
    <p:cSldViewPr>
      <p:cViewPr varScale="1">
        <p:scale>
          <a:sx n="66" d="100"/>
          <a:sy n="66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0E58950-B6B8-48A0-8DE7-062DB86F7D05}" type="datetimeFigureOut">
              <a:rPr lang="ru-RU" smtClean="0"/>
              <a:pPr/>
              <a:t>01.03.2016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27C871C-133D-48F1-B20A-093FD32308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628800"/>
            <a:ext cx="5184576" cy="36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"</a:t>
            </a:r>
            <a:r>
              <a:rPr lang="ru-RU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за чудо-огород на окошке растет"</a:t>
            </a:r>
          </a:p>
        </p:txBody>
      </p:sp>
    </p:spTree>
    <p:extLst>
      <p:ext uri="{BB962C8B-B14F-4D97-AF65-F5344CB8AC3E}">
        <p14:creationId xmlns:p14="http://schemas.microsoft.com/office/powerpoint/2010/main" xmlns="" val="207091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/>
          <a:lstStyle/>
          <a:p>
            <a:pPr algn="ctr"/>
            <a:endParaRPr lang="ru-RU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>
            <a:normAutofit/>
          </a:bodyPr>
          <a:lstStyle/>
          <a:p>
            <a:r>
              <a:rPr lang="ru-RU" sz="5400" b="1" i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детьми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3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/>
          <a:lstStyle/>
          <a:p>
            <a:pPr algn="ctr"/>
            <a:endParaRPr lang="ru-RU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>
            <a:normAutofit/>
          </a:bodyPr>
          <a:lstStyle/>
          <a:p>
            <a:r>
              <a:rPr lang="ru-RU" sz="5400" b="1" i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детьми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3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/>
          <a:lstStyle/>
          <a:p>
            <a:pPr algn="ctr"/>
            <a:endParaRPr lang="ru-RU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52728"/>
          </a:xfrm>
        </p:spPr>
        <p:txBody>
          <a:bodyPr>
            <a:normAutofit/>
          </a:bodyPr>
          <a:lstStyle/>
          <a:p>
            <a:r>
              <a:rPr lang="ru-RU" sz="5400" b="1" i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детьми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3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1772816"/>
            <a:ext cx="7308800" cy="4353347"/>
          </a:xfrm>
        </p:spPr>
        <p:txBody>
          <a:bodyPr/>
          <a:lstStyle/>
          <a:p>
            <a:pPr algn="ctr"/>
            <a:endParaRPr lang="ru-RU" b="1" i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0466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Сотрудничество с родителями</a:t>
            </a:r>
            <a:endParaRPr lang="ru-RU" sz="54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3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7584" y="332656"/>
            <a:ext cx="7416824" cy="12961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04864"/>
            <a:ext cx="7408333" cy="3921299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Дети </a:t>
            </a:r>
            <a:r>
              <a:rPr lang="ru-RU" dirty="0"/>
              <a:t>познакомились с культурными растениями.</a:t>
            </a:r>
          </a:p>
          <a:p>
            <a:r>
              <a:rPr lang="ru-RU" dirty="0"/>
              <a:t>В результате практической и опытнической деятельности дети получили необходимые условия для роста растений.</a:t>
            </a:r>
          </a:p>
          <a:p>
            <a:r>
              <a:rPr lang="ru-RU" dirty="0"/>
              <a:t>Дети увидели многообразие посевного материала.</a:t>
            </a:r>
          </a:p>
          <a:p>
            <a:r>
              <a:rPr lang="ru-RU" dirty="0"/>
              <a:t>Дети стали бережнее относиться к растительному миру.</a:t>
            </a:r>
          </a:p>
          <a:p>
            <a:r>
              <a:rPr lang="ru-RU" dirty="0"/>
              <a:t>В группе был создан огород на окне.</a:t>
            </a:r>
          </a:p>
          <a:p>
            <a:r>
              <a:rPr lang="ru-RU" dirty="0"/>
              <a:t>Дети стали более уважительно относиться к труду.</a:t>
            </a:r>
          </a:p>
          <a:p>
            <a:r>
              <a:rPr lang="ru-RU" dirty="0"/>
              <a:t>Дети совместно с воспитателем  вырастили «свой огород».</a:t>
            </a:r>
          </a:p>
          <a:p>
            <a:r>
              <a:rPr lang="ru-RU" dirty="0"/>
              <a:t>Родители приняли активное участие в проекте «Что за чудо-огород на окошке растет».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Результаты проекта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103632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837117" y="332656"/>
            <a:ext cx="7200800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Подготовка земли для посадки огорода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User\Desktop\!!!!!!!!!!\IMG_9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779912" cy="2834934"/>
          </a:xfrm>
          <a:prstGeom prst="rect">
            <a:avLst/>
          </a:prstGeom>
          <a:noFill/>
        </p:spPr>
      </p:pic>
      <p:pic>
        <p:nvPicPr>
          <p:cNvPr id="3075" name="Picture 3" descr="C:\Users\User\Desktop\!!!!!!!!!!\IMG_95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710156" cy="2782617"/>
          </a:xfrm>
          <a:prstGeom prst="rect">
            <a:avLst/>
          </a:prstGeom>
          <a:noFill/>
        </p:spPr>
      </p:pic>
      <p:pic>
        <p:nvPicPr>
          <p:cNvPr id="3076" name="Picture 4" descr="C:\Users\User\Desktop\!!!!!!!!!!\IMG_9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3671646"/>
            <a:ext cx="4248472" cy="318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84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827584" y="332656"/>
            <a:ext cx="7488832" cy="1296144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Посадка репчатого лука на зелень</a:t>
            </a:r>
            <a:endParaRPr lang="ru-RU" sz="3600" dirty="0"/>
          </a:p>
        </p:txBody>
      </p:sp>
      <p:pic>
        <p:nvPicPr>
          <p:cNvPr id="4098" name="Picture 2" descr="C:\Users\User\Desktop\!!!!!!!!!!\IMG_95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3275856" cy="2456892"/>
          </a:xfrm>
          <a:prstGeom prst="rect">
            <a:avLst/>
          </a:prstGeom>
          <a:noFill/>
        </p:spPr>
      </p:pic>
      <p:pic>
        <p:nvPicPr>
          <p:cNvPr id="4099" name="Picture 3" descr="C:\Users\User\Desktop\!!!!!!!!!!\IMG_9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3312368" cy="2484276"/>
          </a:xfrm>
          <a:prstGeom prst="rect">
            <a:avLst/>
          </a:prstGeom>
          <a:noFill/>
        </p:spPr>
      </p:pic>
      <p:pic>
        <p:nvPicPr>
          <p:cNvPr id="4100" name="Picture 4" descr="C:\Users\User\Desktop\!!!!!!!!!!\IMG_95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565" y="4221088"/>
            <a:ext cx="3515883" cy="2636912"/>
          </a:xfrm>
          <a:prstGeom prst="rect">
            <a:avLst/>
          </a:prstGeom>
          <a:noFill/>
        </p:spPr>
      </p:pic>
      <p:pic>
        <p:nvPicPr>
          <p:cNvPr id="4101" name="Picture 5" descr="C:\Users\User\Desktop\!!!!!!!!!!\IMG_9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4185085"/>
            <a:ext cx="3563888" cy="2672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36366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837117" y="332656"/>
            <a:ext cx="7200800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Эксперименты с луком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User\Desktop\!!!!!!!!!!\IMG_0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17440"/>
            <a:ext cx="8128000" cy="504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8840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043608" y="332656"/>
            <a:ext cx="7056784" cy="115212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Посадка фасоли</a:t>
            </a:r>
            <a:b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«Веселая семейка»</a:t>
            </a:r>
            <a:endParaRPr lang="ru-RU" dirty="0"/>
          </a:p>
        </p:txBody>
      </p:sp>
      <p:pic>
        <p:nvPicPr>
          <p:cNvPr id="5122" name="Picture 2" descr="C:\Users\User\Desktop\!!!!!!!!!!\IMG_9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4286219" cy="3214664"/>
          </a:xfrm>
          <a:prstGeom prst="rect">
            <a:avLst/>
          </a:prstGeom>
          <a:noFill/>
        </p:spPr>
      </p:pic>
      <p:pic>
        <p:nvPicPr>
          <p:cNvPr id="5126" name="Picture 6" descr="C:\Users\User\Desktop\!!!!!!!!!!\IMG_32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4067944" cy="3050958"/>
          </a:xfrm>
          <a:prstGeom prst="rect">
            <a:avLst/>
          </a:prstGeom>
          <a:noFill/>
        </p:spPr>
      </p:pic>
      <p:pic>
        <p:nvPicPr>
          <p:cNvPr id="1026" name="Picture 2" descr="C:\Users\User\Desktop\!!!!!!!!!!\IMG_95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3887670"/>
            <a:ext cx="3960440" cy="297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860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55576" y="332656"/>
            <a:ext cx="7560840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0241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Наблюдение за ростом и развитием </a:t>
            </a:r>
            <a:b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«Веселой семейки»</a:t>
            </a:r>
            <a: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2050" name="Picture 2" descr="C:\Users\User\Desktop\!!!!!!!!!!\IMG_03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4355976" cy="3771039"/>
          </a:xfrm>
          <a:prstGeom prst="rect">
            <a:avLst/>
          </a:prstGeom>
          <a:noFill/>
        </p:spPr>
      </p:pic>
      <p:pic>
        <p:nvPicPr>
          <p:cNvPr id="2052" name="Picture 4" descr="C:\Users\User\Desktop\!!!!!!!!!!\IMG_04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866117" y="2414803"/>
            <a:ext cx="4055774" cy="3203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467544" y="404664"/>
            <a:ext cx="8208912" cy="1129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404664"/>
            <a:ext cx="8208912" cy="112908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271450"/>
            <a:ext cx="8208912" cy="1105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71450"/>
            <a:ext cx="8208912" cy="110527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0020"/>
            <a:ext cx="8784976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1916832"/>
            <a:ext cx="7408333" cy="4392488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1. Организация: </a:t>
            </a:r>
            <a:r>
              <a:rPr lang="ru-RU" dirty="0" smtClean="0"/>
              <a:t>МБДОУ «Детский сад компенсирующего вида №126 г. Саратова</a:t>
            </a:r>
            <a:endParaRPr lang="ru-RU" dirty="0"/>
          </a:p>
          <a:p>
            <a:r>
              <a:rPr lang="ru-RU" dirty="0"/>
              <a:t>3.Название проекта:  «Что за чудо-огород на окошке растет» </a:t>
            </a:r>
          </a:p>
          <a:p>
            <a:r>
              <a:rPr lang="ru-RU" dirty="0"/>
              <a:t>4.Тема проекта: «Формирование интереса к исследовательской деятельности по выращиванию растений в комнатных условиях» </a:t>
            </a:r>
          </a:p>
          <a:p>
            <a:r>
              <a:rPr lang="ru-RU" dirty="0"/>
              <a:t>5. Автор проекта: воспитатель </a:t>
            </a:r>
            <a:r>
              <a:rPr lang="ru-RU" dirty="0" smtClean="0"/>
              <a:t>Иванова И.В.</a:t>
            </a:r>
            <a:endParaRPr lang="ru-RU" dirty="0"/>
          </a:p>
          <a:p>
            <a:r>
              <a:rPr lang="ru-RU" dirty="0"/>
              <a:t>6. Участники проекта: </a:t>
            </a:r>
            <a:r>
              <a:rPr lang="ru-RU" dirty="0" smtClean="0"/>
              <a:t> </a:t>
            </a:r>
            <a:r>
              <a:rPr lang="ru-RU" dirty="0"/>
              <a:t>дети </a:t>
            </a:r>
            <a:r>
              <a:rPr lang="ru-RU" dirty="0" smtClean="0"/>
              <a:t> группы с ЗПР ,  родители воспитанников группы с ЗПР, </a:t>
            </a:r>
            <a:r>
              <a:rPr lang="ru-RU" dirty="0" smtClean="0"/>
              <a:t>воспитатель</a:t>
            </a:r>
            <a:r>
              <a:rPr lang="ru-RU" dirty="0" smtClean="0"/>
              <a:t> </a:t>
            </a:r>
            <a:r>
              <a:rPr lang="ru-RU" dirty="0" err="1" smtClean="0"/>
              <a:t>Быстрицкая</a:t>
            </a:r>
            <a:r>
              <a:rPr lang="ru-RU" dirty="0" smtClean="0"/>
              <a:t> Л.А, учитель-дефектолог </a:t>
            </a:r>
            <a:r>
              <a:rPr lang="ru-RU" dirty="0" err="1" smtClean="0"/>
              <a:t>Садтрудинова</a:t>
            </a:r>
            <a:r>
              <a:rPr lang="ru-RU" dirty="0" smtClean="0"/>
              <a:t> Т.Н., учитель-логопед </a:t>
            </a:r>
            <a:r>
              <a:rPr lang="ru-RU" dirty="0" err="1" smtClean="0"/>
              <a:t>Гарковенко</a:t>
            </a:r>
            <a:r>
              <a:rPr lang="ru-RU" dirty="0" smtClean="0"/>
              <a:t> А.Г., музыкальный руководитель </a:t>
            </a:r>
            <a:r>
              <a:rPr lang="ru-RU" dirty="0" err="1" smtClean="0"/>
              <a:t>Кадышева</a:t>
            </a:r>
            <a:r>
              <a:rPr lang="ru-RU" dirty="0" smtClean="0"/>
              <a:t> С.Г., педагог-психолог </a:t>
            </a:r>
            <a:r>
              <a:rPr lang="ru-RU" dirty="0" err="1" smtClean="0"/>
              <a:t>Нурматова</a:t>
            </a:r>
            <a:r>
              <a:rPr lang="ru-RU" dirty="0" smtClean="0"/>
              <a:t> Е.Г.</a:t>
            </a:r>
            <a:endParaRPr lang="ru-RU" dirty="0"/>
          </a:p>
          <a:p>
            <a:r>
              <a:rPr lang="ru-RU" dirty="0"/>
              <a:t>7. Тип проекта: информационно – экспериментально - творческий; групповой. </a:t>
            </a:r>
          </a:p>
          <a:p>
            <a:r>
              <a:rPr lang="ru-RU" dirty="0"/>
              <a:t>8. Сроки реализации проекта:  </a:t>
            </a:r>
            <a:r>
              <a:rPr lang="ru-RU" dirty="0" smtClean="0"/>
              <a:t>долгосрочный, 2015-2016  </a:t>
            </a:r>
            <a:r>
              <a:rPr lang="ru-RU" dirty="0"/>
              <a:t>учебный  год, </a:t>
            </a:r>
            <a:r>
              <a:rPr lang="ru-RU" dirty="0" smtClean="0"/>
              <a:t>октябрь 2015– март 2016 год </a:t>
            </a:r>
            <a:endParaRPr lang="ru-RU" dirty="0"/>
          </a:p>
          <a:p>
            <a:r>
              <a:rPr lang="ru-RU" dirty="0"/>
              <a:t>9. Интеграция образовательных </a:t>
            </a:r>
            <a:r>
              <a:rPr lang="ru-RU" dirty="0" smtClean="0"/>
              <a:t>областей:</a:t>
            </a:r>
          </a:p>
          <a:p>
            <a:r>
              <a:rPr lang="ru-RU" dirty="0" smtClean="0"/>
              <a:t>«Познавательное развитие», «Речевое развитие», «Социально-коммуникативное развитие», «Физическое развитие», «Художественно-эстетическое развитие».</a:t>
            </a:r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Паспорт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76640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55576" y="332656"/>
            <a:ext cx="7560840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0241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Эксперименты с фасолью</a:t>
            </a:r>
            <a: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C:\Users\User\Desktop\!!!!!!!!!!\IMG_0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4756472" cy="3810000"/>
          </a:xfrm>
          <a:prstGeom prst="rect">
            <a:avLst/>
          </a:prstGeom>
          <a:noFill/>
        </p:spPr>
      </p:pic>
      <p:pic>
        <p:nvPicPr>
          <p:cNvPr id="1027" name="Picture 3" descr="C:\Users\User\Desktop\!!!!!!!!!!\IMG_1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852936"/>
            <a:ext cx="4228728" cy="4005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55576" y="332656"/>
            <a:ext cx="7560840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298392"/>
            <a:ext cx="8229600" cy="140241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Собираем урожай фасоли</a:t>
            </a:r>
            <a: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C:\Users\User\Desktop\!!!!!!!!!!\IMG_1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196752"/>
            <a:ext cx="4392488" cy="3294539"/>
          </a:xfrm>
          <a:prstGeom prst="rect">
            <a:avLst/>
          </a:prstGeom>
          <a:noFill/>
        </p:spPr>
      </p:pic>
      <p:pic>
        <p:nvPicPr>
          <p:cNvPr id="3075" name="Picture 3" descr="C:\Users\User\Desktop\!!!!!!!!!!\IMG_1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4076" y="3933057"/>
            <a:ext cx="3899924" cy="2924944"/>
          </a:xfrm>
          <a:prstGeom prst="rect">
            <a:avLst/>
          </a:prstGeom>
          <a:noFill/>
        </p:spPr>
      </p:pic>
      <p:pic>
        <p:nvPicPr>
          <p:cNvPr id="3077" name="Picture 5" descr="C:\Users\User\Desktop\!!!!!!!!!!\IMG_12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95682"/>
            <a:ext cx="3816424" cy="28623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55576" y="332656"/>
            <a:ext cx="7560840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298392"/>
            <a:ext cx="8229600" cy="140241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Комнатный огурец </a:t>
            </a:r>
            <a:b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«Кроха»</a:t>
            </a:r>
            <a: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099" name="Picture 3" descr="C:\Users\User\Desktop\!!!!!!!!!!\IMG_1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24757" y="1656561"/>
            <a:ext cx="3679052" cy="2759434"/>
          </a:xfrm>
          <a:prstGeom prst="rect">
            <a:avLst/>
          </a:prstGeom>
          <a:noFill/>
        </p:spPr>
      </p:pic>
      <p:pic>
        <p:nvPicPr>
          <p:cNvPr id="4100" name="Picture 4" descr="C:\Users\User\Desktop\!!!!!!!!!!\IMG_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1268760"/>
            <a:ext cx="4266837" cy="3200128"/>
          </a:xfrm>
          <a:prstGeom prst="rect">
            <a:avLst/>
          </a:prstGeom>
          <a:noFill/>
        </p:spPr>
      </p:pic>
      <p:pic>
        <p:nvPicPr>
          <p:cNvPr id="4101" name="Picture 5" descr="C:\Users\User\Desktop\!!!!!!!!!!\IMG_3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1048"/>
            <a:ext cx="3995936" cy="299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55576" y="332656"/>
            <a:ext cx="7560840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298392"/>
            <a:ext cx="8229600" cy="1402416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Комнатный огурец </a:t>
            </a:r>
            <a:b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«Кроха»</a:t>
            </a:r>
            <a: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dirty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4099" name="Picture 3" descr="C:\Users\User\Desktop\!!!!!!!!!!\IMG_1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924757" y="1656561"/>
            <a:ext cx="3679052" cy="2759434"/>
          </a:xfrm>
          <a:prstGeom prst="rect">
            <a:avLst/>
          </a:prstGeom>
          <a:noFill/>
        </p:spPr>
      </p:pic>
      <p:pic>
        <p:nvPicPr>
          <p:cNvPr id="4100" name="Picture 4" descr="C:\Users\User\Desktop\!!!!!!!!!!\IMG_1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1268760"/>
            <a:ext cx="4266837" cy="3200128"/>
          </a:xfrm>
          <a:prstGeom prst="rect">
            <a:avLst/>
          </a:prstGeom>
          <a:noFill/>
        </p:spPr>
      </p:pic>
      <p:pic>
        <p:nvPicPr>
          <p:cNvPr id="4101" name="Picture 5" descr="C:\Users\User\Desktop\!!!!!!!!!!\IMG_32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861048"/>
            <a:ext cx="3995936" cy="2996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93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" y="298392"/>
            <a:ext cx="8229600" cy="140241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4000" b="1" dirty="0" smtClean="0">
                <a:ln w="12700">
                  <a:solidFill>
                    <a:srgbClr val="073E87">
                      <a:satMod val="155000"/>
                    </a:srgbClr>
                  </a:solidFill>
                  <a:prstDash val="solid"/>
                </a:ln>
                <a:solidFill>
                  <a:srgbClr val="C6E7FC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1026" name="Picture 2" descr="C:\Users\User\Desktop\!!!!!!!!!!\IMG_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108"/>
            <a:ext cx="3275856" cy="2456892"/>
          </a:xfrm>
          <a:prstGeom prst="rect">
            <a:avLst/>
          </a:prstGeom>
          <a:noFill/>
        </p:spPr>
      </p:pic>
      <p:pic>
        <p:nvPicPr>
          <p:cNvPr id="1027" name="Picture 3" descr="C:\Users\User\Desktop\!!!!!!!!!!\IMG_1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628800"/>
            <a:ext cx="3695733" cy="2771800"/>
          </a:xfrm>
          <a:prstGeom prst="rect">
            <a:avLst/>
          </a:prstGeom>
          <a:noFill/>
        </p:spPr>
      </p:pic>
      <p:pic>
        <p:nvPicPr>
          <p:cNvPr id="1029" name="Picture 5" descr="C:\Users\User\Desktop\!!!!!!!!!!\IMG_0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185084"/>
            <a:ext cx="3563888" cy="26729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23528" y="548680"/>
            <a:ext cx="8412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>Вот какой огород у нас в группе растет!!!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83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55576" y="332656"/>
            <a:ext cx="7704856" cy="122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76872"/>
            <a:ext cx="7408333" cy="3849291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Мир растений удивительный и многообразный. Каждый внимательный наблюдатель и вдумчивый исследователь может открыть в нем для себя что-то новое.</a:t>
            </a:r>
          </a:p>
          <a:p>
            <a:endParaRPr lang="ru-RU" dirty="0"/>
          </a:p>
          <a:p>
            <a:r>
              <a:rPr lang="ru-RU" dirty="0"/>
              <a:t>Но в осенне-зимний период у детей угасает интерес к развитию растений, так как нет наглядности, а у детей наглядно-образное мышление. Для решения этой проблемы был создан “огород на окне”, который позволяет вести наблюдения за ростом и развитием растений, проводить экспериментальную работу по выявлению факторов, влияющих на рост и развитие растений и получение устойчивых трудовых умений и навыков по уходу за культурами огорода.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3204" y="332656"/>
            <a:ext cx="8229600" cy="12527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Актуальность проекта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385364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83568" y="418506"/>
            <a:ext cx="7776864" cy="122413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060848"/>
            <a:ext cx="7776864" cy="3024336"/>
          </a:xfrm>
        </p:spPr>
        <p:txBody>
          <a:bodyPr>
            <a:normAutofit/>
          </a:bodyPr>
          <a:lstStyle/>
          <a:p>
            <a:r>
              <a:rPr lang="ru-RU" dirty="0"/>
              <a:t>Привитие практических навыков по формированию экологической культуры, создание в группе огорода на подоконнике, приобщение родителей к проектированию проекта.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8328"/>
            <a:ext cx="8003232" cy="125272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проекта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" name="Picture 5" descr="C:\Users\User\Desktop\!!!!!!!!!!\IMG_1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599495"/>
            <a:ext cx="5940152" cy="32585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6426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628800"/>
            <a:ext cx="7927387" cy="496855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5600" b="1" i="1" dirty="0">
                <a:latin typeface="Times New Roman" pitchFamily="18" charset="0"/>
                <a:cs typeface="Times New Roman" pitchFamily="18" charset="0"/>
              </a:rPr>
              <a:t>Обучающие: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Продолжить знакомить детей с особенностями выращивания культурных растений (фасоль, лук, петрушка, укроп, овес);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Обобщать представление детей о необходимости света, тепла, влаги почвы для роста растений.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Продолжать формировать умение детей ухаживать за растениями в комнатных условиях.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Познакомить детей с лекарственными свойствами огородной зелени: петрушки, укропа, зелёного лука. </a:t>
            </a:r>
          </a:p>
          <a:p>
            <a:pPr marL="0" indent="0" algn="ctr">
              <a:buNone/>
            </a:pPr>
            <a:r>
              <a:rPr lang="ru-RU" sz="5600" b="1" i="1" dirty="0">
                <a:latin typeface="Times New Roman" pitchFamily="18" charset="0"/>
                <a:cs typeface="Times New Roman" pitchFamily="18" charset="0"/>
              </a:rPr>
              <a:t>Развивающие: 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Развивать чувство ответственности за благополучное состояние растений (полив, взрыхление, прополка сорняков)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Продолжать развивать наблюдательность – умение замечать изменения в росте растений, связывать их с условиями, в которых они находятся, правильно отражать наблюдения в оформлении модели «Что за чудо-огород на окошке растет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Развивать речь детей, активизировать словарь (корень, луковица, посадить, углубление, условия, стрелка). 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Развивать трудовые навыки, умение организовывать своё рабочее место в различных видах деятельности. </a:t>
            </a:r>
          </a:p>
          <a:p>
            <a:pPr marL="0" indent="0" algn="ctr">
              <a:buNone/>
            </a:pPr>
            <a:r>
              <a:rPr lang="ru-RU" sz="5600" b="1" i="1" dirty="0">
                <a:latin typeface="Times New Roman" pitchFamily="18" charset="0"/>
                <a:cs typeface="Times New Roman" pitchFamily="18" charset="0"/>
              </a:rPr>
              <a:t>Воспитывающие: 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Воспитывать бережное и доброе отношение к природе. 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Воспитывать чувство самосохранения, умение заботиться о своём здоровье. 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Воспитывать уважение к  труду, бережное отношение к его результатам.</a:t>
            </a:r>
          </a:p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Формировать чувство ответственности при уходе за огородными растениями: вовремя полить, рыхлить почву, предохранять от прямых солнечных 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лучей</a:t>
            </a:r>
          </a:p>
          <a:p>
            <a:r>
              <a:rPr lang="ru-RU" sz="48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sz="5600" i="1" dirty="0" smtClean="0">
                <a:latin typeface="Times New Roman" pitchFamily="18" charset="0"/>
                <a:cs typeface="Times New Roman" pitchFamily="18" charset="0"/>
              </a:rPr>
              <a:t>Корректирующие:</a:t>
            </a:r>
            <a:endParaRPr lang="ru-RU" sz="56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Расширять представление о том, как выращиваются огородные растения </a:t>
            </a:r>
          </a:p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Продолжать формировать умение детей ухаживать за растениями в комнатных условиях                                                                                                                                                                    Развивать творческую, познавательную активность, устойчивость внимания, наглядно – действенное мышление, мелкую и общую  моторику, композиционные умения. 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332656"/>
            <a:ext cx="7704856" cy="1206398"/>
          </a:xfrm>
          <a:prstGeom prst="roundRect">
            <a:avLst>
              <a:gd name="adj" fmla="val 178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Задачи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196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55576" y="332656"/>
            <a:ext cx="7704856" cy="14401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76872"/>
            <a:ext cx="7408333" cy="3849291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Ознакомление детей с культурными растениями.</a:t>
            </a:r>
          </a:p>
          <a:p>
            <a:r>
              <a:rPr lang="ru-RU" dirty="0"/>
              <a:t>Получение с помощью опытнической работы необходимых условий для роста растений.</a:t>
            </a:r>
          </a:p>
          <a:p>
            <a:r>
              <a:rPr lang="ru-RU" dirty="0"/>
              <a:t>Выявление с помощью исследовательской работы разнообразия посевного материала.</a:t>
            </a:r>
          </a:p>
          <a:p>
            <a:r>
              <a:rPr lang="ru-RU" dirty="0"/>
              <a:t>Формирование бережного отношения к растительному миру.</a:t>
            </a:r>
          </a:p>
          <a:p>
            <a:r>
              <a:rPr lang="ru-RU" dirty="0"/>
              <a:t>Формирование уважительного отношения к труду.</a:t>
            </a:r>
          </a:p>
          <a:p>
            <a:r>
              <a:rPr lang="ru-RU" dirty="0"/>
              <a:t>Создание в группе огорода на подоконнике.</a:t>
            </a:r>
          </a:p>
          <a:p>
            <a:r>
              <a:rPr lang="ru-RU" dirty="0"/>
              <a:t>Активное участие родителей в реализации проекта.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Предполагаемый результат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xmlns="" val="7532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853573" y="332656"/>
            <a:ext cx="7488832" cy="1080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412776"/>
            <a:ext cx="8640959" cy="4713387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3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Проектировочный</a:t>
            </a:r>
          </a:p>
          <a:p>
            <a:pPr marL="0" indent="0">
              <a:buNone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Этапы</a:t>
            </a:r>
            <a:r>
              <a:rPr lang="ru-RU" sz="5400" dirty="0" smtClean="0"/>
              <a:t> </a:t>
            </a: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работы</a:t>
            </a:r>
            <a:r>
              <a:rPr lang="ru-RU" sz="5400" dirty="0" smtClean="0"/>
              <a:t> </a:t>
            </a:r>
            <a:endParaRPr lang="ru-RU" sz="540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6366451"/>
              </p:ext>
            </p:extLst>
          </p:nvPr>
        </p:nvGraphicFramePr>
        <p:xfrm>
          <a:off x="277509" y="1988840"/>
          <a:ext cx="8640959" cy="4680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38307"/>
                <a:gridCol w="2736304"/>
                <a:gridCol w="3266348"/>
              </a:tblGrid>
              <a:tr h="37470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Работа с педагогами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Работа с родителями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Работа с детьми</a:t>
                      </a:r>
                    </a:p>
                    <a:p>
                      <a:pPr algn="ctr"/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9794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Изучение методической литературы по теме: 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Вовлечение детей в трудовую деятельность посредством экологического воспитания 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Составление перспективного плана работы по проекту: «Что за чудо-огород на окошке растет» 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Подборка игр для проведения различных видов деятельности 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Беседа с родителями «Огород на окне». Обсудить цели и задачи проекта. Сформировать интерес у родителей по созданию условий для реализации проекта.	</a:t>
                      </a:r>
                    </a:p>
                    <a:p>
                      <a:endParaRPr lang="ru-RU" sz="1400" dirty="0" smtClean="0"/>
                    </a:p>
                    <a:p>
                      <a:r>
                        <a:rPr lang="ru-RU" sz="1400" dirty="0" smtClean="0"/>
                        <a:t>Консультация для родителей «Огород на подоконнике». Просвещать родителей по данной теме.</a:t>
                      </a:r>
                    </a:p>
                    <a:p>
                      <a:r>
                        <a:rPr lang="ru-RU" sz="1400" dirty="0" smtClean="0"/>
                        <a:t>	</a:t>
                      </a:r>
                    </a:p>
                    <a:p>
                      <a:r>
                        <a:rPr lang="ru-RU" sz="1400" dirty="0" smtClean="0"/>
                        <a:t>Сбор материалов для модели «Что за чудо-огород на окошке растет» 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Рассматривание книг, иллюстраций о растениях.</a:t>
                      </a:r>
                    </a:p>
                    <a:p>
                      <a:r>
                        <a:rPr lang="ru-RU" sz="1400" dirty="0" smtClean="0"/>
                        <a:t>Настольно - дидактические игры: «Во саду ли, в огороде», «Чудесный мешочек», «Овощи – фрукты», «Сад - огород». </a:t>
                      </a:r>
                    </a:p>
                    <a:p>
                      <a:r>
                        <a:rPr lang="ru-RU" sz="1400" dirty="0" smtClean="0"/>
                        <a:t>Изготовление атрибутов к драматизации русской народной сказки «Репка»</a:t>
                      </a:r>
                    </a:p>
                    <a:p>
                      <a:r>
                        <a:rPr lang="ru-RU" sz="1400" dirty="0" smtClean="0"/>
                        <a:t>Чтение: стихотворения: А. Максакова «Посадила в огороде», Т. </a:t>
                      </a:r>
                      <a:r>
                        <a:rPr lang="ru-RU" sz="1400" dirty="0" err="1" smtClean="0"/>
                        <a:t>Казырина</a:t>
                      </a:r>
                      <a:r>
                        <a:rPr lang="ru-RU" sz="1400" dirty="0" smtClean="0"/>
                        <a:t> «А у нас в саду порядок», сказки К. И. Чуковского «Огород»</a:t>
                      </a:r>
                    </a:p>
                    <a:p>
                      <a:r>
                        <a:rPr lang="ru-RU" sz="1400" dirty="0" smtClean="0"/>
                        <a:t>«Раз, два, три, четыре, пять -  огород пошли сажать» (фото посадки семян )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77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368152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ru-RU" sz="54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+mn-ea"/>
                <a:cs typeface="+mn-cs"/>
              </a:rPr>
              <a:t>Практический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2976576"/>
              </p:ext>
            </p:extLst>
          </p:nvPr>
        </p:nvGraphicFramePr>
        <p:xfrm>
          <a:off x="251520" y="1340767"/>
          <a:ext cx="8640960" cy="541637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72208"/>
                <a:gridCol w="1944216"/>
                <a:gridCol w="4824536"/>
              </a:tblGrid>
              <a:tr h="34100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Работа с педагогами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Работа с родителями</a:t>
                      </a:r>
                      <a:endParaRPr lang="ru-RU" sz="20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2"/>
                          </a:solidFill>
                        </a:rPr>
                        <a:t>Работа с детьми</a:t>
                      </a:r>
                    </a:p>
                    <a:p>
                      <a:pPr algn="ctr"/>
                      <a:endParaRPr lang="ru-RU" sz="2000" dirty="0" smtClean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471533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Реализация проекта «Что за чудо-огород на окошке растет».</a:t>
                      </a:r>
                    </a:p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Организация всех  видов детской деятельности  (перспективный план).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Закупка семян, земли, орудий труда для ухода за огородом.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Продуктивная деятельность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, аппликация овощей, фруктов, рисование сюжетов сельской и дачной жизни.</a:t>
                      </a:r>
                    </a:p>
                    <a:p>
                      <a:r>
                        <a:rPr lang="ru-RU" sz="1600" dirty="0" smtClean="0"/>
                        <a:t>НОД  «Волшебная капелька», НОД  «Полезная зелень, НОД  «Раз, два, три, четыре, пять – огород пошли сажать». </a:t>
                      </a:r>
                    </a:p>
                    <a:p>
                      <a:r>
                        <a:rPr lang="ru-RU" sz="1600" dirty="0" smtClean="0"/>
                        <a:t>Настольно - печатные игры , сюжетно-ролевые игры </a:t>
                      </a:r>
                      <a:r>
                        <a:rPr lang="ru-RU" sz="1600" baseline="0" dirty="0" smtClean="0"/>
                        <a:t> подвижные игры. </a:t>
                      </a:r>
                      <a:r>
                        <a:rPr lang="ru-RU" sz="1600" dirty="0" smtClean="0"/>
                        <a:t>Драматизация сказки «Репка». </a:t>
                      </a:r>
                    </a:p>
                    <a:p>
                      <a:r>
                        <a:rPr lang="ru-RU" sz="1600" dirty="0" smtClean="0"/>
                        <a:t>Составление рассказа  «Как я помогаю на  огороде», разучивание пословиц, поговорок о труде их драматизация. 	</a:t>
                      </a:r>
                    </a:p>
                    <a:p>
                      <a:r>
                        <a:rPr lang="ru-RU" sz="1600" dirty="0" smtClean="0"/>
                        <a:t>Чтение: стихотворений,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загадок, пословиц, поговорок об овощах, фруктах. </a:t>
                      </a:r>
                    </a:p>
                    <a:p>
                      <a:r>
                        <a:rPr lang="ru-RU" sz="1600" dirty="0" smtClean="0"/>
                        <a:t>Организация дежурства по уходу за растениями, коллективные индивидуальные поручения.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871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6"/>
            <a:ext cx="7408333" cy="4713387"/>
          </a:xfrm>
        </p:spPr>
        <p:txBody>
          <a:bodyPr/>
          <a:lstStyle/>
          <a:p>
            <a:pPr algn="ctr"/>
            <a:r>
              <a:rPr lang="ru-RU" b="1" i="1" dirty="0"/>
              <a:t>Обработка и оформление материалов проекта в виде презентации.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Презентационный </a:t>
            </a:r>
          </a:p>
        </p:txBody>
      </p:sp>
      <p:pic>
        <p:nvPicPr>
          <p:cNvPr id="2050" name="Picture 2" descr="C:\Users\User\Desktop\!!!!!!!!!!\IMG_1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2161814"/>
            <a:ext cx="7128793" cy="4363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939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411</TotalTime>
  <Words>996</Words>
  <Application>Microsoft Office PowerPoint</Application>
  <PresentationFormat>Экран (4:3)</PresentationFormat>
  <Paragraphs>109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Волна</vt:lpstr>
      <vt:lpstr>Слайд 1</vt:lpstr>
      <vt:lpstr>Паспорт проекта</vt:lpstr>
      <vt:lpstr>Актуальность проекта</vt:lpstr>
      <vt:lpstr>Цель проекта</vt:lpstr>
      <vt:lpstr>Слайд 5</vt:lpstr>
      <vt:lpstr>Предполагаемый результат</vt:lpstr>
      <vt:lpstr>Этапы работы </vt:lpstr>
      <vt:lpstr>Практический</vt:lpstr>
      <vt:lpstr>Презентационный </vt:lpstr>
      <vt:lpstr>Работа с детьми</vt:lpstr>
      <vt:lpstr>Работа с детьми</vt:lpstr>
      <vt:lpstr>Работа с детьми</vt:lpstr>
      <vt:lpstr>Сотрудничество с родителями</vt:lpstr>
      <vt:lpstr>Результаты проекта</vt:lpstr>
      <vt:lpstr>Слайд 15</vt:lpstr>
      <vt:lpstr>Посадка репчатого лука на зелень</vt:lpstr>
      <vt:lpstr>Слайд 17</vt:lpstr>
      <vt:lpstr>Посадка фасоли «Веселая семейка»</vt:lpstr>
      <vt:lpstr>Наблюдение за ростом и развитием  «Веселой семейки» </vt:lpstr>
      <vt:lpstr>Эксперименты с фасолью </vt:lpstr>
      <vt:lpstr>Собираем урожай фасоли </vt:lpstr>
      <vt:lpstr>Комнатный огурец  «Кроха» </vt:lpstr>
      <vt:lpstr>Комнатный огурец  «Кроха» </vt:lpstr>
      <vt:lpstr>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55</cp:revision>
  <dcterms:created xsi:type="dcterms:W3CDTF">2014-04-26T11:48:41Z</dcterms:created>
  <dcterms:modified xsi:type="dcterms:W3CDTF">2016-03-01T08:30:51Z</dcterms:modified>
</cp:coreProperties>
</file>