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4131" r:id="rId1"/>
  </p:sldMasterIdLst>
  <p:sldIdLst>
    <p:sldId id="278" r:id="rId2"/>
    <p:sldId id="293" r:id="rId3"/>
    <p:sldId id="295" r:id="rId4"/>
    <p:sldId id="294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</p:sldIdLst>
  <p:sldSz cx="7556500" cy="5334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1524" y="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5192" y="1955801"/>
            <a:ext cx="5454539" cy="1759941"/>
          </a:xfrm>
        </p:spPr>
        <p:txBody>
          <a:bodyPr anchor="b">
            <a:normAutofit/>
          </a:bodyPr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5192" y="3715740"/>
            <a:ext cx="5454539" cy="875998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55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11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66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2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78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33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892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8448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B1F9A-37A2-425C-A092-B0B274B91BE4}" type="datetimeFigureOut">
              <a:rPr lang="ru-RU" smtClean="0"/>
              <a:t>18.11.2022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26212" y="3360901"/>
            <a:ext cx="1153203" cy="608052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9839" y="3522977"/>
            <a:ext cx="483419" cy="283986"/>
          </a:xfrm>
        </p:spPr>
        <p:txBody>
          <a:bodyPr/>
          <a:lstStyle/>
          <a:p>
            <a:fld id="{63AED922-B3C5-4524-B963-A363B96713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485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191" y="474134"/>
            <a:ext cx="5447543" cy="2424364"/>
          </a:xfrm>
        </p:spPr>
        <p:txBody>
          <a:bodyPr anchor="ctr">
            <a:normAutofit/>
          </a:bodyPr>
          <a:lstStyle>
            <a:lvl1pPr algn="l">
              <a:defRPr sz="37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5191" y="3386480"/>
            <a:ext cx="5447543" cy="1210116"/>
          </a:xfrm>
        </p:spPr>
        <p:txBody>
          <a:bodyPr anchor="ctr">
            <a:normAutofit/>
          </a:bodyPr>
          <a:lstStyle>
            <a:lvl1pPr marL="0" indent="0" algn="l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556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11220" indent="0">
              <a:buNone/>
              <a:defRPr sz="1244">
                <a:solidFill>
                  <a:schemeClr val="tx1">
                    <a:tint val="75000"/>
                  </a:schemeClr>
                </a:solidFill>
              </a:defRPr>
            </a:lvl3pPr>
            <a:lvl4pPr marL="1066830" indent="0">
              <a:buNone/>
              <a:defRPr sz="1089">
                <a:solidFill>
                  <a:schemeClr val="tx1">
                    <a:tint val="75000"/>
                  </a:schemeClr>
                </a:solidFill>
              </a:defRPr>
            </a:lvl4pPr>
            <a:lvl5pPr marL="1422441" indent="0">
              <a:buNone/>
              <a:defRPr sz="1089">
                <a:solidFill>
                  <a:schemeClr val="tx1">
                    <a:tint val="75000"/>
                  </a:schemeClr>
                </a:solidFill>
              </a:defRPr>
            </a:lvl5pPr>
            <a:lvl6pPr marL="1778051" indent="0">
              <a:buNone/>
              <a:defRPr sz="1089">
                <a:solidFill>
                  <a:schemeClr val="tx1">
                    <a:tint val="75000"/>
                  </a:schemeClr>
                </a:solidFill>
              </a:defRPr>
            </a:lvl6pPr>
            <a:lvl7pPr marL="2133661" indent="0">
              <a:buNone/>
              <a:defRPr sz="1089">
                <a:solidFill>
                  <a:schemeClr val="tx1">
                    <a:tint val="75000"/>
                  </a:schemeClr>
                </a:solidFill>
              </a:defRPr>
            </a:lvl7pPr>
            <a:lvl8pPr marL="2489271" indent="0">
              <a:buNone/>
              <a:defRPr sz="1089">
                <a:solidFill>
                  <a:schemeClr val="tx1">
                    <a:tint val="75000"/>
                  </a:schemeClr>
                </a:solidFill>
              </a:defRPr>
            </a:lvl8pPr>
            <a:lvl9pPr marL="2844881" indent="0">
              <a:buNone/>
              <a:defRPr sz="10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2462855"/>
            <a:ext cx="1122530" cy="39511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2473" y="2523220"/>
            <a:ext cx="483419" cy="283986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370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8241" y="474134"/>
            <a:ext cx="5048895" cy="2252133"/>
          </a:xfrm>
        </p:spPr>
        <p:txBody>
          <a:bodyPr anchor="ctr">
            <a:normAutofit/>
          </a:bodyPr>
          <a:lstStyle>
            <a:lvl1pPr algn="l">
              <a:defRPr sz="37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96533" y="2726267"/>
            <a:ext cx="4672310" cy="296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4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55610" indent="0">
              <a:buFontTx/>
              <a:buNone/>
              <a:defRPr/>
            </a:lvl2pPr>
            <a:lvl3pPr marL="711220" indent="0">
              <a:buFontTx/>
              <a:buNone/>
              <a:defRPr/>
            </a:lvl3pPr>
            <a:lvl4pPr marL="1066830" indent="0">
              <a:buFontTx/>
              <a:buNone/>
              <a:defRPr/>
            </a:lvl4pPr>
            <a:lvl5pPr marL="1422441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5191" y="3386480"/>
            <a:ext cx="5447543" cy="1210116"/>
          </a:xfrm>
        </p:spPr>
        <p:txBody>
          <a:bodyPr anchor="ctr">
            <a:normAutofit/>
          </a:bodyPr>
          <a:lstStyle>
            <a:lvl1pPr marL="0" indent="0" algn="l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556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11220" indent="0">
              <a:buNone/>
              <a:defRPr sz="1244">
                <a:solidFill>
                  <a:schemeClr val="tx1">
                    <a:tint val="75000"/>
                  </a:schemeClr>
                </a:solidFill>
              </a:defRPr>
            </a:lvl3pPr>
            <a:lvl4pPr marL="1066830" indent="0">
              <a:buNone/>
              <a:defRPr sz="1089">
                <a:solidFill>
                  <a:schemeClr val="tx1">
                    <a:tint val="75000"/>
                  </a:schemeClr>
                </a:solidFill>
              </a:defRPr>
            </a:lvl4pPr>
            <a:lvl5pPr marL="1422441" indent="0">
              <a:buNone/>
              <a:defRPr sz="1089">
                <a:solidFill>
                  <a:schemeClr val="tx1">
                    <a:tint val="75000"/>
                  </a:schemeClr>
                </a:solidFill>
              </a:defRPr>
            </a:lvl5pPr>
            <a:lvl6pPr marL="1778051" indent="0">
              <a:buNone/>
              <a:defRPr sz="1089">
                <a:solidFill>
                  <a:schemeClr val="tx1">
                    <a:tint val="75000"/>
                  </a:schemeClr>
                </a:solidFill>
              </a:defRPr>
            </a:lvl6pPr>
            <a:lvl7pPr marL="2133661" indent="0">
              <a:buNone/>
              <a:defRPr sz="1089">
                <a:solidFill>
                  <a:schemeClr val="tx1">
                    <a:tint val="75000"/>
                  </a:schemeClr>
                </a:solidFill>
              </a:defRPr>
            </a:lvl7pPr>
            <a:lvl8pPr marL="2489271" indent="0">
              <a:buNone/>
              <a:defRPr sz="1089">
                <a:solidFill>
                  <a:schemeClr val="tx1">
                    <a:tint val="75000"/>
                  </a:schemeClr>
                </a:solidFill>
              </a:defRPr>
            </a:lvl8pPr>
            <a:lvl9pPr marL="2844881" indent="0">
              <a:buNone/>
              <a:defRPr sz="10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8" y="2462855"/>
            <a:ext cx="1122530" cy="39511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2473" y="2523220"/>
            <a:ext cx="483419" cy="283986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494373" y="504004"/>
            <a:ext cx="377923" cy="454826"/>
          </a:xfrm>
          <a:prstGeom prst="rect">
            <a:avLst/>
          </a:prstGeom>
        </p:spPr>
        <p:txBody>
          <a:bodyPr vert="horz" lIns="71120" tIns="35560" rIns="71120" bIns="35560" rtlCol="0" anchor="ctr">
            <a:noAutofit/>
          </a:bodyPr>
          <a:lstStyle/>
          <a:p>
            <a:pPr lvl="0"/>
            <a:r>
              <a:rPr lang="en-US" sz="6222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51212" y="2259682"/>
            <a:ext cx="377923" cy="454826"/>
          </a:xfrm>
          <a:prstGeom prst="rect">
            <a:avLst/>
          </a:prstGeom>
        </p:spPr>
        <p:txBody>
          <a:bodyPr vert="horz" lIns="71120" tIns="35560" rIns="71120" bIns="35560" rtlCol="0" anchor="ctr">
            <a:noAutofit/>
          </a:bodyPr>
          <a:lstStyle/>
          <a:p>
            <a:pPr lvl="0"/>
            <a:r>
              <a:rPr lang="en-US" sz="6222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5935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191" y="1896534"/>
            <a:ext cx="5447543" cy="2119324"/>
          </a:xfrm>
        </p:spPr>
        <p:txBody>
          <a:bodyPr anchor="b">
            <a:normAutofit/>
          </a:bodyPr>
          <a:lstStyle>
            <a:lvl1pPr algn="l">
              <a:defRPr sz="3733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5191" y="4030133"/>
            <a:ext cx="5447543" cy="56748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8" y="3819403"/>
            <a:ext cx="1122530" cy="39511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2473" y="3875736"/>
            <a:ext cx="483419" cy="283986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3995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808241" y="474134"/>
            <a:ext cx="5048895" cy="2252133"/>
          </a:xfrm>
        </p:spPr>
        <p:txBody>
          <a:bodyPr anchor="ctr">
            <a:normAutofit/>
          </a:bodyPr>
          <a:lstStyle>
            <a:lvl1pPr algn="l">
              <a:defRPr sz="37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5190" y="3378200"/>
            <a:ext cx="5527130" cy="6519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67">
                <a:solidFill>
                  <a:schemeClr val="accent1"/>
                </a:solidFill>
              </a:defRPr>
            </a:lvl1pPr>
            <a:lvl2pPr marL="355610" indent="0">
              <a:buFontTx/>
              <a:buNone/>
              <a:defRPr/>
            </a:lvl2pPr>
            <a:lvl3pPr marL="711220" indent="0">
              <a:buFontTx/>
              <a:buNone/>
              <a:defRPr/>
            </a:lvl3pPr>
            <a:lvl4pPr marL="1066830" indent="0">
              <a:buFontTx/>
              <a:buNone/>
              <a:defRPr/>
            </a:lvl4pPr>
            <a:lvl5pPr marL="1422441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5190" y="4030133"/>
            <a:ext cx="5527130" cy="56748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8" y="3819403"/>
            <a:ext cx="1122530" cy="39511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2473" y="3875736"/>
            <a:ext cx="483419" cy="283986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494373" y="504004"/>
            <a:ext cx="377923" cy="454826"/>
          </a:xfrm>
          <a:prstGeom prst="rect">
            <a:avLst/>
          </a:prstGeom>
        </p:spPr>
        <p:txBody>
          <a:bodyPr vert="horz" lIns="71120" tIns="35560" rIns="71120" bIns="35560" rtlCol="0" anchor="ctr">
            <a:noAutofit/>
          </a:bodyPr>
          <a:lstStyle/>
          <a:p>
            <a:pPr lvl="0"/>
            <a:r>
              <a:rPr lang="en-US" sz="6222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51212" y="2259682"/>
            <a:ext cx="377923" cy="454826"/>
          </a:xfrm>
          <a:prstGeom prst="rect">
            <a:avLst/>
          </a:prstGeom>
        </p:spPr>
        <p:txBody>
          <a:bodyPr vert="horz" lIns="71120" tIns="35560" rIns="71120" bIns="35560" rtlCol="0" anchor="ctr">
            <a:noAutofit/>
          </a:bodyPr>
          <a:lstStyle/>
          <a:p>
            <a:pPr lvl="0"/>
            <a:r>
              <a:rPr lang="en-US" sz="6222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1148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191" y="487983"/>
            <a:ext cx="5447542" cy="2240016"/>
          </a:xfrm>
        </p:spPr>
        <p:txBody>
          <a:bodyPr anchor="ctr">
            <a:normAutofit/>
          </a:bodyPr>
          <a:lstStyle>
            <a:lvl1pPr algn="l">
              <a:defRPr sz="3733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5191" y="3378200"/>
            <a:ext cx="5447543" cy="6519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67">
                <a:solidFill>
                  <a:schemeClr val="accent1"/>
                </a:solidFill>
              </a:defRPr>
            </a:lvl1pPr>
            <a:lvl2pPr marL="355610" indent="0">
              <a:buFontTx/>
              <a:buNone/>
              <a:defRPr/>
            </a:lvl2pPr>
            <a:lvl3pPr marL="711220" indent="0">
              <a:buFontTx/>
              <a:buNone/>
              <a:defRPr/>
            </a:lvl3pPr>
            <a:lvl4pPr marL="1066830" indent="0">
              <a:buFontTx/>
              <a:buNone/>
              <a:defRPr/>
            </a:lvl4pPr>
            <a:lvl5pPr marL="1422441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5191" y="4030133"/>
            <a:ext cx="5447543" cy="56748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3819403"/>
            <a:ext cx="1122530" cy="39511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2473" y="3875736"/>
            <a:ext cx="483419" cy="283986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4816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553151"/>
            <a:ext cx="1122530" cy="39511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1974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84345" y="487983"/>
            <a:ext cx="1368609" cy="4109635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5191" y="487983"/>
            <a:ext cx="3897538" cy="410963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553151"/>
            <a:ext cx="1122530" cy="39511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616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493" y="485419"/>
            <a:ext cx="5445241" cy="99624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5191" y="1659467"/>
            <a:ext cx="5447543" cy="293815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553151"/>
            <a:ext cx="1122530" cy="39511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070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191" y="1613548"/>
            <a:ext cx="5447543" cy="1142400"/>
          </a:xfrm>
        </p:spPr>
        <p:txBody>
          <a:bodyPr anchor="b"/>
          <a:lstStyle>
            <a:lvl1pPr algn="l">
              <a:defRPr sz="3111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5191" y="2785533"/>
            <a:ext cx="5447543" cy="669200"/>
          </a:xfrm>
        </p:spPr>
        <p:txBody>
          <a:bodyPr anchor="t"/>
          <a:lstStyle>
            <a:lvl1pPr marL="0" indent="0" algn="l">
              <a:buNone/>
              <a:defRPr sz="1556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556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11220" indent="0">
              <a:buNone/>
              <a:defRPr sz="1244">
                <a:solidFill>
                  <a:schemeClr val="tx1">
                    <a:tint val="75000"/>
                  </a:schemeClr>
                </a:solidFill>
              </a:defRPr>
            </a:lvl3pPr>
            <a:lvl4pPr marL="1066830" indent="0">
              <a:buNone/>
              <a:defRPr sz="1089">
                <a:solidFill>
                  <a:schemeClr val="tx1">
                    <a:tint val="75000"/>
                  </a:schemeClr>
                </a:solidFill>
              </a:defRPr>
            </a:lvl4pPr>
            <a:lvl5pPr marL="1422441" indent="0">
              <a:buNone/>
              <a:defRPr sz="1089">
                <a:solidFill>
                  <a:schemeClr val="tx1">
                    <a:tint val="75000"/>
                  </a:schemeClr>
                </a:solidFill>
              </a:defRPr>
            </a:lvl5pPr>
            <a:lvl6pPr marL="1778051" indent="0">
              <a:buNone/>
              <a:defRPr sz="1089">
                <a:solidFill>
                  <a:schemeClr val="tx1">
                    <a:tint val="75000"/>
                  </a:schemeClr>
                </a:solidFill>
              </a:defRPr>
            </a:lvl6pPr>
            <a:lvl7pPr marL="2133661" indent="0">
              <a:buNone/>
              <a:defRPr sz="1089">
                <a:solidFill>
                  <a:schemeClr val="tx1">
                    <a:tint val="75000"/>
                  </a:schemeClr>
                </a:solidFill>
              </a:defRPr>
            </a:lvl7pPr>
            <a:lvl8pPr marL="2489271" indent="0">
              <a:buNone/>
              <a:defRPr sz="1089">
                <a:solidFill>
                  <a:schemeClr val="tx1">
                    <a:tint val="75000"/>
                  </a:schemeClr>
                </a:solidFill>
              </a:defRPr>
            </a:lvl8pPr>
            <a:lvl9pPr marL="2844881" indent="0">
              <a:buNone/>
              <a:defRPr sz="10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8" y="2462855"/>
            <a:ext cx="1122530" cy="39511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2473" y="2523220"/>
            <a:ext cx="483419" cy="283986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79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5191" y="1661883"/>
            <a:ext cx="2642404" cy="293019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0692" y="1661883"/>
            <a:ext cx="2642042" cy="293019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8" y="553151"/>
            <a:ext cx="1122530" cy="39511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2473" y="612721"/>
            <a:ext cx="483419" cy="283986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088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2062" y="1731820"/>
            <a:ext cx="2375534" cy="448204"/>
          </a:xfrm>
        </p:spPr>
        <p:txBody>
          <a:bodyPr anchor="b">
            <a:noAutofit/>
          </a:bodyPr>
          <a:lstStyle>
            <a:lvl1pPr marL="0" indent="0">
              <a:buNone/>
              <a:defRPr sz="1867" b="0"/>
            </a:lvl1pPr>
            <a:lvl2pPr marL="355610" indent="0">
              <a:buNone/>
              <a:defRPr sz="1556" b="1"/>
            </a:lvl2pPr>
            <a:lvl3pPr marL="711220" indent="0">
              <a:buNone/>
              <a:defRPr sz="1400" b="1"/>
            </a:lvl3pPr>
            <a:lvl4pPr marL="1066830" indent="0">
              <a:buNone/>
              <a:defRPr sz="1244" b="1"/>
            </a:lvl4pPr>
            <a:lvl5pPr marL="1422441" indent="0">
              <a:buNone/>
              <a:defRPr sz="1244" b="1"/>
            </a:lvl5pPr>
            <a:lvl6pPr marL="1778051" indent="0">
              <a:buNone/>
              <a:defRPr sz="1244" b="1"/>
            </a:lvl6pPr>
            <a:lvl7pPr marL="2133661" indent="0">
              <a:buNone/>
              <a:defRPr sz="1244" b="1"/>
            </a:lvl7pPr>
            <a:lvl8pPr marL="2489271" indent="0">
              <a:buNone/>
              <a:defRPr sz="1244" b="1"/>
            </a:lvl8pPr>
            <a:lvl9pPr marL="2844881" indent="0">
              <a:buNone/>
              <a:defRPr sz="124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05190" y="2180024"/>
            <a:ext cx="2642405" cy="24155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74183" y="1729309"/>
            <a:ext cx="2374413" cy="448204"/>
          </a:xfrm>
        </p:spPr>
        <p:txBody>
          <a:bodyPr anchor="b">
            <a:noAutofit/>
          </a:bodyPr>
          <a:lstStyle>
            <a:lvl1pPr marL="0" indent="0">
              <a:buNone/>
              <a:defRPr sz="1867" b="0"/>
            </a:lvl1pPr>
            <a:lvl2pPr marL="355610" indent="0">
              <a:buNone/>
              <a:defRPr sz="1556" b="1"/>
            </a:lvl2pPr>
            <a:lvl3pPr marL="711220" indent="0">
              <a:buNone/>
              <a:defRPr sz="1400" b="1"/>
            </a:lvl3pPr>
            <a:lvl4pPr marL="1066830" indent="0">
              <a:buNone/>
              <a:defRPr sz="1244" b="1"/>
            </a:lvl4pPr>
            <a:lvl5pPr marL="1422441" indent="0">
              <a:buNone/>
              <a:defRPr sz="1244" b="1"/>
            </a:lvl5pPr>
            <a:lvl6pPr marL="1778051" indent="0">
              <a:buNone/>
              <a:defRPr sz="1244" b="1"/>
            </a:lvl6pPr>
            <a:lvl7pPr marL="2133661" indent="0">
              <a:buNone/>
              <a:defRPr sz="1244" b="1"/>
            </a:lvl7pPr>
            <a:lvl8pPr marL="2489271" indent="0">
              <a:buNone/>
              <a:defRPr sz="1244" b="1"/>
            </a:lvl8pPr>
            <a:lvl9pPr marL="2844881" indent="0">
              <a:buNone/>
              <a:defRPr sz="124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07723" y="2177514"/>
            <a:ext cx="2640874" cy="24155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8" y="553151"/>
            <a:ext cx="1122530" cy="39511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2473" y="612721"/>
            <a:ext cx="483419" cy="283986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797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492" y="485419"/>
            <a:ext cx="5445242" cy="99624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8" y="553151"/>
            <a:ext cx="1122530" cy="39511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77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8" y="553151"/>
            <a:ext cx="1122530" cy="39511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915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190" y="346957"/>
            <a:ext cx="2173059" cy="759354"/>
          </a:xfrm>
        </p:spPr>
        <p:txBody>
          <a:bodyPr anchor="b"/>
          <a:lstStyle>
            <a:lvl1pPr algn="l">
              <a:defRPr sz="1556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9971" y="346958"/>
            <a:ext cx="3132763" cy="4211638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5190" y="1243366"/>
            <a:ext cx="2173059" cy="3315228"/>
          </a:xfrm>
        </p:spPr>
        <p:txBody>
          <a:bodyPr/>
          <a:lstStyle>
            <a:lvl1pPr marL="0" indent="0">
              <a:buNone/>
              <a:defRPr sz="1089"/>
            </a:lvl1pPr>
            <a:lvl2pPr marL="355610" indent="0">
              <a:buNone/>
              <a:defRPr sz="933"/>
            </a:lvl2pPr>
            <a:lvl3pPr marL="711220" indent="0">
              <a:buNone/>
              <a:defRPr sz="778"/>
            </a:lvl3pPr>
            <a:lvl4pPr marL="1066830" indent="0">
              <a:buNone/>
              <a:defRPr sz="700"/>
            </a:lvl4pPr>
            <a:lvl5pPr marL="1422441" indent="0">
              <a:buNone/>
              <a:defRPr sz="700"/>
            </a:lvl5pPr>
            <a:lvl6pPr marL="1778051" indent="0">
              <a:buNone/>
              <a:defRPr sz="700"/>
            </a:lvl6pPr>
            <a:lvl7pPr marL="2133661" indent="0">
              <a:buNone/>
              <a:defRPr sz="700"/>
            </a:lvl7pPr>
            <a:lvl8pPr marL="2489271" indent="0">
              <a:buNone/>
              <a:defRPr sz="700"/>
            </a:lvl8pPr>
            <a:lvl9pPr marL="2844881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553151"/>
            <a:ext cx="1122530" cy="39511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280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191" y="3733800"/>
            <a:ext cx="5447543" cy="440796"/>
          </a:xfrm>
        </p:spPr>
        <p:txBody>
          <a:bodyPr anchor="b">
            <a:normAutofit/>
          </a:bodyPr>
          <a:lstStyle>
            <a:lvl1pPr algn="l">
              <a:defRPr sz="1867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05191" y="493862"/>
            <a:ext cx="5447543" cy="2998310"/>
          </a:xfrm>
        </p:spPr>
        <p:txBody>
          <a:bodyPr anchor="t">
            <a:normAutofit/>
          </a:bodyPr>
          <a:lstStyle>
            <a:lvl1pPr marL="0" indent="0" algn="ctr">
              <a:buNone/>
              <a:defRPr sz="1244"/>
            </a:lvl1pPr>
            <a:lvl2pPr marL="355610" indent="0">
              <a:buNone/>
              <a:defRPr sz="1244"/>
            </a:lvl2pPr>
            <a:lvl3pPr marL="711220" indent="0">
              <a:buNone/>
              <a:defRPr sz="1244"/>
            </a:lvl3pPr>
            <a:lvl4pPr marL="1066830" indent="0">
              <a:buNone/>
              <a:defRPr sz="1244"/>
            </a:lvl4pPr>
            <a:lvl5pPr marL="1422441" indent="0">
              <a:buNone/>
              <a:defRPr sz="1244"/>
            </a:lvl5pPr>
            <a:lvl6pPr marL="1778051" indent="0">
              <a:buNone/>
              <a:defRPr sz="1244"/>
            </a:lvl6pPr>
            <a:lvl7pPr marL="2133661" indent="0">
              <a:buNone/>
              <a:defRPr sz="1244"/>
            </a:lvl7pPr>
            <a:lvl8pPr marL="2489271" indent="0">
              <a:buNone/>
              <a:defRPr sz="1244"/>
            </a:lvl8pPr>
            <a:lvl9pPr marL="2844881" indent="0">
              <a:buNone/>
              <a:defRPr sz="1244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5191" y="4174596"/>
            <a:ext cx="5447543" cy="383998"/>
          </a:xfrm>
        </p:spPr>
        <p:txBody>
          <a:bodyPr>
            <a:normAutofit/>
          </a:bodyPr>
          <a:lstStyle>
            <a:lvl1pPr marL="0" indent="0">
              <a:buNone/>
              <a:defRPr sz="933"/>
            </a:lvl1pPr>
            <a:lvl2pPr marL="355610" indent="0">
              <a:buNone/>
              <a:defRPr sz="933"/>
            </a:lvl2pPr>
            <a:lvl3pPr marL="711220" indent="0">
              <a:buNone/>
              <a:defRPr sz="778"/>
            </a:lvl3pPr>
            <a:lvl4pPr marL="1066830" indent="0">
              <a:buNone/>
              <a:defRPr sz="700"/>
            </a:lvl4pPr>
            <a:lvl5pPr marL="1422441" indent="0">
              <a:buNone/>
              <a:defRPr sz="700"/>
            </a:lvl5pPr>
            <a:lvl6pPr marL="1778051" indent="0">
              <a:buNone/>
              <a:defRPr sz="700"/>
            </a:lvl6pPr>
            <a:lvl7pPr marL="2133661" indent="0">
              <a:buNone/>
              <a:defRPr sz="700"/>
            </a:lvl7pPr>
            <a:lvl8pPr marL="2489271" indent="0">
              <a:buNone/>
              <a:defRPr sz="700"/>
            </a:lvl8pPr>
            <a:lvl9pPr marL="2844881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3819403"/>
            <a:ext cx="1122530" cy="39511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2473" y="3875736"/>
            <a:ext cx="483419" cy="283986"/>
          </a:xfrm>
        </p:spPr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617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177800"/>
            <a:ext cx="1637242" cy="5163377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6876" y="583"/>
            <a:ext cx="1613336" cy="5329725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51130" cy="5334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7492" y="485419"/>
            <a:ext cx="5445242" cy="9962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5191" y="1659467"/>
            <a:ext cx="5447543" cy="302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3025" y="4771736"/>
            <a:ext cx="633328" cy="2879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5190" y="4772296"/>
            <a:ext cx="4724042" cy="2839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422473" y="612721"/>
            <a:ext cx="483419" cy="2839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56">
                <a:solidFill>
                  <a:srgbClr val="FEFFFF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099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2" r:id="rId1"/>
    <p:sldLayoutId id="2147484133" r:id="rId2"/>
    <p:sldLayoutId id="2147484134" r:id="rId3"/>
    <p:sldLayoutId id="2147484135" r:id="rId4"/>
    <p:sldLayoutId id="2147484136" r:id="rId5"/>
    <p:sldLayoutId id="2147484137" r:id="rId6"/>
    <p:sldLayoutId id="2147484138" r:id="rId7"/>
    <p:sldLayoutId id="2147484139" r:id="rId8"/>
    <p:sldLayoutId id="2147484140" r:id="rId9"/>
    <p:sldLayoutId id="2147484141" r:id="rId10"/>
    <p:sldLayoutId id="2147484142" r:id="rId11"/>
    <p:sldLayoutId id="2147484143" r:id="rId12"/>
    <p:sldLayoutId id="2147484144" r:id="rId13"/>
    <p:sldLayoutId id="2147484145" r:id="rId14"/>
    <p:sldLayoutId id="2147484146" r:id="rId15"/>
    <p:sldLayoutId id="2147484147" r:id="rId16"/>
  </p:sldLayoutIdLst>
  <p:txStyles>
    <p:titleStyle>
      <a:lvl1pPr algn="l" defTabSz="355610" rtl="0" eaLnBrk="1" latinLnBrk="0" hangingPunct="1">
        <a:spcBef>
          <a:spcPct val="0"/>
        </a:spcBef>
        <a:buNone/>
        <a:defRPr sz="28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66708" indent="-266708" algn="l" defTabSz="355610" rtl="0" eaLnBrk="1" latinLnBrk="0" hangingPunct="1">
        <a:spcBef>
          <a:spcPts val="778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7867" indent="-222256" algn="l" defTabSz="355610" rtl="0" eaLnBrk="1" latinLnBrk="0" hangingPunct="1">
        <a:spcBef>
          <a:spcPts val="778"/>
        </a:spcBef>
        <a:spcAft>
          <a:spcPts val="0"/>
        </a:spcAft>
        <a:buClr>
          <a:schemeClr val="accent1"/>
        </a:buClr>
        <a:buFont typeface="Wingdings 3" charset="2"/>
        <a:buChar char=""/>
        <a:defRPr sz="124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89025" indent="-177805" algn="l" defTabSz="355610" rtl="0" eaLnBrk="1" latinLnBrk="0" hangingPunct="1">
        <a:spcBef>
          <a:spcPts val="778"/>
        </a:spcBef>
        <a:spcAft>
          <a:spcPts val="0"/>
        </a:spcAft>
        <a:buClr>
          <a:schemeClr val="accent1"/>
        </a:buClr>
        <a:buFont typeface="Wingdings 3" charset="2"/>
        <a:buChar char=""/>
        <a:defRPr sz="108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4636" indent="-177805" algn="l" defTabSz="355610" rtl="0" eaLnBrk="1" latinLnBrk="0" hangingPunct="1">
        <a:spcBef>
          <a:spcPts val="778"/>
        </a:spcBef>
        <a:spcAft>
          <a:spcPts val="0"/>
        </a:spcAft>
        <a:buClr>
          <a:schemeClr val="accent1"/>
        </a:buClr>
        <a:buFont typeface="Wingdings 3" charset="2"/>
        <a:buChar char=""/>
        <a:defRPr sz="9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46" indent="-177805" algn="l" defTabSz="355610" rtl="0" eaLnBrk="1" latinLnBrk="0" hangingPunct="1">
        <a:spcBef>
          <a:spcPts val="778"/>
        </a:spcBef>
        <a:spcAft>
          <a:spcPts val="0"/>
        </a:spcAft>
        <a:buClr>
          <a:schemeClr val="accent1"/>
        </a:buClr>
        <a:buFont typeface="Wingdings 3" charset="2"/>
        <a:buChar char=""/>
        <a:defRPr sz="9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55856" indent="-177805" algn="l" defTabSz="355610" rtl="0" eaLnBrk="1" latinLnBrk="0" hangingPunct="1">
        <a:spcBef>
          <a:spcPts val="778"/>
        </a:spcBef>
        <a:spcAft>
          <a:spcPts val="0"/>
        </a:spcAft>
        <a:buClr>
          <a:schemeClr val="accent1"/>
        </a:buClr>
        <a:buFont typeface="Wingdings 3" charset="2"/>
        <a:buChar char=""/>
        <a:defRPr sz="9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311466" indent="-177805" algn="l" defTabSz="355610" rtl="0" eaLnBrk="1" latinLnBrk="0" hangingPunct="1">
        <a:spcBef>
          <a:spcPts val="778"/>
        </a:spcBef>
        <a:spcAft>
          <a:spcPts val="0"/>
        </a:spcAft>
        <a:buClr>
          <a:schemeClr val="accent1"/>
        </a:buClr>
        <a:buFont typeface="Wingdings 3" charset="2"/>
        <a:buChar char=""/>
        <a:defRPr sz="9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667076" indent="-177805" algn="l" defTabSz="355610" rtl="0" eaLnBrk="1" latinLnBrk="0" hangingPunct="1">
        <a:spcBef>
          <a:spcPts val="778"/>
        </a:spcBef>
        <a:spcAft>
          <a:spcPts val="0"/>
        </a:spcAft>
        <a:buClr>
          <a:schemeClr val="accent1"/>
        </a:buClr>
        <a:buFont typeface="Wingdings 3" charset="2"/>
        <a:buChar char=""/>
        <a:defRPr sz="9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022686" indent="-177805" algn="l" defTabSz="355610" rtl="0" eaLnBrk="1" latinLnBrk="0" hangingPunct="1">
        <a:spcBef>
          <a:spcPts val="778"/>
        </a:spcBef>
        <a:spcAft>
          <a:spcPts val="0"/>
        </a:spcAft>
        <a:buClr>
          <a:schemeClr val="accent1"/>
        </a:buClr>
        <a:buFont typeface="Wingdings 3" charset="2"/>
        <a:buChar char=""/>
        <a:defRPr sz="9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5561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5610" algn="l" defTabSz="35561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1220" algn="l" defTabSz="35561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30" algn="l" defTabSz="35561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2441" algn="l" defTabSz="35561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78051" algn="l" defTabSz="35561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661" algn="l" defTabSz="35561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89271" algn="l" defTabSz="35561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4881" algn="l" defTabSz="35561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450" y="304801"/>
            <a:ext cx="5424488" cy="2057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/>
              <a:t>Методические рекомендации по разработке основных программ профессионального обучения</a:t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35050" y="2286000"/>
            <a:ext cx="5576888" cy="1202505"/>
          </a:xfrm>
        </p:spPr>
        <p:txBody>
          <a:bodyPr>
            <a:noAutofit/>
          </a:bodyPr>
          <a:lstStyle/>
          <a:p>
            <a:r>
              <a:rPr lang="ru-RU" sz="1600" b="1" dirty="0"/>
              <a:t>Подготовила: методист ГБПОУ «Брянский аграрный техникум имени Героя России А.С. Зайцева»  </a:t>
            </a:r>
            <a:r>
              <a:rPr lang="ru-RU" sz="1600" b="1" dirty="0" err="1"/>
              <a:t>Халепо</a:t>
            </a:r>
            <a:r>
              <a:rPr lang="ru-RU" sz="1600" b="1" dirty="0"/>
              <a:t> Ольга Ивановна</a:t>
            </a:r>
          </a:p>
        </p:txBody>
      </p:sp>
    </p:spTree>
    <p:extLst>
      <p:ext uri="{BB962C8B-B14F-4D97-AF65-F5344CB8AC3E}">
        <p14:creationId xmlns:p14="http://schemas.microsoft.com/office/powerpoint/2010/main" val="4117292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450" y="76200"/>
            <a:ext cx="5791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ШАГ 6. Формирование структуры и содержания программы</a:t>
            </a:r>
          </a:p>
          <a:p>
            <a:pPr algn="ctr"/>
            <a:endParaRPr lang="ru-RU" dirty="0">
              <a:solidFill>
                <a:schemeClr val="accent1"/>
              </a:solidFill>
            </a:endParaRPr>
          </a:p>
          <a:p>
            <a:pPr algn="just"/>
            <a:r>
              <a:rPr lang="ru-RU" dirty="0"/>
              <a:t>    Определение структуры программы зависит от ее вида. Так, структура программ СПО в целом определяется соответствующими ФГОС. ФГОС СПО фиксируют структуру программы подробно, с детализацией до модулей, дисциплин, междисциплинарных курсов. Вариативная составляющая программ СПО составляет около 20% общего объема времени для программ подготовки квалифицированных рабочих и около 30% для программ подготовки специалистов среднего звена.</a:t>
            </a:r>
          </a:p>
        </p:txBody>
      </p:sp>
    </p:spTree>
    <p:extLst>
      <p:ext uri="{BB962C8B-B14F-4D97-AF65-F5344CB8AC3E}">
        <p14:creationId xmlns:p14="http://schemas.microsoft.com/office/powerpoint/2010/main" val="1456911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8850" y="304800"/>
            <a:ext cx="6324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ШАГ 7. Разработка учебного плана и календарного графика</a:t>
            </a:r>
          </a:p>
          <a:p>
            <a:endParaRPr lang="ru-RU" dirty="0"/>
          </a:p>
          <a:p>
            <a:r>
              <a:rPr lang="ru-RU" dirty="0"/>
              <a:t>     На этом шаге по результатам проведенной работы составляется учебный план и календарный график, проводится корректировка часов по всем элементам образовательной программы, определяется их последовательность.</a:t>
            </a:r>
          </a:p>
        </p:txBody>
      </p:sp>
    </p:spTree>
    <p:extLst>
      <p:ext uri="{BB962C8B-B14F-4D97-AF65-F5344CB8AC3E}">
        <p14:creationId xmlns:p14="http://schemas.microsoft.com/office/powerpoint/2010/main" val="424013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6050" y="533400"/>
            <a:ext cx="5867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ШАГ 8. Экспертиза образовательной программы</a:t>
            </a:r>
          </a:p>
          <a:p>
            <a:endParaRPr lang="ru-RU" dirty="0"/>
          </a:p>
          <a:p>
            <a:r>
              <a:rPr lang="ru-RU" dirty="0"/>
              <a:t>       Данный шаг позволяет обеспечить качество образовательной программы за счет ее оценки всеми участниками образовательного процесса.</a:t>
            </a:r>
          </a:p>
        </p:txBody>
      </p:sp>
    </p:spTree>
    <p:extLst>
      <p:ext uri="{BB962C8B-B14F-4D97-AF65-F5344CB8AC3E}">
        <p14:creationId xmlns:p14="http://schemas.microsoft.com/office/powerpoint/2010/main" val="42253196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1250" y="228601"/>
            <a:ext cx="6248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Литература </a:t>
            </a:r>
          </a:p>
          <a:p>
            <a:pPr algn="ctr"/>
            <a:endParaRPr lang="ru-RU" b="1" dirty="0">
              <a:solidFill>
                <a:schemeClr val="accent1"/>
              </a:solidFill>
            </a:endParaRPr>
          </a:p>
          <a:p>
            <a:pPr marL="342900" indent="-342900">
              <a:buAutoNum type="arabicPeriod"/>
            </a:pPr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Актуальные вопросы развития среднего профессионального образования: Практическое пособие / Авт.-сост.: </a:t>
            </a:r>
            <a:r>
              <a:rPr lang="ru-RU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В.И.Блинов</a:t>
            </a:r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, </a:t>
            </a:r>
            <a:r>
              <a:rPr lang="ru-RU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Е.Ю.Есенина</a:t>
            </a:r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, </a:t>
            </a:r>
            <a:r>
              <a:rPr lang="ru-RU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О.Ф.Клинк</a:t>
            </a:r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и др. / Под общ. ред. </a:t>
            </a:r>
            <a:r>
              <a:rPr lang="ru-RU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А.Н.Лейбовича</a:t>
            </a:r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. — М., ФИРО, 2016.</a:t>
            </a:r>
          </a:p>
          <a:p>
            <a:pPr marL="342900" indent="-342900">
              <a:buAutoNum type="arabicPeriod"/>
            </a:pPr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Лейбович А. Н., Факторович А. А., </a:t>
            </a:r>
            <a:r>
              <a:rPr lang="ru-RU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Перевертайло</a:t>
            </a:r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А. С., Лушников </a:t>
            </a:r>
            <a:r>
              <a:rPr lang="ru-RU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С.А.Разработка</a:t>
            </a:r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и применение оценочных средств для проведения профессиональных экзаменов: Сборник методических рекомендаций / Под общ. ред. </a:t>
            </a:r>
            <a:r>
              <a:rPr lang="ru-RU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А.Н.Лейбовича</a:t>
            </a:r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. — М.: Изд-во «Перо», 2017. </a:t>
            </a:r>
          </a:p>
          <a:p>
            <a:pPr marL="228600" indent="-228600">
              <a:buAutoNum type="arabicPeriod" startAt="3"/>
            </a:pPr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Методика профессионального обучения: Учебное пособие для мастеров  </a:t>
            </a:r>
          </a:p>
          <a:p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     производственного обучения и наставников на производстве / Отв. ред.   </a:t>
            </a:r>
          </a:p>
          <a:p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     </a:t>
            </a:r>
            <a:r>
              <a:rPr lang="ru-RU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В.И.Блинов</a:t>
            </a:r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. — М.: Изд-во «</a:t>
            </a:r>
            <a:r>
              <a:rPr lang="ru-RU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Юрайт</a:t>
            </a:r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», 2017..</a:t>
            </a:r>
          </a:p>
          <a:p>
            <a:pPr marL="228600" indent="-228600">
              <a:buAutoNum type="arabicPeriod" startAt="4"/>
            </a:pPr>
            <a:r>
              <a:rPr lang="ru-RU" sz="1200" dirty="0"/>
              <a:t>Профессиональная педагогика: Учебное пособие для </a:t>
            </a:r>
            <a:r>
              <a:rPr lang="ru-RU" sz="1200" dirty="0" err="1"/>
              <a:t>бакалавриата</a:t>
            </a:r>
            <a:r>
              <a:rPr lang="ru-RU" sz="1200" dirty="0"/>
              <a:t> и  магистратуры: в 2 ч. / Авт.-сост.: </a:t>
            </a:r>
            <a:r>
              <a:rPr lang="ru-RU" sz="1200" dirty="0" err="1"/>
              <a:t>В.И.Блинов</a:t>
            </a:r>
            <a:r>
              <a:rPr lang="ru-RU" sz="1200" dirty="0"/>
              <a:t>, </a:t>
            </a:r>
            <a:r>
              <a:rPr lang="ru-RU" sz="1200" dirty="0" err="1"/>
              <a:t>И.С.Сергеев</a:t>
            </a:r>
            <a:r>
              <a:rPr lang="ru-RU" sz="1200" dirty="0"/>
              <a:t>, </a:t>
            </a:r>
            <a:r>
              <a:rPr lang="ru-RU" sz="1200" dirty="0" err="1"/>
              <a:t>Е.Ю.Есенина</a:t>
            </a:r>
            <a:r>
              <a:rPr lang="ru-RU" sz="1200" dirty="0"/>
              <a:t> и др. / Под общ. ред. </a:t>
            </a:r>
            <a:r>
              <a:rPr lang="ru-RU" sz="1200" dirty="0" err="1"/>
              <a:t>В.И.Блинова</a:t>
            </a:r>
            <a:r>
              <a:rPr lang="ru-RU" sz="1200" dirty="0"/>
              <a:t>. — М.: Изд-во «</a:t>
            </a:r>
            <a:r>
              <a:rPr lang="ru-RU" sz="1200" dirty="0" err="1"/>
              <a:t>Юрайт</a:t>
            </a:r>
            <a:r>
              <a:rPr lang="ru-RU" sz="1200" dirty="0"/>
              <a:t>», 2017. </a:t>
            </a:r>
          </a:p>
          <a:p>
            <a:pPr marL="228600" indent="-228600">
              <a:buAutoNum type="arabicPeriod" startAt="4"/>
            </a:pPr>
            <a:r>
              <a:rPr lang="ru-RU" sz="1200" dirty="0"/>
              <a:t>Развитие системы профессиональных квалификаций / Авт.-сост.: </a:t>
            </a:r>
            <a:r>
              <a:rPr lang="ru-RU" sz="1200" dirty="0" err="1"/>
              <a:t>А.Н.Лейбович</a:t>
            </a:r>
            <a:r>
              <a:rPr lang="ru-RU" sz="1200" dirty="0"/>
              <a:t>, </a:t>
            </a:r>
            <a:r>
              <a:rPr lang="ru-RU" sz="1200" dirty="0" err="1"/>
              <a:t>И.А.Волошина</a:t>
            </a:r>
            <a:r>
              <a:rPr lang="ru-RU" sz="1200" dirty="0"/>
              <a:t>, </a:t>
            </a:r>
            <a:r>
              <a:rPr lang="ru-RU" sz="1200" dirty="0" err="1"/>
              <a:t>В.И.Блинов</a:t>
            </a:r>
            <a:r>
              <a:rPr lang="ru-RU" sz="1200" dirty="0"/>
              <a:t> и др. — М.: Изд-во «Перо», 2018.</a:t>
            </a:r>
            <a:endParaRPr lang="ru-RU" sz="1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  <a:p>
            <a:endParaRPr lang="ru-RU" sz="1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95593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5050" y="381000"/>
            <a:ext cx="62484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1"/>
                </a:solidFill>
              </a:rPr>
              <a:t>Актуальность темы</a:t>
            </a:r>
          </a:p>
          <a:p>
            <a:pPr algn="just"/>
            <a:r>
              <a:rPr lang="ru-RU" sz="1400" dirty="0"/>
              <a:t>     В  профессионально-педагогической теории и  практике понятие «профессиональное обучение» трактуется как синоним термина «учебно-производственная деятельность». Организация этой деятельности требует построения особого педагогического процесса, в  ходе которого осуществляется совместная деятельность мастеров производственного обучения, инструкторов (наставников) на производстве и обучающихся. Результатом деятельности является освоение обучающимися приемов, способов, путей решения профессиональных задач, ведения практической деятельности на рабочем месте. </a:t>
            </a:r>
          </a:p>
          <a:p>
            <a:pPr algn="just"/>
            <a:r>
              <a:rPr lang="ru-RU" sz="1400" dirty="0"/>
              <a:t>     Несмотря на то, что современное законодательство все еще ориентировано на понятия «профессия», «должность» рабочего, служащего, анализ современных тенденций профессионального обучения показал, что феномен «профессия» или «должность» уже не отражает в достаточной степени конкретные сущности квалификаций на рынке труда. Провайдеры образовательных услуг ориентируются на разработку коротких программ, результатом которых является конкретная квалификация или даже трудовая функция, что соответствует интересам современных работодателей. </a:t>
            </a:r>
          </a:p>
        </p:txBody>
      </p:sp>
    </p:spTree>
    <p:extLst>
      <p:ext uri="{BB962C8B-B14F-4D97-AF65-F5344CB8AC3E}">
        <p14:creationId xmlns:p14="http://schemas.microsoft.com/office/powerpoint/2010/main" val="190258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450" y="381000"/>
            <a:ext cx="59436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Состав документов, входящих в программы профессионального обучения, и их функции </a:t>
            </a:r>
          </a:p>
          <a:p>
            <a:pPr algn="just"/>
            <a:r>
              <a:rPr lang="ru-RU" sz="1600" dirty="0"/>
              <a:t>    Образовательная программа  — специально организованный целенаправленный процесс по достижению заданных результатов профессионального обучения.</a:t>
            </a:r>
          </a:p>
          <a:p>
            <a:pPr algn="just"/>
            <a:r>
              <a:rPr lang="ru-RU" sz="1600" dirty="0"/>
              <a:t>    В то же время образовательная программа (в том числе и любая программа профессионального обучения) — это комплекс основных характеристик: объем, содержание, планируемые результаты, условия реализации, формы аттестации. Эти характеристики представляются в виде документов: учебного плана, календарного учебного графика, рабочих п</a:t>
            </a:r>
            <a:r>
              <a:rPr lang="ru-RU" dirty="0"/>
              <a:t>рограмм учебных предметов, курсов, дисциплин (модулей), оценочных средств и других необходимых методических материалов.</a:t>
            </a:r>
          </a:p>
        </p:txBody>
      </p:sp>
    </p:spTree>
    <p:extLst>
      <p:ext uri="{BB962C8B-B14F-4D97-AF65-F5344CB8AC3E}">
        <p14:creationId xmlns:p14="http://schemas.microsoft.com/office/powerpoint/2010/main" val="536149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9850" y="1035101"/>
            <a:ext cx="1981200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accent1"/>
                </a:solidFill>
              </a:rPr>
              <a:t>Шаг 1. Создание рабочей группы</a:t>
            </a:r>
            <a:endParaRPr lang="ru-RU" sz="1400" dirty="0">
              <a:solidFill>
                <a:schemeClr val="accent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87850" y="1007669"/>
            <a:ext cx="2057400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accent1"/>
                </a:solidFill>
              </a:rPr>
              <a:t>ШАГ 2.</a:t>
            </a:r>
            <a:r>
              <a:rPr lang="ru-RU" sz="1400" b="1" dirty="0"/>
              <a:t> </a:t>
            </a:r>
            <a:r>
              <a:rPr lang="ru-RU" sz="1400" b="1" dirty="0">
                <a:solidFill>
                  <a:schemeClr val="accent1"/>
                </a:solidFill>
              </a:rPr>
              <a:t>Выбор профессиональных стандартов</a:t>
            </a:r>
            <a:endParaRPr lang="ru-RU" sz="1400" dirty="0">
              <a:solidFill>
                <a:schemeClr val="accent1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473450" y="139065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1111250" y="228600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Схема алгоритма разработки основных программ профессионального обучения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25450" y="2057400"/>
            <a:ext cx="2133600" cy="1219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chemeClr val="accent1"/>
              </a:solidFill>
            </a:endParaRPr>
          </a:p>
          <a:p>
            <a:pPr algn="ctr"/>
            <a:r>
              <a:rPr lang="ru-RU" sz="1200" b="1" dirty="0">
                <a:solidFill>
                  <a:schemeClr val="accent1"/>
                </a:solidFill>
              </a:rPr>
              <a:t>ШАГ 3</a:t>
            </a:r>
            <a:r>
              <a:rPr lang="ru-RU" b="1" dirty="0">
                <a:solidFill>
                  <a:schemeClr val="accent1"/>
                </a:solidFill>
              </a:rPr>
              <a:t>. </a:t>
            </a:r>
            <a:r>
              <a:rPr lang="ru-RU" sz="1200" b="1" dirty="0">
                <a:solidFill>
                  <a:schemeClr val="accent1"/>
                </a:solidFill>
              </a:rPr>
              <a:t>Сопоставление федеральных государственных образовательных и профессиональных стандартов</a:t>
            </a:r>
          </a:p>
          <a:p>
            <a:pPr algn="ctr"/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978150" y="2057400"/>
            <a:ext cx="2152650" cy="1295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accent1"/>
                </a:solidFill>
              </a:rPr>
              <a:t>ШАГ 4. Сопоставление федеральных государственных образовательных</a:t>
            </a:r>
            <a:endParaRPr lang="ru-RU" sz="1200" dirty="0">
              <a:solidFill>
                <a:schemeClr val="accent1"/>
              </a:solidFill>
            </a:endParaRPr>
          </a:p>
          <a:p>
            <a:pPr algn="ctr"/>
            <a:r>
              <a:rPr lang="ru-RU" sz="1200" b="1" dirty="0">
                <a:solidFill>
                  <a:schemeClr val="accent1"/>
                </a:solidFill>
              </a:rPr>
              <a:t>и профессиональных стандартов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392724" y="2057400"/>
            <a:ext cx="2043125" cy="1371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accent1"/>
                </a:solidFill>
              </a:rPr>
              <a:t>ШАГ 5. Разработка процедур и средств оценки результатов обучения по</a:t>
            </a:r>
            <a:r>
              <a:rPr lang="ru-RU" sz="1200" dirty="0">
                <a:solidFill>
                  <a:schemeClr val="accent1"/>
                </a:solidFill>
              </a:rPr>
              <a:t> </a:t>
            </a:r>
            <a:r>
              <a:rPr lang="ru-RU" sz="1200" b="1" dirty="0">
                <a:solidFill>
                  <a:schemeClr val="accent1"/>
                </a:solidFill>
              </a:rPr>
              <a:t>программе</a:t>
            </a:r>
            <a:r>
              <a:rPr lang="ru-RU" sz="1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54050" y="3661866"/>
            <a:ext cx="1981200" cy="12149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accent1"/>
                </a:solidFill>
              </a:rPr>
              <a:t>ШАГ 6. Формирование структуры и содержания программы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054350" y="3657600"/>
            <a:ext cx="1981200" cy="12191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accent1"/>
                </a:solidFill>
              </a:rPr>
              <a:t>ШАГ 7. Разработка учебного плана и календарного графика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378450" y="3657599"/>
            <a:ext cx="1981200" cy="12191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accent1"/>
                </a:solidFill>
              </a:rPr>
              <a:t>ШАГ 8. Экспертиза образовательной программы</a:t>
            </a: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2572715" y="265176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5130800" y="2651760"/>
            <a:ext cx="285750" cy="838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2673350" y="4226356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5011724" y="41910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5999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35050" y="228600"/>
            <a:ext cx="5743575" cy="4343400"/>
          </a:xfrm>
        </p:spPr>
        <p:txBody>
          <a:bodyPr>
            <a:normAutofit fontScale="40000" lnSpcReduction="20000"/>
          </a:bodyPr>
          <a:lstStyle/>
          <a:p>
            <a:pPr algn="ctr"/>
            <a:r>
              <a:rPr lang="ru-RU" sz="5100" b="1" dirty="0">
                <a:solidFill>
                  <a:schemeClr val="accent1"/>
                </a:solidFill>
              </a:rPr>
              <a:t>Разработка программ происходит в несколько этапов:</a:t>
            </a:r>
            <a:endParaRPr lang="ru-RU" sz="5100" dirty="0">
              <a:solidFill>
                <a:schemeClr val="accent1"/>
              </a:solidFill>
            </a:endParaRPr>
          </a:p>
          <a:p>
            <a:pPr algn="ctr"/>
            <a:r>
              <a:rPr lang="ru-RU" sz="5100" b="1" dirty="0">
                <a:solidFill>
                  <a:schemeClr val="accent1"/>
                </a:solidFill>
              </a:rPr>
              <a:t>ШАГ 1. Создание рабочей группы</a:t>
            </a:r>
            <a:endParaRPr lang="ru-RU" sz="5100" dirty="0">
              <a:solidFill>
                <a:schemeClr val="accent1"/>
              </a:solidFill>
            </a:endParaRPr>
          </a:p>
          <a:p>
            <a:pPr algn="ctr"/>
            <a:r>
              <a:rPr lang="ru-RU" sz="2800" dirty="0"/>
              <a:t>     </a:t>
            </a:r>
            <a:r>
              <a:rPr lang="ru-RU" sz="6000" dirty="0"/>
              <a:t>Для повышения качества разработки образовательной программы с учетом требований профессиональных стандартов в группу разработчиков наряду с педагогическими работниками и руководителями организации необходимо включить представителей работодателей и (или)объединений работодателей.</a:t>
            </a:r>
          </a:p>
          <a:p>
            <a:pPr marL="342900" indent="-342900" algn="just">
              <a:buAutoNum type="arabicPeriod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90784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1250" y="76199"/>
            <a:ext cx="6019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ШАГ 2.</a:t>
            </a:r>
            <a:r>
              <a:rPr lang="ru-RU" b="1" dirty="0"/>
              <a:t> </a:t>
            </a:r>
            <a:r>
              <a:rPr lang="ru-RU" b="1" dirty="0">
                <a:solidFill>
                  <a:schemeClr val="accent1"/>
                </a:solidFill>
              </a:rPr>
              <a:t>Выбор профессиональных стандартов, с учетом которых будет</a:t>
            </a:r>
            <a:endParaRPr lang="ru-RU" dirty="0">
              <a:solidFill>
                <a:schemeClr val="accent1"/>
              </a:solidFill>
            </a:endParaRPr>
          </a:p>
          <a:p>
            <a:pPr algn="ctr"/>
            <a:r>
              <a:rPr lang="ru-RU" b="1" dirty="0">
                <a:solidFill>
                  <a:schemeClr val="accent1"/>
                </a:solidFill>
              </a:rPr>
              <a:t>разработана профессиональная образовательная программа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/>
              <a:t> </a:t>
            </a:r>
          </a:p>
          <a:p>
            <a:pPr algn="ctr"/>
            <a:r>
              <a:rPr lang="ru-RU" dirty="0"/>
              <a:t>     При поиске профессионального стандарта для разработки программы учтены специальности и профессии профессионального образования, которые  соответствуют:</a:t>
            </a:r>
          </a:p>
          <a:p>
            <a:pPr algn="ctr"/>
            <a:r>
              <a:rPr lang="ru-RU" dirty="0"/>
              <a:t>- один профессиональный стандарт, имеющий одинаковое с программой название;</a:t>
            </a:r>
          </a:p>
          <a:p>
            <a:pPr algn="ctr"/>
            <a:r>
              <a:rPr lang="ru-RU" dirty="0"/>
              <a:t>- часть профессионального стандарта (например, одна из описанных в нем обобщенных трудовых функций).</a:t>
            </a:r>
          </a:p>
        </p:txBody>
      </p:sp>
    </p:spTree>
    <p:extLst>
      <p:ext uri="{BB962C8B-B14F-4D97-AF65-F5344CB8AC3E}">
        <p14:creationId xmlns:p14="http://schemas.microsoft.com/office/powerpoint/2010/main" val="3001936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0250" y="543342"/>
            <a:ext cx="65532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ШАГ 3. Сопоставление федеральных государственных образовательных</a:t>
            </a:r>
            <a:endParaRPr lang="ru-RU" dirty="0">
              <a:solidFill>
                <a:schemeClr val="accent1"/>
              </a:solidFill>
            </a:endParaRPr>
          </a:p>
          <a:p>
            <a:pPr algn="ctr"/>
            <a:r>
              <a:rPr lang="ru-RU" b="1" dirty="0">
                <a:solidFill>
                  <a:schemeClr val="accent1"/>
                </a:solidFill>
              </a:rPr>
              <a:t>стандартов и профессиональных стандартов</a:t>
            </a:r>
          </a:p>
          <a:p>
            <a:pPr algn="ctr"/>
            <a:r>
              <a:rPr lang="ru-RU" dirty="0"/>
              <a:t>Для анализа из профессиональных стандартов нужно выбрать те обобщенные трудовые функции (ОТФ) и трудовые функции (ТФ), которые соответствуют направленности (профилю) программы и относятся к выбранному на предыдущем шаге данного алгоритма уровню квалификации. Формулировки требований ФГОС СПО и профессиональных стандартов могут формально не совпадать, при сопоставлении необходимо обращать внимание на их смысл, чтобы определить объективную дельту изменений.</a:t>
            </a:r>
          </a:p>
          <a:p>
            <a:pPr algn="ctr"/>
            <a:endParaRPr lang="ru-RU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777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5050" y="533400"/>
            <a:ext cx="601980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ШАГ 4. Формирование результатов освоения программы с учетом</a:t>
            </a:r>
            <a:endParaRPr lang="ru-RU" dirty="0">
              <a:solidFill>
                <a:schemeClr val="accent1"/>
              </a:solidFill>
            </a:endParaRPr>
          </a:p>
          <a:p>
            <a:pPr algn="ctr"/>
            <a:r>
              <a:rPr lang="ru-RU" b="1" dirty="0">
                <a:solidFill>
                  <a:schemeClr val="accent1"/>
                </a:solidFill>
              </a:rPr>
              <a:t>профессионального стандарта</a:t>
            </a:r>
            <a:r>
              <a:rPr lang="ru-RU" dirty="0">
                <a:solidFill>
                  <a:schemeClr val="accent1"/>
                </a:solidFill>
              </a:rPr>
              <a:t> </a:t>
            </a:r>
          </a:p>
          <a:p>
            <a:pPr algn="ctr"/>
            <a:endParaRPr lang="ru-RU" dirty="0"/>
          </a:p>
          <a:p>
            <a:pPr algn="ctr"/>
            <a:r>
              <a:rPr lang="ru-RU" dirty="0"/>
              <a:t>Сопоставление, проведенное на предыдущем шаге, позволяет составить перечень результатов освоения образовательной программы</a:t>
            </a:r>
            <a:endParaRPr lang="ru-RU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253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450" y="304799"/>
            <a:ext cx="6096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ШАГ 5. Разработка процедур и средств оценки результатов обучения по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b="1" dirty="0">
                <a:solidFill>
                  <a:schemeClr val="accent1"/>
                </a:solidFill>
              </a:rPr>
              <a:t>программе</a:t>
            </a:r>
            <a:r>
              <a:rPr lang="ru-RU" dirty="0">
                <a:solidFill>
                  <a:schemeClr val="accent1"/>
                </a:solidFill>
              </a:rPr>
              <a:t>  </a:t>
            </a:r>
            <a:r>
              <a:rPr lang="ru-RU" dirty="0"/>
              <a:t>  </a:t>
            </a:r>
          </a:p>
          <a:p>
            <a:pPr algn="ctr"/>
            <a:r>
              <a:rPr lang="ru-RU" dirty="0"/>
              <a:t>   </a:t>
            </a:r>
          </a:p>
          <a:p>
            <a:pPr algn="ctr"/>
            <a:r>
              <a:rPr lang="ru-RU" dirty="0"/>
              <a:t>Основным результатом освоения образовательных программ, разработанных с учетом профессиональных стандартов, является профессиональная квалификация.</a:t>
            </a:r>
          </a:p>
          <a:p>
            <a:pPr algn="ctr"/>
            <a:r>
              <a:rPr lang="ru-RU" dirty="0"/>
              <a:t>      Профессиональное обучение завершается итоговой аттестацией в форме квалификационного экзамена. Квалификационный экзамен включает в себя практическую квалификационную работу и проверку теоретических знаний.</a:t>
            </a:r>
          </a:p>
        </p:txBody>
      </p:sp>
    </p:spTree>
    <p:extLst>
      <p:ext uri="{BB962C8B-B14F-4D97-AF65-F5344CB8AC3E}">
        <p14:creationId xmlns:p14="http://schemas.microsoft.com/office/powerpoint/2010/main" val="196457859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Фиолетовый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1294</TotalTime>
  <Words>309</Words>
  <Application>Microsoft Office PowerPoint</Application>
  <PresentationFormat>Произвольный</PresentationFormat>
  <Paragraphs>56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Легкий дым</vt:lpstr>
      <vt:lpstr>Методические рекомендации по разработке основных программ профессионального обучения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Сборник лучших практик, методических разработок,  проектов в сфере инклюзивного образования</dc:title>
  <dc:creator>Мой компьютер</dc:creator>
  <cp:lastModifiedBy>admin</cp:lastModifiedBy>
  <cp:revision>67</cp:revision>
  <cp:lastPrinted>2022-10-27T08:30:15Z</cp:lastPrinted>
  <dcterms:created xsi:type="dcterms:W3CDTF">2022-07-12T08:13:56Z</dcterms:created>
  <dcterms:modified xsi:type="dcterms:W3CDTF">2022-11-18T16:51:30Z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2022-01-19T00:00:00Z</vt:filetime>
  </property>
  <property fmtid="{D5CDD505-2E9C-101B-9397-08002B2CF9AE}" pid="3" name="Creator">
    <vt:lpwstr>Adobe InDesign 14.0 (Windows)</vt:lpwstr>
  </property>
  <property fmtid="{D5CDD505-2E9C-101B-9397-08002B2CF9AE}" pid="4" name="LastSaved">
    <vt:filetime>2022-07-12T00:00:00Z</vt:filetime>
  </property>
</Properties>
</file>