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3" r:id="rId1"/>
  </p:sldMasterIdLst>
  <p:sldIdLst>
    <p:sldId id="256" r:id="rId2"/>
    <p:sldId id="258" r:id="rId3"/>
    <p:sldId id="260" r:id="rId4"/>
    <p:sldId id="261" r:id="rId5"/>
    <p:sldId id="264" r:id="rId6"/>
    <p:sldId id="263" r:id="rId7"/>
    <p:sldId id="266" r:id="rId8"/>
    <p:sldId id="267" r:id="rId9"/>
    <p:sldId id="268" r:id="rId10"/>
    <p:sldId id="262" r:id="rId11"/>
    <p:sldId id="270" r:id="rId12"/>
    <p:sldId id="271" r:id="rId13"/>
    <p:sldId id="272" r:id="rId14"/>
    <p:sldId id="274" r:id="rId15"/>
    <p:sldId id="275" r:id="rId16"/>
    <p:sldId id="276" r:id="rId17"/>
    <p:sldId id="277" r:id="rId18"/>
    <p:sldId id="278" r:id="rId19"/>
    <p:sldId id="279" r:id="rId20"/>
    <p:sldId id="283" r:id="rId21"/>
    <p:sldId id="282" r:id="rId22"/>
    <p:sldId id="280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18" autoAdjust="0"/>
    <p:restoredTop sz="94660"/>
  </p:normalViewPr>
  <p:slideViewPr>
    <p:cSldViewPr snapToGrid="0">
      <p:cViewPr varScale="1">
        <p:scale>
          <a:sx n="70" d="100"/>
          <a:sy n="70" d="100"/>
        </p:scale>
        <p:origin x="77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E4FDB9B-60BB-4661-A745-7131F40EC62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5EDAD0F-D510-47A5-B4AE-30038059841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8820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B9B-60BB-4661-A745-7131F40EC62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AD0F-D510-47A5-B4AE-300380598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450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B9B-60BB-4661-A745-7131F40EC62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AD0F-D510-47A5-B4AE-30038059841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90023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B9B-60BB-4661-A745-7131F40EC62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AD0F-D510-47A5-B4AE-30038059841D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9333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B9B-60BB-4661-A745-7131F40EC62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AD0F-D510-47A5-B4AE-300380598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9432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B9B-60BB-4661-A745-7131F40EC62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AD0F-D510-47A5-B4AE-30038059841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961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B9B-60BB-4661-A745-7131F40EC62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AD0F-D510-47A5-B4AE-30038059841D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37057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B9B-60BB-4661-A745-7131F40EC62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AD0F-D510-47A5-B4AE-30038059841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7262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B9B-60BB-4661-A745-7131F40EC62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AD0F-D510-47A5-B4AE-30038059841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9560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B9B-60BB-4661-A745-7131F40EC62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AD0F-D510-47A5-B4AE-300380598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6628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B9B-60BB-4661-A745-7131F40EC62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AD0F-D510-47A5-B4AE-30038059841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89453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B9B-60BB-4661-A745-7131F40EC62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AD0F-D510-47A5-B4AE-300380598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480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B9B-60BB-4661-A745-7131F40EC62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AD0F-D510-47A5-B4AE-30038059841D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1924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B9B-60BB-4661-A745-7131F40EC62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AD0F-D510-47A5-B4AE-30038059841D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122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B9B-60BB-4661-A745-7131F40EC62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AD0F-D510-47A5-B4AE-300380598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84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B9B-60BB-4661-A745-7131F40EC62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AD0F-D510-47A5-B4AE-30038059841D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7373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4FDB9B-60BB-4661-A745-7131F40EC62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EDAD0F-D510-47A5-B4AE-300380598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7788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E4FDB9B-60BB-4661-A745-7131F40EC626}" type="datetimeFigureOut">
              <a:rPr lang="ru-RU" smtClean="0"/>
              <a:t>21.12.2017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5EDAD0F-D510-47A5-B4AE-3003805984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2875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078173"/>
            <a:ext cx="7192370" cy="2579424"/>
          </a:xfrm>
        </p:spPr>
        <p:txBody>
          <a:bodyPr/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Технология «Дебаты» </a:t>
            </a:r>
            <a:r>
              <a:rPr lang="ru-RU" sz="4400" b="1" dirty="0" smtClean="0">
                <a:solidFill>
                  <a:srgbClr val="C00000"/>
                </a:solidFill>
              </a:rPr>
              <a:t>      на </a:t>
            </a:r>
            <a:r>
              <a:rPr lang="ru-RU" sz="4400" b="1" dirty="0" smtClean="0">
                <a:solidFill>
                  <a:srgbClr val="C00000"/>
                </a:solidFill>
              </a:rPr>
              <a:t>уроках </a:t>
            </a:r>
            <a:r>
              <a:rPr lang="ru-RU" sz="4400" b="1" dirty="0" smtClean="0">
                <a:solidFill>
                  <a:srgbClr val="C00000"/>
                </a:solidFill>
              </a:rPr>
              <a:t>истории и обществознания</a:t>
            </a:r>
            <a:endParaRPr lang="ru-RU" sz="44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Культура </a:t>
            </a: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диалога.</a:t>
            </a:r>
          </a:p>
          <a:p>
            <a:pPr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tx2">
                    <a:lumMod val="50000"/>
                  </a:schemeClr>
                </a:solidFill>
              </a:rPr>
              <a:t>Проблемная дискуссия</a:t>
            </a: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699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850477" y="844748"/>
            <a:ext cx="5719763" cy="4714875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b="1" dirty="0" smtClean="0"/>
              <a:t>1. Две </a:t>
            </a:r>
            <a:r>
              <a:rPr lang="ru-RU" altLang="ru-RU" b="1" dirty="0"/>
              <a:t>команды: </a:t>
            </a:r>
          </a:p>
          <a:p>
            <a:pPr marL="0" indent="0">
              <a:buNone/>
            </a:pPr>
            <a:r>
              <a:rPr lang="ru-RU" altLang="ru-RU" b="1" dirty="0"/>
              <a:t> команда </a:t>
            </a:r>
            <a:r>
              <a:rPr lang="ru-RU" altLang="ru-RU" b="1" dirty="0" smtClean="0"/>
              <a:t>утверждения (У)   </a:t>
            </a:r>
          </a:p>
          <a:p>
            <a:pPr marL="0" indent="0">
              <a:buNone/>
            </a:pPr>
            <a:r>
              <a:rPr lang="ru-RU" altLang="ru-RU" b="1" dirty="0"/>
              <a:t> </a:t>
            </a:r>
            <a:r>
              <a:rPr lang="ru-RU" altLang="ru-RU" b="1" dirty="0" smtClean="0"/>
              <a:t>команда отрицания (О)</a:t>
            </a:r>
            <a:endParaRPr lang="ru-RU" altLang="ru-RU" b="1" dirty="0"/>
          </a:p>
          <a:p>
            <a:pPr>
              <a:buFont typeface="Wingdings" panose="05000000000000000000" pitchFamily="2" charset="2"/>
              <a:buNone/>
            </a:pPr>
            <a:r>
              <a:rPr lang="ru-RU" altLang="ru-RU" b="1" dirty="0"/>
              <a:t>2. В каждой команде по три спикера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b="1" dirty="0"/>
              <a:t>3.Таймкипер-человек, следящий за временем.</a:t>
            </a:r>
          </a:p>
          <a:p>
            <a:pPr>
              <a:buFont typeface="Wingdings" panose="05000000000000000000" pitchFamily="2" charset="2"/>
              <a:buNone/>
            </a:pPr>
            <a:r>
              <a:rPr lang="ru-RU" altLang="ru-RU" b="1" dirty="0"/>
              <a:t>5. Судейская коллегия, которая помогает выявить сильные и слабые стороны </a:t>
            </a:r>
            <a:r>
              <a:rPr lang="ru-RU" altLang="ru-RU" b="1" dirty="0" smtClean="0"/>
              <a:t>игроков</a:t>
            </a:r>
            <a:r>
              <a:rPr lang="en-US" altLang="ru-RU" b="1" dirty="0" smtClean="0"/>
              <a:t> </a:t>
            </a:r>
            <a:endParaRPr lang="ru-RU" altLang="ru-RU" b="1" dirty="0" smtClean="0"/>
          </a:p>
          <a:p>
            <a:pPr>
              <a:buFont typeface="Wingdings" panose="05000000000000000000" pitchFamily="2" charset="2"/>
              <a:buNone/>
            </a:pPr>
            <a:r>
              <a:rPr lang="ru-RU" altLang="ru-RU" b="1" dirty="0" smtClean="0"/>
              <a:t>6. Зрители, могут поддерживать ту или иную позицию, задавая вопросы оппонентам</a:t>
            </a:r>
          </a:p>
          <a:p>
            <a:pPr>
              <a:buFont typeface="Wingdings" panose="05000000000000000000" pitchFamily="2" charset="2"/>
              <a:buNone/>
            </a:pPr>
            <a:endParaRPr lang="ru-RU" altLang="ru-RU" b="1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5012584" y="815513"/>
            <a:ext cx="6578221" cy="941387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C00000"/>
                </a:solidFill>
              </a:rPr>
              <a:t>Участники дебатов</a:t>
            </a:r>
            <a:endParaRPr lang="ru-RU" sz="36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9ECBA"/>
              </a:clrFrom>
              <a:clrTo>
                <a:srgbClr val="F9ECB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64"/>
          <a:stretch/>
        </p:blipFill>
        <p:spPr>
          <a:xfrm>
            <a:off x="5012584" y="2370118"/>
            <a:ext cx="7012259" cy="45515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554293" y="5957329"/>
            <a:ext cx="4283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/>
              <a:t>У</a:t>
            </a:r>
            <a:r>
              <a:rPr lang="en-US" altLang="ru-RU" b="1" dirty="0" smtClean="0"/>
              <a:t>1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38402" y="5577341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/>
              <a:t>У</a:t>
            </a:r>
            <a:r>
              <a:rPr lang="en-US" altLang="ru-RU" b="1" dirty="0" smtClean="0"/>
              <a:t>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524401" y="5208009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/>
              <a:t>У</a:t>
            </a:r>
            <a:r>
              <a:rPr lang="en-US" altLang="ru-RU" b="1" dirty="0" smtClean="0"/>
              <a:t>3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896597" y="5601476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/>
              <a:t>О</a:t>
            </a:r>
            <a:r>
              <a:rPr lang="en-US" altLang="ru-RU" b="1" dirty="0" smtClean="0"/>
              <a:t>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9810206" y="5300214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/>
              <a:t>О</a:t>
            </a:r>
            <a:r>
              <a:rPr lang="en-US" altLang="ru-RU" b="1" dirty="0" smtClean="0"/>
              <a:t>2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8924518" y="4930882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b="1" dirty="0" smtClean="0"/>
              <a:t>О</a:t>
            </a:r>
            <a:r>
              <a:rPr lang="en-US" altLang="ru-RU" b="1" dirty="0" smtClean="0"/>
              <a:t>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47251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57785" y="588193"/>
            <a:ext cx="9601200" cy="941388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кейса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66332" y="1058887"/>
            <a:ext cx="7773017" cy="5144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25"/>
              </a:spcAft>
            </a:pP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Кейс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 – это система понятий, аспектов, аргументов, поддержек и контр­аргументов, которые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используются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командой для доказательства правильности 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позиции (рис.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1).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125"/>
              </a:spcAft>
            </a:pP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Исходя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из темы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подбираются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понятия, которые будут использоваться в процессе выступлений, даются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их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определения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устанавливается логическая взаимосвязь между ними.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125"/>
              </a:spcAft>
            </a:pPr>
            <a:r>
              <a:rPr lang="ru-RU" sz="20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Аспект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 – категория, ограничивающая рассмотрение проблемы рамками определенной науки,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теории, отдельной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стороны проблемы. А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спекты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формулируются одним-двумя прилагательными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 Например, общественный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, семейный, технологический, психологический, экономический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 другие аспекты (3-6).</a:t>
            </a:r>
            <a:endParaRPr lang="ru-RU" sz="20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1125"/>
              </a:spcAft>
            </a:pP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Аспекты характеризуются посредством аргументов, которые формулируются 1–3 предложениями </a:t>
            </a:r>
            <a:r>
              <a:rPr lang="ru-RU" sz="20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и должны </a:t>
            </a:r>
            <a:r>
              <a:rPr lang="ru-RU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быть подтверждены поддержками. </a:t>
            </a:r>
            <a:endParaRPr lang="ru-RU" sz="2000" dirty="0" smtClean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350"/>
              </a:lnSpc>
              <a:spcAft>
                <a:spcPts val="1125"/>
              </a:spcAft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r="44457"/>
          <a:stretch/>
        </p:blipFill>
        <p:spPr>
          <a:xfrm>
            <a:off x="177421" y="1236307"/>
            <a:ext cx="3944203" cy="360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24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770496" y="697375"/>
            <a:ext cx="6459940" cy="94138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кейса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/>
          <a:srcRect r="44457"/>
          <a:stretch/>
        </p:blipFill>
        <p:spPr>
          <a:xfrm>
            <a:off x="539087" y="1448602"/>
            <a:ext cx="4462818" cy="360155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4994564" y="1421218"/>
            <a:ext cx="67561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Поддержки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 – цитаты, факты, статистические данные, объективно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подтверж­дающие конкретный аргумент 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заявленного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аспекта. </a:t>
            </a:r>
            <a:endParaRPr lang="ru-RU" sz="2400" dirty="0"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49155" y="3249382"/>
            <a:ext cx="6646976" cy="1899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25"/>
              </a:spcAft>
            </a:pP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В кейс входят также </a:t>
            </a:r>
            <a:r>
              <a:rPr lang="ru-RU" sz="2400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контраргументы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, которые 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формируются исходя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из предполагаемых аргументов 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противоположной команды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. Они, так </a:t>
            </a:r>
            <a:r>
              <a:rPr lang="ru-RU" sz="2400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же обосновываются </a:t>
            </a:r>
            <a:r>
              <a:rPr lang="ru-RU" sz="2400" dirty="0">
                <a:ea typeface="Times New Roman" panose="02020603050405020304" pitchFamily="18" charset="0"/>
                <a:cs typeface="Times New Roman" panose="02020603050405020304" pitchFamily="18" charset="0"/>
              </a:rPr>
              <a:t>поддержками.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1350"/>
              </a:lnSpc>
              <a:spcAft>
                <a:spcPts val="1125"/>
              </a:spcAft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05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242300" y="655916"/>
            <a:ext cx="7801582" cy="1021598"/>
          </a:xfrm>
          <a:prstGeom prst="down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Индивидуальный инструктаж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49867" y="1680758"/>
            <a:ext cx="10986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П</a:t>
            </a:r>
            <a:r>
              <a:rPr lang="ru-RU" sz="2400" dirty="0" smtClean="0">
                <a:cs typeface="Times New Roman" panose="02020603050405020304" pitchFamily="18" charset="0"/>
              </a:rPr>
              <a:t>роводится </a:t>
            </a:r>
            <a:r>
              <a:rPr lang="ru-RU" sz="2400" dirty="0">
                <a:cs typeface="Times New Roman" panose="02020603050405020304" pitchFamily="18" charset="0"/>
              </a:rPr>
              <a:t>отдельно с председателем, секретарем, спикерами каждой команды и экспертами. </a:t>
            </a:r>
            <a:r>
              <a:rPr lang="ru-RU" sz="2400" dirty="0" smtClean="0">
                <a:cs typeface="Times New Roman" panose="02020603050405020304" pitchFamily="18" charset="0"/>
              </a:rPr>
              <a:t>В </a:t>
            </a:r>
            <a:r>
              <a:rPr lang="ru-RU" sz="2400" dirty="0">
                <a:cs typeface="Times New Roman" panose="02020603050405020304" pitchFamily="18" charset="0"/>
              </a:rPr>
              <a:t>некоторых случаях, особенно с учащимися 5–7-х классов, необходимо не просто проведение инструктажа-консультации, но и репетиция со всеми участниками каждой команды в отдельности. Это позволит спикерам команд более уверенно чувствовать себя в процессе игры.</a:t>
            </a:r>
          </a:p>
        </p:txBody>
      </p:sp>
      <p:sp>
        <p:nvSpPr>
          <p:cNvPr id="4" name="Выноска со стрелкой вниз 3"/>
          <p:cNvSpPr/>
          <p:nvPr/>
        </p:nvSpPr>
        <p:spPr>
          <a:xfrm>
            <a:off x="1919663" y="3798332"/>
            <a:ext cx="7937770" cy="914400"/>
          </a:xfrm>
          <a:prstGeom prst="down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+mj-lt"/>
                <a:cs typeface="Times New Roman" panose="02020603050405020304" pitchFamily="18" charset="0"/>
              </a:rPr>
              <a:t>П</a:t>
            </a:r>
            <a:r>
              <a:rPr lang="ru-RU" sz="2800" b="1" dirty="0" smtClean="0">
                <a:latin typeface="+mj-lt"/>
                <a:cs typeface="Times New Roman" panose="02020603050405020304" pitchFamily="18" charset="0"/>
              </a:rPr>
              <a:t>роведение</a:t>
            </a:r>
            <a:endParaRPr lang="ru-RU" sz="28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9867" y="4712732"/>
            <a:ext cx="10986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cs typeface="Times New Roman" panose="02020603050405020304" pitchFamily="18" charset="0"/>
              </a:rPr>
              <a:t>Дебаты организует и проводит председатель. Он не имеет права участвовать в самой дискуссии, поскольку является незаинтересованным лицом. Председателю помогает секретарь, который информирует ораторов о времени, отведенном на выступление, а также ведет протокол дебатов.</a:t>
            </a:r>
          </a:p>
        </p:txBody>
      </p:sp>
    </p:spTree>
    <p:extLst>
      <p:ext uri="{BB962C8B-B14F-4D97-AF65-F5344CB8AC3E}">
        <p14:creationId xmlns:p14="http://schemas.microsoft.com/office/powerpoint/2010/main" val="37442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1894849" y="551509"/>
            <a:ext cx="7937770" cy="914400"/>
          </a:xfrm>
          <a:prstGeom prst="down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Функции спикеров</a:t>
            </a:r>
            <a:endParaRPr lang="ru-RU" sz="32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8" r="20773"/>
          <a:stretch/>
        </p:blipFill>
        <p:spPr>
          <a:xfrm>
            <a:off x="285494" y="3064111"/>
            <a:ext cx="2661313" cy="348620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3" t="8263" r="23147" b="3219"/>
          <a:stretch/>
        </p:blipFill>
        <p:spPr>
          <a:xfrm>
            <a:off x="9832619" y="2910172"/>
            <a:ext cx="2060812" cy="3794079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08915" y="1218148"/>
            <a:ext cx="8977784" cy="5332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У1, О1. по 5 мин.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представляет тему, обосновывает ее актуальность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дает определение понятиям, входящим в тему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представляет точку зрения  своей команды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обосновывает аспекты рассмотрения данной темы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представляет аргументы своей стороны, которые будут доказываться командой в ходе игры ( в соответствии с заявленными командой аспектами)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переходит к доказательству выдвинутых аргументов (по возможности)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заканчивает четкой формулировкой общей линии своей команды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задает перекрестные вопросы  У2, О2 по 2 мин.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07678" y="2391097"/>
            <a:ext cx="5084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У1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127559" y="2437933"/>
            <a:ext cx="4748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О1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60476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1894849" y="551509"/>
            <a:ext cx="7937770" cy="914400"/>
          </a:xfrm>
          <a:prstGeom prst="down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Функции спикеров</a:t>
            </a:r>
            <a:endParaRPr lang="ru-RU" sz="32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233" y="2262400"/>
            <a:ext cx="3009900" cy="47625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12" t="1791" r="20232"/>
          <a:stretch/>
        </p:blipFill>
        <p:spPr>
          <a:xfrm>
            <a:off x="8639032" y="1842447"/>
            <a:ext cx="3043450" cy="446964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92737" y="1619654"/>
            <a:ext cx="7339882" cy="414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У2, О2 по 4 мин.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восстанавливает точку зрения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своей стороны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приводит новые доказательства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повторяет важные аспекты предыдущих доказательств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подробно развивает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свою позицию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кейс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опровергает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кейс команды оппонентов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новые аргументы не приводятся</a:t>
            </a: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заканчивает четкой формулировкой общей линии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своей команды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отвечает на перекрестные вопросы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О1, У1 по 2 мин.</a:t>
            </a:r>
            <a:endParaRPr lang="ru-RU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87507" y="1842447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У2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58487" y="1619654"/>
            <a:ext cx="4764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О2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4145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1894849" y="551509"/>
            <a:ext cx="7937770" cy="914400"/>
          </a:xfrm>
          <a:prstGeom prst="down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Функции спикеров</a:t>
            </a:r>
            <a:endParaRPr lang="ru-RU" sz="3200" b="1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38" r="20773"/>
          <a:stretch/>
        </p:blipFill>
        <p:spPr>
          <a:xfrm>
            <a:off x="204716" y="3014322"/>
            <a:ext cx="2661313" cy="348620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73" t="8263" r="23147" b="3219"/>
          <a:stretch/>
        </p:blipFill>
        <p:spPr>
          <a:xfrm>
            <a:off x="9832619" y="2860383"/>
            <a:ext cx="2060812" cy="379407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2265528" y="1229471"/>
            <a:ext cx="7697337" cy="5628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У3, О3 по 4 мин.</a:t>
            </a:r>
            <a:endParaRPr lang="ru-RU" sz="2400" b="1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еще раз акцентирует узловые моменты дебатов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следует структуре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своего кейса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возвращается к аспектам, выдвинутым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У1,О1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и объясняет, как они подтверждают позицию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своей команды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выявляет уязвимые места в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кейсе оппонентов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сосредотачивается  на сравнении утверждающих аргументов с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отрицающими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аргументами и объясняет почему аргументы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его команды более </a:t>
            </a: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убедительны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не приводит новых аргументов</a:t>
            </a: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завершает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линию своей команды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400" dirty="0">
                <a:ea typeface="Calibri" panose="020F0502020204030204" pitchFamily="34" charset="0"/>
                <a:cs typeface="Times New Roman" panose="02020603050405020304" pitchFamily="18" charset="0"/>
              </a:rPr>
              <a:t>задает вопросы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О1,У1</a:t>
            </a:r>
            <a:r>
              <a:rPr lang="ru-RU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по 2 мин.</a:t>
            </a:r>
            <a:endParaRPr lang="ru-RU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rgbClr val="2E74B5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89166" y="2472180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У3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0863025" y="2472180"/>
            <a:ext cx="5341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ea typeface="Calibri" panose="020F0502020204030204" pitchFamily="34" charset="0"/>
                <a:cs typeface="Times New Roman" panose="02020603050405020304" pitchFamily="18" charset="0"/>
              </a:rPr>
              <a:t>О3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433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09934" y="463574"/>
            <a:ext cx="9601200" cy="777875"/>
          </a:xfrm>
        </p:spPr>
        <p:txBody>
          <a:bodyPr>
            <a:normAutofit/>
          </a:bodyPr>
          <a:lstStyle/>
          <a:p>
            <a:r>
              <a:rPr lang="ru-RU" altLang="ru-RU" sz="3600" b="1" dirty="0">
                <a:solidFill>
                  <a:srgbClr val="C00000"/>
                </a:solidFill>
              </a:rPr>
              <a:t>ПЕРЕКРЕСТНЫЕ ВОПРОСЫ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859809" y="1409700"/>
            <a:ext cx="7710985" cy="4813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5000"/>
              <a:buFont typeface="Wingdings" pitchFamily="2" charset="2"/>
              <a:buChar char="l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ru-RU" altLang="ru-RU" sz="2600" b="1" dirty="0" smtClean="0">
                <a:solidFill>
                  <a:srgbClr val="A50021"/>
                </a:solidFill>
              </a:rPr>
              <a:t>Ц</a:t>
            </a:r>
            <a:r>
              <a:rPr lang="en-GB" altLang="ru-RU" sz="2600" b="1" dirty="0" err="1" smtClean="0">
                <a:solidFill>
                  <a:srgbClr val="A50021"/>
                </a:solidFill>
              </a:rPr>
              <a:t>ель</a:t>
            </a:r>
            <a:r>
              <a:rPr lang="en-GB" altLang="ru-RU" sz="2600" b="1" dirty="0" smtClean="0">
                <a:solidFill>
                  <a:srgbClr val="A50021"/>
                </a:solidFill>
              </a:rPr>
              <a:t> </a:t>
            </a:r>
            <a:r>
              <a:rPr lang="ru-RU" altLang="ru-RU" sz="2600" b="1" dirty="0" smtClean="0">
                <a:solidFill>
                  <a:srgbClr val="A50021"/>
                </a:solidFill>
              </a:rPr>
              <a:t>перекрестных </a:t>
            </a:r>
            <a:r>
              <a:rPr lang="en-GB" altLang="ru-RU" sz="2600" b="1" dirty="0" err="1" smtClean="0">
                <a:solidFill>
                  <a:srgbClr val="A50021"/>
                </a:solidFill>
              </a:rPr>
              <a:t>вопросов</a:t>
            </a:r>
            <a:r>
              <a:rPr lang="en-GB" altLang="ru-RU" sz="2600" b="1" dirty="0" smtClean="0">
                <a:solidFill>
                  <a:srgbClr val="A50021"/>
                </a:solidFill>
              </a:rPr>
              <a:t>?</a:t>
            </a:r>
            <a:endParaRPr lang="ru-RU" altLang="ru-RU" sz="2600" b="1" dirty="0" smtClean="0">
              <a:solidFill>
                <a:srgbClr val="A50021"/>
              </a:solidFill>
            </a:endParaRPr>
          </a:p>
          <a:p>
            <a:pPr>
              <a:lnSpc>
                <a:spcPct val="90000"/>
              </a:lnSpc>
            </a:pPr>
            <a:r>
              <a:rPr lang="ru-RU" altLang="ru-RU" sz="2600" b="1" dirty="0" smtClean="0"/>
              <a:t>- </a:t>
            </a:r>
            <a:r>
              <a:rPr lang="en-GB" altLang="ru-RU" sz="2600" b="1" dirty="0" err="1" smtClean="0"/>
              <a:t>внести</a:t>
            </a:r>
            <a:r>
              <a:rPr lang="en-GB" altLang="ru-RU" sz="2600" b="1" dirty="0" smtClean="0"/>
              <a:t> </a:t>
            </a:r>
            <a:r>
              <a:rPr lang="en-GB" altLang="ru-RU" sz="2600" b="1" dirty="0" err="1" smtClean="0"/>
              <a:t>ясность</a:t>
            </a:r>
            <a:r>
              <a:rPr lang="en-GB" altLang="ru-RU" sz="2600" b="1" dirty="0" smtClean="0"/>
              <a:t> в </a:t>
            </a:r>
            <a:r>
              <a:rPr lang="en-GB" altLang="ru-RU" sz="2600" b="1" dirty="0" err="1" smtClean="0"/>
              <a:t>аргументы</a:t>
            </a:r>
            <a:r>
              <a:rPr lang="en-GB" altLang="ru-RU" sz="2600" b="1" dirty="0" smtClean="0"/>
              <a:t> </a:t>
            </a:r>
            <a:r>
              <a:rPr lang="en-GB" altLang="ru-RU" sz="2600" b="1" dirty="0" err="1" smtClean="0"/>
              <a:t>оппонентов</a:t>
            </a:r>
            <a:endParaRPr lang="en-GB" altLang="ru-RU" sz="2600" b="1" dirty="0" smtClean="0"/>
          </a:p>
          <a:p>
            <a:pPr>
              <a:lnSpc>
                <a:spcPct val="90000"/>
              </a:lnSpc>
            </a:pPr>
            <a:r>
              <a:rPr lang="ru-RU" altLang="ru-RU" sz="2600" b="1" dirty="0" smtClean="0"/>
              <a:t>- вынудить оппонента ответить выгодно для вас</a:t>
            </a:r>
            <a:endParaRPr lang="en-GB" altLang="ru-RU" sz="2600" b="1" dirty="0" smtClean="0"/>
          </a:p>
          <a:p>
            <a:pPr>
              <a:lnSpc>
                <a:spcPct val="90000"/>
              </a:lnSpc>
            </a:pPr>
            <a:r>
              <a:rPr lang="ru-RU" altLang="ru-RU" sz="2600" b="1" dirty="0" smtClean="0"/>
              <a:t>- </a:t>
            </a:r>
            <a:r>
              <a:rPr lang="en-GB" altLang="ru-RU" sz="2600" b="1" dirty="0" err="1" smtClean="0"/>
              <a:t>выявить</a:t>
            </a:r>
            <a:r>
              <a:rPr lang="en-GB" altLang="ru-RU" sz="2600" b="1" dirty="0" smtClean="0"/>
              <a:t> </a:t>
            </a:r>
            <a:r>
              <a:rPr lang="en-GB" altLang="ru-RU" sz="2600" b="1" dirty="0" err="1" smtClean="0"/>
              <a:t>изъяны</a:t>
            </a:r>
            <a:r>
              <a:rPr lang="en-GB" altLang="ru-RU" sz="2600" b="1" dirty="0" smtClean="0"/>
              <a:t> в </a:t>
            </a:r>
            <a:r>
              <a:rPr lang="en-GB" altLang="ru-RU" sz="2600" b="1" dirty="0" err="1" smtClean="0"/>
              <a:t>кейсе</a:t>
            </a:r>
            <a:r>
              <a:rPr lang="en-GB" altLang="ru-RU" sz="2600" b="1" dirty="0" smtClean="0"/>
              <a:t> </a:t>
            </a:r>
            <a:r>
              <a:rPr lang="en-GB" altLang="ru-RU" sz="2600" b="1" dirty="0" err="1" smtClean="0"/>
              <a:t>оппонентов</a:t>
            </a:r>
            <a:endParaRPr lang="ru-RU" altLang="ru-RU" sz="2600" b="1" dirty="0" smtClean="0"/>
          </a:p>
          <a:p>
            <a:pPr>
              <a:lnSpc>
                <a:spcPct val="90000"/>
              </a:lnSpc>
              <a:buFont typeface="Wingdings" panose="05000000000000000000" pitchFamily="2" charset="2"/>
              <a:buAutoNum type="arabicPeriod"/>
            </a:pPr>
            <a:r>
              <a:rPr lang="ru-RU" altLang="ru-RU" sz="2600" b="1" dirty="0" smtClean="0">
                <a:solidFill>
                  <a:srgbClr val="A50021"/>
                </a:solidFill>
              </a:rPr>
              <a:t>Цель задающих вопросы</a:t>
            </a:r>
            <a:r>
              <a:rPr lang="ru-RU" altLang="ru-RU" sz="2600" b="1" dirty="0" smtClean="0"/>
              <a:t>: принизить значение аргументов другой стороны, а также прояснить или уточнить детали;</a:t>
            </a:r>
          </a:p>
          <a:p>
            <a:pPr>
              <a:lnSpc>
                <a:spcPct val="90000"/>
              </a:lnSpc>
            </a:pPr>
            <a:r>
              <a:rPr lang="ru-RU" altLang="ru-RU" sz="2600" b="1" dirty="0" smtClean="0">
                <a:solidFill>
                  <a:srgbClr val="A50021"/>
                </a:solidFill>
              </a:rPr>
              <a:t>Задача спикера</a:t>
            </a:r>
            <a:r>
              <a:rPr lang="ru-RU" altLang="ru-RU" sz="2600" b="1" dirty="0" smtClean="0"/>
              <a:t> – ответить на вопросы, не вступая в дискуссию и не переходя «на личности»;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40" r="21593"/>
          <a:stretch/>
        </p:blipFill>
        <p:spPr>
          <a:xfrm>
            <a:off x="8284191" y="585148"/>
            <a:ext cx="3466531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119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1439954" y="160889"/>
            <a:ext cx="9293895" cy="914400"/>
          </a:xfrm>
          <a:prstGeom prst="down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Оценка</a:t>
            </a:r>
            <a:endParaRPr lang="ru-RU" sz="3200" b="1" dirty="0">
              <a:latin typeface="+mj-lt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5625440"/>
              </p:ext>
            </p:extLst>
          </p:nvPr>
        </p:nvGraphicFramePr>
        <p:xfrm>
          <a:off x="477673" y="1075287"/>
          <a:ext cx="11218459" cy="565321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57787"/>
                <a:gridCol w="2333319"/>
                <a:gridCol w="869463"/>
                <a:gridCol w="732208"/>
                <a:gridCol w="784509"/>
                <a:gridCol w="836807"/>
                <a:gridCol w="810657"/>
                <a:gridCol w="993709"/>
              </a:tblGrid>
              <a:tr h="276779">
                <a:tc>
                  <a:txBody>
                    <a:bodyPr/>
                    <a:lstStyle/>
                    <a:p>
                      <a:pPr marR="2794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Критерий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 anchor="ctr"/>
                </a:tc>
                <a:tc>
                  <a:txBody>
                    <a:bodyPr/>
                    <a:lstStyle/>
                    <a:p>
                      <a:pPr indent="635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Количество баллов 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 marL="381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 anchor="ctr"/>
                </a:tc>
                <a:tc>
                  <a:txBody>
                    <a:bodyPr/>
                    <a:lstStyle/>
                    <a:p>
                      <a:pPr marL="1016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 anchor="ctr"/>
                </a:tc>
                <a:tc>
                  <a:txBody>
                    <a:bodyPr/>
                    <a:lstStyle/>
                    <a:p>
                      <a:pPr marL="1841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 anchor="ctr"/>
                </a:tc>
                <a:tc>
                  <a:txBody>
                    <a:bodyPr/>
                    <a:lstStyle/>
                    <a:p>
                      <a:pPr marL="1524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 anchor="ctr"/>
                </a:tc>
                <a:tc>
                  <a:txBody>
                    <a:bodyPr/>
                    <a:lstStyle/>
                    <a:p>
                      <a:pPr marL="1333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 anchor="ctr"/>
                </a:tc>
                <a:tc>
                  <a:txBody>
                    <a:bodyPr/>
                    <a:lstStyle/>
                    <a:p>
                      <a:pPr marL="1905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 anchor="ctr"/>
                </a:tc>
              </a:tr>
              <a:tr h="2841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1. Содержание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</a:tr>
              <a:tr h="2841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Доказательность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</a:tr>
              <a:tr h="34938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Правильность определений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</a:tr>
              <a:tr h="303236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Рациональность аспектов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</a:tr>
              <a:tr h="2841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Аргументация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 anchor="ctr"/>
                </a:tc>
              </a:tr>
              <a:tr h="2841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2. Структура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</a:tr>
              <a:tr h="2841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Логичность выступления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</a:tr>
              <a:tr h="2841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Верность заключений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</a:tr>
              <a:tr h="2841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Соблюдение хронологий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</a:tr>
              <a:tr h="2841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Соблюдение регламента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</a:tr>
              <a:tr h="2841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3. Способ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</a:tr>
              <a:tr h="2841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Корректность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</a:tr>
              <a:tr h="34938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Отсутствие речевых ошибок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</a:tr>
              <a:tr h="549412">
                <a:tc>
                  <a:txBody>
                    <a:bodyPr/>
                    <a:lstStyle/>
                    <a:p>
                      <a:pPr marR="27940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Четкая дикция и эмоциональность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</a:tr>
              <a:tr h="284191">
                <a:tc>
                  <a:txBody>
                    <a:bodyPr/>
                    <a:lstStyle/>
                    <a:p>
                      <a:pPr marL="144145" marR="95250" indent="-144145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4. Вопросы и ответы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 marR="27940"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3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</a:tr>
              <a:tr h="34938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Итого у каждого спикера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</a:tr>
              <a:tr h="349384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Итого у каждой команды</a:t>
                      </a:r>
                      <a:endParaRPr lang="ru-RU" sz="16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7563" marR="13295" marT="18484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68111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109449" y="126459"/>
            <a:ext cx="8132324" cy="914400"/>
          </a:xfrm>
          <a:prstGeom prst="downArrowCallou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Обсуждение</a:t>
            </a:r>
            <a:endParaRPr lang="ru-RU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77671" y="740609"/>
            <a:ext cx="11395879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cs typeface="Times New Roman" panose="02020603050405020304" pitchFamily="18" charset="0"/>
              </a:rPr>
              <a:t>После </a:t>
            </a:r>
            <a:r>
              <a:rPr lang="ru-RU" sz="2400" dirty="0">
                <a:cs typeface="Times New Roman" panose="02020603050405020304" pitchFamily="18" charset="0"/>
              </a:rPr>
              <a:t>выступлений экспертов проводится обсуждение дебатов, на котором подводятся их итоги, анализируется, насколько успешно </a:t>
            </a:r>
            <a:r>
              <a:rPr lang="ru-RU" sz="2400" dirty="0" smtClean="0">
                <a:cs typeface="Times New Roman" panose="02020603050405020304" pitchFamily="18" charset="0"/>
              </a:rPr>
              <a:t>осуществляли свою </a:t>
            </a:r>
            <a:r>
              <a:rPr lang="ru-RU" sz="2400" dirty="0">
                <a:cs typeface="Times New Roman" panose="02020603050405020304" pitchFamily="18" charset="0"/>
              </a:rPr>
              <a:t>деятельность </a:t>
            </a:r>
            <a:r>
              <a:rPr lang="ru-RU" sz="2400" dirty="0" smtClean="0">
                <a:cs typeface="Times New Roman" panose="02020603050405020304" pitchFamily="18" charset="0"/>
              </a:rPr>
              <a:t> участники игры. 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Вопросы для обсуждения: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1.Чьи </a:t>
            </a:r>
            <a:r>
              <a:rPr lang="ru-RU" sz="2400" dirty="0">
                <a:cs typeface="Times New Roman" panose="02020603050405020304" pitchFamily="18" charset="0"/>
              </a:rPr>
              <a:t>выступления вам понравились? Почему?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2.Какие </a:t>
            </a:r>
            <a:r>
              <a:rPr lang="ru-RU" sz="2400" dirty="0">
                <a:cs typeface="Times New Roman" panose="02020603050405020304" pitchFamily="18" charset="0"/>
              </a:rPr>
              <a:t>выступления запомнились больше всего? Чем?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3.Как </a:t>
            </a:r>
            <a:r>
              <a:rPr lang="ru-RU" sz="2400" dirty="0">
                <a:cs typeface="Times New Roman" panose="02020603050405020304" pitchFamily="18" charset="0"/>
              </a:rPr>
              <a:t>справлялись со своими обязанностями председатель и секретарь?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4.Почему </a:t>
            </a:r>
            <a:r>
              <a:rPr lang="ru-RU" sz="2400" dirty="0">
                <a:cs typeface="Times New Roman" panose="02020603050405020304" pitchFamily="18" charset="0"/>
              </a:rPr>
              <a:t>некоторые учащиеся не принимали активного участия в дебатах?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5.Оцените </a:t>
            </a:r>
            <a:r>
              <a:rPr lang="ru-RU" sz="2400" dirty="0">
                <a:cs typeface="Times New Roman" panose="02020603050405020304" pitchFamily="18" charset="0"/>
              </a:rPr>
              <a:t>свое участие в дебатах (умение слушать, выступать, сдерживать или проявлять эмоции, сопереживать и т. д.).</a:t>
            </a:r>
          </a:p>
          <a:p>
            <a:r>
              <a:rPr lang="ru-RU" sz="2400" dirty="0" smtClean="0">
                <a:cs typeface="Times New Roman" panose="02020603050405020304" pitchFamily="18" charset="0"/>
              </a:rPr>
              <a:t>6.Достигнута </a:t>
            </a:r>
            <a:r>
              <a:rPr lang="ru-RU" sz="2400" dirty="0">
                <a:cs typeface="Times New Roman" panose="02020603050405020304" pitchFamily="18" charset="0"/>
              </a:rPr>
              <a:t>ли главная цель дебатов?</a:t>
            </a:r>
          </a:p>
          <a:p>
            <a:r>
              <a:rPr lang="ru-RU" sz="2400" dirty="0">
                <a:cs typeface="Times New Roman" panose="02020603050405020304" pitchFamily="18" charset="0"/>
              </a:rPr>
              <a:t>Как показывает </a:t>
            </a:r>
            <a:r>
              <a:rPr lang="ru-RU" sz="2400" dirty="0" smtClean="0">
                <a:cs typeface="Times New Roman" panose="02020603050405020304" pitchFamily="18" charset="0"/>
              </a:rPr>
              <a:t>опыт </a:t>
            </a:r>
            <a:r>
              <a:rPr lang="ru-RU" sz="2400" dirty="0">
                <a:cs typeface="Times New Roman" panose="02020603050405020304" pitchFamily="18" charset="0"/>
              </a:rPr>
              <a:t>проведения дебатов, такая их организация </a:t>
            </a:r>
            <a:r>
              <a:rPr lang="ru-RU" sz="2400" dirty="0" smtClean="0">
                <a:cs typeface="Times New Roman" panose="02020603050405020304" pitchFamily="18" charset="0"/>
              </a:rPr>
              <a:t>и проблемное </a:t>
            </a:r>
            <a:r>
              <a:rPr lang="ru-RU" sz="2400" dirty="0">
                <a:cs typeface="Times New Roman" panose="02020603050405020304" pitchFamily="18" charset="0"/>
              </a:rPr>
              <a:t>содержание никого не оставляют равнодушными: обсуждение проблемы продолжается за рамками учебного занятия на протяжении довольно длительного времени.</a:t>
            </a:r>
          </a:p>
        </p:txBody>
      </p:sp>
    </p:spTree>
    <p:extLst>
      <p:ext uri="{BB962C8B-B14F-4D97-AF65-F5344CB8AC3E}">
        <p14:creationId xmlns:p14="http://schemas.microsoft.com/office/powerpoint/2010/main" val="180854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603009" y="701807"/>
            <a:ext cx="79429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</a:t>
            </a:r>
            <a:endParaRPr lang="ru-RU" sz="3200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</a:rPr>
              <a:t>Что такое дебаты?</a:t>
            </a:r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idx="1"/>
          </p:nvPr>
        </p:nvSpPr>
        <p:spPr>
          <a:xfrm>
            <a:off x="1295402" y="1942782"/>
            <a:ext cx="9601196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altLang="ru-RU" sz="3200" b="1" dirty="0" smtClean="0">
                <a:solidFill>
                  <a:srgbClr val="000000"/>
                </a:solidFill>
              </a:rPr>
              <a:t>Дебаты</a:t>
            </a:r>
            <a:r>
              <a:rPr lang="ru-RU" altLang="ru-RU" sz="3200" dirty="0" smtClean="0">
                <a:solidFill>
                  <a:srgbClr val="000000"/>
                </a:solidFill>
              </a:rPr>
              <a:t> - это интеллектуальная игра, в которой две команды, обсуждая заданную тему, выдвигают свои аргументы и  контраргументы по поводу предложенного тезиса, чтобы убедить членов жюри в своей </a:t>
            </a:r>
            <a:r>
              <a:rPr lang="ru-RU" altLang="ru-RU" sz="3200" dirty="0" smtClean="0">
                <a:solidFill>
                  <a:srgbClr val="000000"/>
                </a:solidFill>
              </a:rPr>
              <a:t>правоте. </a:t>
            </a:r>
            <a:endParaRPr lang="ru-RU" altLang="ru-RU" sz="32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460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1654" y="444522"/>
            <a:ext cx="102995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891654" y="751491"/>
            <a:ext cx="10945505" cy="933902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Виды дебатов на уроках истории: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573206" y="1992361"/>
            <a:ext cx="10959152" cy="4231017"/>
          </a:xfrm>
        </p:spPr>
        <p:txBody>
          <a:bodyPr/>
          <a:lstStyle/>
          <a:p>
            <a:pPr marL="0" indent="0">
              <a:buNone/>
            </a:pPr>
            <a:r>
              <a:rPr lang="ru-RU" b="1" dirty="0"/>
              <a:t>1.</a:t>
            </a:r>
            <a:r>
              <a:rPr lang="ru-RU" dirty="0"/>
              <a:t>  </a:t>
            </a:r>
            <a:r>
              <a:rPr lang="ru-RU" b="1" dirty="0"/>
              <a:t>Проблемные дебаты - </a:t>
            </a:r>
            <a:r>
              <a:rPr lang="ru-RU" dirty="0"/>
              <a:t>дебаты, предусматривающие знакомство участников с историографическими концепциями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/>
              <a:t>2.  </a:t>
            </a:r>
            <a:r>
              <a:rPr lang="ru-RU" b="1" dirty="0"/>
              <a:t>Экспресс-дебаты </a:t>
            </a:r>
            <a:r>
              <a:rPr lang="ru-RU" dirty="0"/>
              <a:t>по мини-проблемам – это дебаты, в которых фаза ориентации и подготовки сведены к минимуму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3.  </a:t>
            </a:r>
            <a:r>
              <a:rPr lang="ru-RU" b="1" dirty="0"/>
              <a:t>Дебаты как форма работы с документами – </a:t>
            </a:r>
            <a:r>
              <a:rPr lang="ru-RU" dirty="0"/>
              <a:t>дебаты, основанные на различных источниках и предусматривающие работу студентов с историческими документами.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4.  </a:t>
            </a:r>
            <a:r>
              <a:rPr lang="ru-RU" dirty="0" smtClean="0"/>
              <a:t>В </a:t>
            </a:r>
            <a:r>
              <a:rPr lang="ru-RU" dirty="0"/>
              <a:t>форме дебатов могут быть организованы </a:t>
            </a:r>
            <a:r>
              <a:rPr lang="ru-RU" b="1" dirty="0"/>
              <a:t>повторительно-обобщающие уроки.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7188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891654" y="541068"/>
            <a:ext cx="1130034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Возможные темы дебатов по истории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Варяги сыграли ведущую роль в становлении Русского государства.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Монголо-татарского ига над русскими землями не существовало.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Деятельность Ивана Грозного была шагом вперед к победе «государственных начал». (С.М. Соловьев)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«Политика Бориса Годунова явилась причиной смуты».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5.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    Утверждение крепостного права укрепило Российское государство.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6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Петровские реформы были прогрессивным явлением в истории России.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7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Выступление декабристов было обречено на поражение.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8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В 1825 году не существовало реальной альтернативы историческому развитию России.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9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Самодержавие в XIX в. сыграло положительную роль в истории России.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10.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Реформа 1861 г. была крепостнической реформой.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11.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Аграрная реформа П.А. Столыпина была неудачной.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12.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В России в 1905907 гг. существовала конституционная монархия,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13.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Самодержавная Россия в начале XX века была обречена на катастрофу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14.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Революция «сверху» – естественный путь преобразований в России.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15.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Россия в начале XX века была среднеразвитой страной 2 эшелона капиталистического развития.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16.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Пакт Риббентропа-Молотова является преступлением сталинского режима.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17.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Нападение Германии на Советский Союз в 1941 году было внезапным.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18.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Распад СССР был неизбежным.</a:t>
            </a:r>
          </a:p>
          <a:p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19.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  Демократические преобразования невозможны без гражданского правосознания.</a:t>
            </a:r>
          </a:p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632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t="6960" r="10947" b="10338"/>
          <a:stretch/>
        </p:blipFill>
        <p:spPr>
          <a:xfrm>
            <a:off x="2169994" y="709684"/>
            <a:ext cx="3780430" cy="551369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797790" y="2480907"/>
            <a:ext cx="25248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Благодарим за внимание!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9796" y="577128"/>
            <a:ext cx="6400800" cy="640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998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638" y="395279"/>
            <a:ext cx="9381697" cy="1078680"/>
          </a:xfrm>
        </p:spPr>
        <p:txBody>
          <a:bodyPr/>
          <a:lstStyle/>
          <a:p>
            <a:r>
              <a:rPr lang="ru-RU" altLang="ru-RU" b="1" dirty="0">
                <a:solidFill>
                  <a:srgbClr val="C00000"/>
                </a:solidFill>
              </a:rPr>
              <a:t>Из истории дебатов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8866" y="1473959"/>
            <a:ext cx="10699844" cy="502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sz="2200" dirty="0"/>
              <a:t>Дебаты, как система структурных дискуссий, ведут свое начало из Древней Греции, где они были важным элементом демократии. </a:t>
            </a:r>
          </a:p>
          <a:p>
            <a:pPr marL="0" indent="0">
              <a:buNone/>
            </a:pPr>
            <a:r>
              <a:rPr lang="ru-RU" sz="2200" dirty="0" smtClean="0"/>
              <a:t>Формализованные </a:t>
            </a:r>
            <a:r>
              <a:rPr lang="ru-RU" sz="2200" dirty="0"/>
              <a:t>обсуждения имели место в российской системе образования еще в XVIII веке и назывались диспутами.</a:t>
            </a:r>
            <a:endParaRPr lang="ru-RU" altLang="ru-RU" sz="2200" dirty="0"/>
          </a:p>
          <a:p>
            <a:pPr marL="0" indent="0">
              <a:buNone/>
            </a:pPr>
            <a:r>
              <a:rPr lang="ru-RU" sz="2200" dirty="0">
                <a:solidFill>
                  <a:schemeClr val="tx1"/>
                </a:solidFill>
              </a:rPr>
              <a:t>Новый всплеск внимания к дебатам вызвали первые телевизионные дебаты между Джоном Кеннеди и Ричардом Никсоном во время президентских выборов 1960 года в США</a:t>
            </a:r>
            <a:r>
              <a:rPr lang="ru-RU" sz="22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r>
              <a:rPr lang="ru-RU" altLang="ru-RU" sz="2200" dirty="0" smtClean="0">
                <a:solidFill>
                  <a:srgbClr val="C00000"/>
                </a:solidFill>
              </a:rPr>
              <a:t>Дебаты, как игровую технологию, имеющую свои правила и                                 принципы предложил </a:t>
            </a:r>
            <a:r>
              <a:rPr lang="ru-RU" sz="2200" dirty="0" smtClean="0">
                <a:solidFill>
                  <a:srgbClr val="C00000"/>
                </a:solidFill>
              </a:rPr>
              <a:t>австрийский и британский философ, социолог</a:t>
            </a:r>
            <a:r>
              <a:rPr lang="ru-RU" sz="2200" dirty="0">
                <a:solidFill>
                  <a:srgbClr val="C00000"/>
                </a:solidFill>
              </a:rPr>
              <a:t> </a:t>
            </a:r>
            <a:r>
              <a:rPr lang="ru-RU" sz="2200" b="1" dirty="0">
                <a:solidFill>
                  <a:srgbClr val="C00000"/>
                </a:solidFill>
              </a:rPr>
              <a:t>Карл </a:t>
            </a:r>
            <a:r>
              <a:rPr lang="ru-RU" sz="2200" b="1" dirty="0" smtClean="0">
                <a:solidFill>
                  <a:srgbClr val="C00000"/>
                </a:solidFill>
              </a:rPr>
              <a:t>Поппер</a:t>
            </a:r>
            <a:r>
              <a:rPr lang="ru-RU" sz="2200" dirty="0" smtClean="0">
                <a:solidFill>
                  <a:srgbClr val="C00000"/>
                </a:solidFill>
              </a:rPr>
              <a:t>. </a:t>
            </a:r>
            <a:endParaRPr lang="ru-RU" altLang="ru-RU" sz="2200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ru-RU" sz="2000" i="1" dirty="0"/>
              <a:t>Программа дебатов Карла Поппера возникла как программа, развивающая умения рассуждать и критически мыслить. Программа разработала свой стиль, близкий к стилю политических дебатов, где участники </a:t>
            </a:r>
            <a:r>
              <a:rPr lang="ru-RU" sz="2000" i="1" dirty="0" smtClean="0"/>
              <a:t>дебатов </a:t>
            </a:r>
            <a:r>
              <a:rPr lang="ru-RU" sz="2000" i="1" dirty="0"/>
              <a:t>учатся обсуждать проблемы, анализировать данные проблемы с разных точек зрения, предполагать возможные пути (стратегии) решения проблем. 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9077183" y="1473959"/>
            <a:ext cx="2606722" cy="2811641"/>
            <a:chOff x="0" y="0"/>
            <a:chExt cx="1912394" cy="2223306"/>
          </a:xfrm>
        </p:grpSpPr>
        <p:pic>
          <p:nvPicPr>
            <p:cNvPr id="5" name="Picture 1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764944" cy="2179473"/>
            </a:xfrm>
            <a:prstGeom prst="rect">
              <a:avLst/>
            </a:prstGeom>
          </p:spPr>
        </p:pic>
        <p:sp>
          <p:nvSpPr>
            <p:cNvPr id="6" name="Rectangle 117"/>
            <p:cNvSpPr/>
            <p:nvPr/>
          </p:nvSpPr>
          <p:spPr>
            <a:xfrm>
              <a:off x="1210945" y="2023148"/>
              <a:ext cx="701449" cy="200158"/>
            </a:xfrm>
            <a:prstGeom prst="rect">
              <a:avLst/>
            </a:prstGeom>
            <a:ln>
              <a:noFill/>
            </a:ln>
          </p:spPr>
          <p:txBody>
            <a:bodyPr vert="horz" lIns="0" tIns="0" rIns="0" bIns="0" rtlCol="0">
              <a:noAutofit/>
            </a:bodyPr>
            <a:lstStyle/>
            <a:p>
              <a:pPr>
                <a:lnSpc>
                  <a:spcPct val="106000"/>
                </a:lnSpc>
                <a:spcAft>
                  <a:spcPts val="800"/>
                </a:spcAft>
              </a:pPr>
              <a:r>
                <a:rPr lang="ru-RU" sz="110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Карл</a:t>
              </a:r>
              <a:r>
                <a:rPr lang="ru-RU" sz="1100" spc="-3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ru-RU" sz="1100" dirty="0">
                  <a:solidFill>
                    <a:srgbClr val="FFFEFD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Поппер</a:t>
              </a:r>
              <a:endParaRPr lang="ru-RU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5265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91018" y="386755"/>
            <a:ext cx="9601196" cy="778429"/>
          </a:xfrm>
        </p:spPr>
        <p:txBody>
          <a:bodyPr>
            <a:normAutofit/>
          </a:bodyPr>
          <a:lstStyle/>
          <a:p>
            <a:r>
              <a:rPr lang="ru-RU" altLang="ru-RU" sz="3200" b="1" dirty="0" smtClean="0">
                <a:solidFill>
                  <a:srgbClr val="C00000"/>
                </a:solidFill>
              </a:rPr>
              <a:t>Цель технологии «Дебаты»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00667" y="1215813"/>
            <a:ext cx="10981898" cy="18003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altLang="ru-RU" b="1" dirty="0" smtClean="0"/>
              <a:t>Развитие </a:t>
            </a:r>
            <a:r>
              <a:rPr lang="ru-RU" altLang="ru-RU" b="1" dirty="0"/>
              <a:t>у учащихся критического мышления для решения   различных проблем в профессиональной деятельности и в практических жизненных ситуациях, т.е. тех навыков, которые не могут дать или не дают в полной степени традиционные школьные программы.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8156" y="3511713"/>
            <a:ext cx="4412776" cy="3217649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1117980" y="2593946"/>
            <a:ext cx="9601196" cy="84666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altLang="ru-RU" sz="3200" b="1" dirty="0" smtClean="0">
                <a:solidFill>
                  <a:srgbClr val="C00000"/>
                </a:solidFill>
              </a:rPr>
              <a:t>Дебаты формируют </a:t>
            </a:r>
            <a:endParaRPr lang="ru-RU" sz="3200" dirty="0">
              <a:solidFill>
                <a:srgbClr val="C00000"/>
              </a:solidFill>
            </a:endParaRPr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654524" y="3192225"/>
            <a:ext cx="8475827" cy="33610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0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altLang="ru-RU" sz="2900" dirty="0" smtClean="0"/>
              <a:t>Умение критически мыслить.</a:t>
            </a:r>
          </a:p>
          <a:p>
            <a:r>
              <a:rPr lang="ru-RU" altLang="ru-RU" sz="2900" dirty="0" smtClean="0"/>
              <a:t>Умение отделить важную информацию от неважной.</a:t>
            </a:r>
          </a:p>
          <a:p>
            <a:r>
              <a:rPr lang="ru-RU" altLang="ru-RU" sz="2900" dirty="0" smtClean="0"/>
              <a:t>Умение определить и вычленить проблему.</a:t>
            </a:r>
          </a:p>
          <a:p>
            <a:r>
              <a:rPr lang="ru-RU" altLang="ru-RU" sz="2900" dirty="0" smtClean="0"/>
              <a:t>Умение  оценить причины и возможные последствия.</a:t>
            </a:r>
            <a:r>
              <a:rPr lang="ru-RU" altLang="ru-RU" sz="2900" dirty="0"/>
              <a:t> Умение делать выводы и заключения.</a:t>
            </a:r>
          </a:p>
          <a:p>
            <a:r>
              <a:rPr lang="ru-RU" altLang="ru-RU" sz="2900" dirty="0"/>
              <a:t>Умение определить факты и мнения.</a:t>
            </a:r>
          </a:p>
          <a:p>
            <a:r>
              <a:rPr lang="ru-RU" altLang="ru-RU" sz="2900" dirty="0"/>
              <a:t>Умение эффективно решать проблемы.</a:t>
            </a:r>
          </a:p>
          <a:p>
            <a:r>
              <a:rPr lang="ru-RU" altLang="ru-RU" sz="2900" dirty="0"/>
              <a:t>Умение оценивать доказательства.</a:t>
            </a:r>
          </a:p>
          <a:p>
            <a:r>
              <a:rPr lang="ru-RU" altLang="ru-RU" sz="2900" dirty="0"/>
              <a:t>Умение работать в команде.</a:t>
            </a:r>
          </a:p>
          <a:p>
            <a:endParaRPr lang="ru-RU" altLang="ru-RU" b="1" dirty="0" smtClean="0"/>
          </a:p>
          <a:p>
            <a:pPr marL="0" indent="0">
              <a:buFont typeface="Arial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3151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327247" y="3386374"/>
            <a:ext cx="9601196" cy="810524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дебатов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/>
          </a:p>
        </p:txBody>
      </p:sp>
      <p:sp>
        <p:nvSpPr>
          <p:cNvPr id="5" name="Объект 3"/>
          <p:cNvSpPr txBox="1">
            <a:spLocks/>
          </p:cNvSpPr>
          <p:nvPr/>
        </p:nvSpPr>
        <p:spPr>
          <a:xfrm>
            <a:off x="1063389" y="4459278"/>
            <a:ext cx="2321257" cy="8206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771022" y="4486574"/>
            <a:ext cx="2356823" cy="8206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6619914" y="4472926"/>
            <a:ext cx="1785400" cy="820690"/>
          </a:xfrm>
          <a:prstGeom prst="flowChart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оценка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970530" y="4461679"/>
            <a:ext cx="1957913" cy="82069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ОБСУЖДЕНИЕ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327247" y="518109"/>
            <a:ext cx="9601196" cy="828794"/>
          </a:xfrm>
        </p:spPr>
        <p:txBody>
          <a:bodyPr/>
          <a:lstStyle/>
          <a:p>
            <a:r>
              <a:rPr lang="ru-RU" altLang="ru-RU" b="1" dirty="0" smtClean="0">
                <a:solidFill>
                  <a:srgbClr val="C00000"/>
                </a:solidFill>
              </a:rPr>
              <a:t>Принципы дебатов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13" name="Объект 2"/>
          <p:cNvSpPr txBox="1">
            <a:spLocks/>
          </p:cNvSpPr>
          <p:nvPr/>
        </p:nvSpPr>
        <p:spPr>
          <a:xfrm>
            <a:off x="926910" y="1409176"/>
            <a:ext cx="9601196" cy="168752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ru-RU" b="1" dirty="0" smtClean="0"/>
              <a:t>1</a:t>
            </a:r>
            <a:r>
              <a:rPr lang="ru-RU" altLang="ru-RU" b="1" dirty="0" smtClean="0"/>
              <a:t>. Необходимо уважение к оппоненту.</a:t>
            </a:r>
          </a:p>
          <a:p>
            <a:r>
              <a:rPr lang="ru-RU" altLang="ru-RU" b="1" dirty="0" smtClean="0"/>
              <a:t>2. Обязательна честность.</a:t>
            </a:r>
          </a:p>
          <a:p>
            <a:r>
              <a:rPr lang="ru-RU" altLang="ru-RU" b="1" dirty="0" smtClean="0"/>
              <a:t>3. Проигравших нет.</a:t>
            </a:r>
            <a:r>
              <a:rPr lang="en-US" altLang="ru-RU" b="1" dirty="0" smtClean="0"/>
              <a:t> </a:t>
            </a:r>
            <a:endParaRPr lang="ru-RU" altLang="ru-RU" b="1" dirty="0" smtClean="0"/>
          </a:p>
          <a:p>
            <a:pPr marL="0" indent="0">
              <a:buFont typeface="Arial"/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6208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 со стрелкой вниз 10"/>
          <p:cNvSpPr/>
          <p:nvPr/>
        </p:nvSpPr>
        <p:spPr>
          <a:xfrm>
            <a:off x="2146764" y="826203"/>
            <a:ext cx="7801582" cy="1021598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Подготовка</a:t>
            </a:r>
            <a:endParaRPr lang="ru-RU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655446" y="2032354"/>
            <a:ext cx="949477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cs typeface="Times New Roman" panose="02020603050405020304" pitchFamily="18" charset="0"/>
              </a:rPr>
              <a:t>Знакомство </a:t>
            </a:r>
            <a:r>
              <a:rPr lang="ru-RU" sz="2800" b="1" dirty="0">
                <a:cs typeface="Times New Roman" panose="02020603050405020304" pitchFamily="18" charset="0"/>
              </a:rPr>
              <a:t>участников с сущностью, особенностями, правилами организации и проведения дебатов.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cs typeface="Times New Roman" panose="02020603050405020304" pitchFamily="18" charset="0"/>
              </a:rPr>
              <a:t>Определение </a:t>
            </a:r>
            <a:r>
              <a:rPr lang="ru-RU" sz="2800" b="1" dirty="0">
                <a:cs typeface="Times New Roman" panose="02020603050405020304" pitchFamily="18" charset="0"/>
              </a:rPr>
              <a:t>исходного тезиса дебатов.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cs typeface="Times New Roman" panose="02020603050405020304" pitchFamily="18" charset="0"/>
              </a:rPr>
              <a:t>Подбор</a:t>
            </a:r>
            <a:r>
              <a:rPr lang="ru-RU" sz="2800" b="1" dirty="0">
                <a:cs typeface="Times New Roman" panose="02020603050405020304" pitchFamily="18" charset="0"/>
              </a:rPr>
              <a:t>, изучение и анализ основной литературы.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cs typeface="Times New Roman" panose="02020603050405020304" pitchFamily="18" charset="0"/>
              </a:rPr>
              <a:t>Распределение </a:t>
            </a:r>
            <a:r>
              <a:rPr lang="ru-RU" sz="2800" b="1" dirty="0">
                <a:cs typeface="Times New Roman" panose="02020603050405020304" pitchFamily="18" charset="0"/>
              </a:rPr>
              <a:t>ролей.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cs typeface="Times New Roman" panose="02020603050405020304" pitchFamily="18" charset="0"/>
              </a:rPr>
              <a:t>Разработка </a:t>
            </a:r>
            <a:r>
              <a:rPr lang="ru-RU" sz="2800" b="1" dirty="0">
                <a:cs typeface="Times New Roman" panose="02020603050405020304" pitchFamily="18" charset="0"/>
              </a:rPr>
              <a:t>кейса понятий, аргументов, контраргументов.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cs typeface="Times New Roman" panose="02020603050405020304" pitchFamily="18" charset="0"/>
              </a:rPr>
              <a:t>Разработка </a:t>
            </a:r>
            <a:r>
              <a:rPr lang="ru-RU" sz="2800" b="1" dirty="0">
                <a:cs typeface="Times New Roman" panose="02020603050405020304" pitchFamily="18" charset="0"/>
              </a:rPr>
              <a:t>экспертами критериев оценки.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>
                <a:cs typeface="Times New Roman" panose="02020603050405020304" pitchFamily="18" charset="0"/>
              </a:rPr>
              <a:t>Индивидуальный инструктаж о процедуре дебатов.</a:t>
            </a:r>
          </a:p>
        </p:txBody>
      </p:sp>
    </p:spTree>
    <p:extLst>
      <p:ext uri="{BB962C8B-B14F-4D97-AF65-F5344CB8AC3E}">
        <p14:creationId xmlns:p14="http://schemas.microsoft.com/office/powerpoint/2010/main" val="1972569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ыноска со стрелкой вниз 1"/>
          <p:cNvSpPr/>
          <p:nvPr/>
        </p:nvSpPr>
        <p:spPr>
          <a:xfrm>
            <a:off x="2064879" y="591259"/>
            <a:ext cx="7801582" cy="791913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Правила</a:t>
            </a:r>
            <a:endParaRPr lang="ru-RU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9685" y="1383172"/>
            <a:ext cx="10918208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dirty="0" smtClean="0"/>
              <a:t>• </a:t>
            </a:r>
            <a:r>
              <a:rPr lang="ru-RU" sz="2400" b="1" dirty="0" smtClean="0">
                <a:cs typeface="Times New Roman" panose="02020603050405020304" pitchFamily="18" charset="0"/>
              </a:rPr>
              <a:t>в </a:t>
            </a:r>
            <a:r>
              <a:rPr lang="ru-RU" sz="2400" b="1" dirty="0">
                <a:cs typeface="Times New Roman" panose="02020603050405020304" pitchFamily="18" charset="0"/>
              </a:rPr>
              <a:t>дебатах принимают участие все (часть учащихся выступает в ролях спикеров, председателя, секретаря и экспертов, остальные – в роли зрителей, которые подбирают аргументы "за" и "против", формулируют вопросы);</a:t>
            </a:r>
          </a:p>
          <a:p>
            <a:r>
              <a:rPr lang="ru-RU" sz="2400" b="1" dirty="0" smtClean="0">
                <a:cs typeface="Times New Roman" panose="02020603050405020304" pitchFamily="18" charset="0"/>
              </a:rPr>
              <a:t>•к </a:t>
            </a:r>
            <a:r>
              <a:rPr lang="ru-RU" sz="2400" b="1" dirty="0">
                <a:cs typeface="Times New Roman" panose="02020603050405020304" pitchFamily="18" charset="0"/>
              </a:rPr>
              <a:t>концу игры каждый определяет свою позицию и аргументирует ее;</a:t>
            </a:r>
          </a:p>
          <a:p>
            <a:r>
              <a:rPr lang="ru-RU" sz="2400" b="1" dirty="0" smtClean="0">
                <a:cs typeface="Times New Roman" panose="02020603050405020304" pitchFamily="18" charset="0"/>
              </a:rPr>
              <a:t>•в </a:t>
            </a:r>
            <a:r>
              <a:rPr lang="ru-RU" sz="2400" b="1" dirty="0">
                <a:cs typeface="Times New Roman" panose="02020603050405020304" pitchFamily="18" charset="0"/>
              </a:rPr>
              <a:t>процессе выступлений все соблюдают регламент, в противном случае председатель имеет право прервать выступающего;</a:t>
            </a:r>
          </a:p>
          <a:p>
            <a:r>
              <a:rPr lang="ru-RU" sz="2400" b="1" dirty="0" smtClean="0">
                <a:cs typeface="Times New Roman" panose="02020603050405020304" pitchFamily="18" charset="0"/>
              </a:rPr>
              <a:t>•каждый </a:t>
            </a:r>
            <a:r>
              <a:rPr lang="ru-RU" sz="2400" b="1" dirty="0">
                <a:cs typeface="Times New Roman" panose="02020603050405020304" pitchFamily="18" charset="0"/>
              </a:rPr>
              <a:t>участник команды имеет право выступить только один раз;</a:t>
            </a:r>
          </a:p>
          <a:p>
            <a:r>
              <a:rPr lang="ru-RU" sz="2400" b="1" dirty="0" smtClean="0">
                <a:cs typeface="Times New Roman" panose="02020603050405020304" pitchFamily="18" charset="0"/>
              </a:rPr>
              <a:t>•в </a:t>
            </a:r>
            <a:r>
              <a:rPr lang="ru-RU" sz="2400" b="1" dirty="0">
                <a:cs typeface="Times New Roman" panose="02020603050405020304" pitchFamily="18" charset="0"/>
              </a:rPr>
              <a:t>случае затруднений при ответах на вопросы каждый спикер, кроме подводящего итоги, имеет право взять один тайм-аут длительностью до 2 мин;</a:t>
            </a:r>
          </a:p>
          <a:p>
            <a:r>
              <a:rPr lang="ru-RU" sz="2400" b="1" dirty="0" smtClean="0">
                <a:cs typeface="Times New Roman" panose="02020603050405020304" pitchFamily="18" charset="0"/>
              </a:rPr>
              <a:t>•спикер </a:t>
            </a:r>
            <a:r>
              <a:rPr lang="ru-RU" sz="2400" b="1" dirty="0">
                <a:cs typeface="Times New Roman" panose="02020603050405020304" pitchFamily="18" charset="0"/>
              </a:rPr>
              <a:t>имеет право не отвечать на вопрос без объяснения причин;</a:t>
            </a:r>
          </a:p>
          <a:p>
            <a:r>
              <a:rPr lang="ru-RU" sz="2400" b="1" dirty="0" smtClean="0">
                <a:cs typeface="Times New Roman" panose="02020603050405020304" pitchFamily="18" charset="0"/>
              </a:rPr>
              <a:t>•эксперты </a:t>
            </a:r>
            <a:r>
              <a:rPr lang="ru-RU" sz="2400" b="1" dirty="0">
                <a:cs typeface="Times New Roman" panose="02020603050405020304" pitchFamily="18" charset="0"/>
              </a:rPr>
              <a:t>оценивают аргументы, но не участников.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4786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86469" y="3202547"/>
            <a:ext cx="9601196" cy="983146"/>
          </a:xfrm>
          <a:prstGeom prst="rect">
            <a:avLst/>
          </a:prstGeom>
        </p:spPr>
        <p:txBody>
          <a:bodyPr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Формулировка темы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1295400" y="694692"/>
            <a:ext cx="9601196" cy="983146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 cap="none">
                <a:ln w="3175" cmpd="sng"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темы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957616" y="1267647"/>
            <a:ext cx="10658903" cy="1934900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ru-RU" altLang="ru-RU" sz="2800" b="1" dirty="0" smtClean="0">
                <a:solidFill>
                  <a:srgbClr val="C00000"/>
                </a:solidFill>
              </a:rPr>
              <a:t>Тема должна: </a:t>
            </a:r>
          </a:p>
          <a:p>
            <a:pPr marL="0" indent="0">
              <a:buFont typeface="Arial"/>
              <a:buNone/>
            </a:pPr>
            <a:r>
              <a:rPr lang="ru-RU" altLang="ru-RU" b="1" dirty="0" smtClean="0">
                <a:solidFill>
                  <a:schemeClr val="tx1"/>
                </a:solidFill>
              </a:rPr>
              <a:t>-</a:t>
            </a:r>
            <a:r>
              <a:rPr lang="ru-RU" altLang="ru-RU" b="1" dirty="0" smtClean="0">
                <a:solidFill>
                  <a:srgbClr val="C00000"/>
                </a:solidFill>
              </a:rPr>
              <a:t> </a:t>
            </a:r>
            <a:r>
              <a:rPr lang="ru-RU" altLang="ru-RU" b="1" dirty="0" smtClean="0"/>
              <a:t>Затрагивать значимые проблемы.</a:t>
            </a:r>
          </a:p>
          <a:p>
            <a:pPr marL="0" indent="0">
              <a:buFont typeface="Arial"/>
              <a:buNone/>
            </a:pPr>
            <a:r>
              <a:rPr lang="ru-RU" altLang="ru-RU" b="1" dirty="0" smtClean="0"/>
              <a:t>- Представлять интерес (быть актуальной)</a:t>
            </a:r>
          </a:p>
          <a:p>
            <a:pPr marL="0" indent="0">
              <a:buFont typeface="Arial"/>
              <a:buNone/>
            </a:pPr>
            <a:r>
              <a:rPr lang="ru-RU" altLang="ru-RU" b="1" dirty="0" smtClean="0"/>
              <a:t>- Быть пригодной для вынесения на дебаты</a:t>
            </a:r>
          </a:p>
          <a:p>
            <a:pPr marL="0" indent="0">
              <a:buFont typeface="Arial"/>
              <a:buNone/>
            </a:pP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718781" y="3867117"/>
            <a:ext cx="11136572" cy="250638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ru-RU" sz="2800" dirty="0" smtClean="0">
                <a:cs typeface="Times New Roman" panose="02020603050405020304" pitchFamily="18" charset="0"/>
              </a:rPr>
              <a:t>В основе дебатов лежит </a:t>
            </a:r>
            <a:r>
              <a:rPr lang="ru-RU" sz="2800" u="sng" dirty="0" smtClean="0">
                <a:cs typeface="Times New Roman" panose="02020603050405020304" pitchFamily="18" charset="0"/>
              </a:rPr>
              <a:t>спорный тезис-утверждение</a:t>
            </a:r>
            <a:r>
              <a:rPr lang="ru-RU" sz="2800" dirty="0" smtClean="0">
                <a:cs typeface="Times New Roman" panose="02020603050405020304" pitchFamily="18" charset="0"/>
              </a:rPr>
              <a:t>, который является темой "игры" и определяет позиции двух соревнующихся команд. Например, в качестве таких тезисов могут стать утверждения: </a:t>
            </a:r>
            <a:r>
              <a:rPr lang="ru-RU" sz="2800" i="1" dirty="0" smtClean="0">
                <a:cs typeface="Times New Roman" panose="02020603050405020304" pitchFamily="18" charset="0"/>
              </a:rPr>
              <a:t>"</a:t>
            </a:r>
            <a:r>
              <a:rPr lang="ru-RU" sz="2800" b="1" i="1" dirty="0" smtClean="0">
                <a:cs typeface="Times New Roman" panose="02020603050405020304" pitchFamily="18" charset="0"/>
              </a:rPr>
              <a:t>Октябрьская революция  была неизбежной в России</a:t>
            </a:r>
            <a:r>
              <a:rPr lang="ru-RU" sz="2800" dirty="0" smtClean="0">
                <a:cs typeface="Times New Roman" panose="02020603050405020304" pitchFamily="18" charset="0"/>
              </a:rPr>
              <a:t>"</a:t>
            </a:r>
            <a:endParaRPr lang="ru-RU" sz="2800" b="1" i="1" dirty="0" smtClean="0">
              <a:cs typeface="Times New Roman" panose="02020603050405020304" pitchFamily="18" charset="0"/>
            </a:endParaRPr>
          </a:p>
          <a:p>
            <a:r>
              <a:rPr lang="ru-RU" sz="2800" dirty="0" smtClean="0">
                <a:cs typeface="Times New Roman" panose="02020603050405020304" pitchFamily="18" charset="0"/>
              </a:rPr>
              <a:t> В качестве темы дебатов может быть выбрано </a:t>
            </a:r>
            <a:r>
              <a:rPr lang="ru-RU" sz="2800" u="sng" dirty="0" smtClean="0">
                <a:cs typeface="Times New Roman" panose="02020603050405020304" pitchFamily="18" charset="0"/>
              </a:rPr>
              <a:t>вариативное высказывание</a:t>
            </a:r>
            <a:r>
              <a:rPr lang="ru-RU" sz="2800" dirty="0" smtClean="0">
                <a:cs typeface="Times New Roman" panose="02020603050405020304" pitchFamily="18" charset="0"/>
              </a:rPr>
              <a:t>, объединяющее две точки зрения, например: </a:t>
            </a:r>
            <a:r>
              <a:rPr lang="ru-RU" sz="2800" b="1" dirty="0" smtClean="0">
                <a:cs typeface="Times New Roman" panose="02020603050405020304" pitchFamily="18" charset="0"/>
              </a:rPr>
              <a:t>«</a:t>
            </a:r>
            <a:r>
              <a:rPr lang="ru-RU" sz="2800" b="1" i="1" dirty="0" smtClean="0">
                <a:cs typeface="Times New Roman" panose="02020603050405020304" pitchFamily="18" charset="0"/>
              </a:rPr>
              <a:t>Насильственная коллективизация или экономическое процветание государства».</a:t>
            </a:r>
          </a:p>
          <a:p>
            <a:pPr marL="0" indent="0">
              <a:buFont typeface="Arial"/>
              <a:buNone/>
            </a:pPr>
            <a:endParaRPr lang="ru-RU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57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Выноска со стрелкой вниз 3"/>
          <p:cNvSpPr/>
          <p:nvPr/>
        </p:nvSpPr>
        <p:spPr>
          <a:xfrm>
            <a:off x="1768035" y="609158"/>
            <a:ext cx="8724611" cy="672416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Определение исходного тезиса</a:t>
            </a:r>
            <a:endParaRPr lang="ru-RU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7797" y="1281574"/>
            <a:ext cx="1082267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cs typeface="Times New Roman" panose="02020603050405020304" pitchFamily="18" charset="0"/>
              </a:rPr>
              <a:t>Педагог может предложить несколько тем для проведения дебатов, однако лучше, если тезис сформулируют сами учащиеся. </a:t>
            </a:r>
          </a:p>
        </p:txBody>
      </p:sp>
      <p:sp>
        <p:nvSpPr>
          <p:cNvPr id="6" name="Выноска со стрелкой вниз 5"/>
          <p:cNvSpPr/>
          <p:nvPr/>
        </p:nvSpPr>
        <p:spPr>
          <a:xfrm>
            <a:off x="1037230" y="2115403"/>
            <a:ext cx="10140286" cy="927065"/>
          </a:xfrm>
          <a:prstGeom prst="downArrowCallou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+mj-lt"/>
                <a:cs typeface="Times New Roman" panose="02020603050405020304" pitchFamily="18" charset="0"/>
              </a:rPr>
              <a:t>Подобрать, изучить, проанализировать литературу</a:t>
            </a:r>
            <a:endParaRPr lang="ru-RU" sz="32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27797" y="3042468"/>
            <a:ext cx="1130096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cs typeface="Times New Roman" panose="02020603050405020304" pitchFamily="18" charset="0"/>
              </a:rPr>
              <a:t>3 варианта</a:t>
            </a:r>
          </a:p>
          <a:p>
            <a:r>
              <a:rPr lang="ru-RU" sz="2000" dirty="0" smtClean="0"/>
              <a:t>• </a:t>
            </a:r>
            <a:r>
              <a:rPr lang="ru-RU" sz="2000" dirty="0" smtClean="0">
                <a:cs typeface="Times New Roman" panose="02020603050405020304" pitchFamily="18" charset="0"/>
              </a:rPr>
              <a:t>подбор </a:t>
            </a:r>
            <a:r>
              <a:rPr lang="ru-RU" sz="2000" dirty="0">
                <a:cs typeface="Times New Roman" panose="02020603050405020304" pitchFamily="18" charset="0"/>
              </a:rPr>
              <a:t>осуществляет непосредственно </a:t>
            </a:r>
            <a:r>
              <a:rPr lang="ru-RU" sz="2000" dirty="0" smtClean="0">
                <a:cs typeface="Times New Roman" panose="02020603050405020304" pitchFamily="18" charset="0"/>
              </a:rPr>
              <a:t>учитель;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•ученики самостоятельно подбирают необходимые источники информации;</a:t>
            </a:r>
          </a:p>
          <a:p>
            <a:r>
              <a:rPr lang="ru-RU" sz="2000" dirty="0" smtClean="0">
                <a:cs typeface="Times New Roman" panose="02020603050405020304" pitchFamily="18" charset="0"/>
              </a:rPr>
              <a:t>•совместная </a:t>
            </a:r>
            <a:r>
              <a:rPr lang="ru-RU" sz="2000" dirty="0">
                <a:cs typeface="Times New Roman" panose="02020603050405020304" pitchFamily="18" charset="0"/>
              </a:rPr>
              <a:t>деятельность педагога и учащихся.</a:t>
            </a:r>
          </a:p>
          <a:p>
            <a:endParaRPr lang="ru-RU" sz="2000" dirty="0" smtClean="0">
              <a:cs typeface="Times New Roman" panose="02020603050405020304" pitchFamily="18" charset="0"/>
            </a:endParaRPr>
          </a:p>
          <a:p>
            <a:r>
              <a:rPr lang="ru-RU" sz="2000" dirty="0" smtClean="0">
                <a:cs typeface="Times New Roman" panose="02020603050405020304" pitchFamily="18" charset="0"/>
              </a:rPr>
              <a:t>В </a:t>
            </a:r>
            <a:r>
              <a:rPr lang="ru-RU" sz="2000" dirty="0">
                <a:cs typeface="Times New Roman" panose="02020603050405020304" pitchFamily="18" charset="0"/>
              </a:rPr>
              <a:t>процессе изучения и анализа информации учащиеся определяют свою позицию, делают выписки, обосновывающие обе точки зрения. Целесообразно порекомендовать им делать это на листе, поделенном на две части, где с одной стороны будут фиксироваться аргументы "за", а с другой – аргументы "против". Результаты работы с основной литературой можно оформить в виде схем, таблиц, алгоритмов, отражающих обе позиции.</a:t>
            </a:r>
          </a:p>
        </p:txBody>
      </p:sp>
    </p:spTree>
    <p:extLst>
      <p:ext uri="{BB962C8B-B14F-4D97-AF65-F5344CB8AC3E}">
        <p14:creationId xmlns:p14="http://schemas.microsoft.com/office/powerpoint/2010/main" val="242828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AB946B"/>
      </a:accent1>
      <a:accent2>
        <a:srgbClr val="C04F32"/>
      </a:accent2>
      <a:accent3>
        <a:srgbClr val="DD8C3C"/>
      </a:accent3>
      <a:accent4>
        <a:srgbClr val="8E684C"/>
      </a:accent4>
      <a:accent5>
        <a:srgbClr val="CBAF62"/>
      </a:accent5>
      <a:accent6>
        <a:srgbClr val="803348"/>
      </a:accent6>
      <a:hlink>
        <a:srgbClr val="86724D"/>
      </a:hlink>
      <a:folHlink>
        <a:srgbClr val="B99E84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A2BEDC8B-F191-493B-BA33-0F4F800A89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458</TotalTime>
  <Words>1263</Words>
  <Application>Microsoft Office PowerPoint</Application>
  <PresentationFormat>Широкоэкранный</PresentationFormat>
  <Paragraphs>321</Paragraphs>
  <Slides>22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8" baseType="lpstr">
      <vt:lpstr>Arial</vt:lpstr>
      <vt:lpstr>Calibri</vt:lpstr>
      <vt:lpstr>Garamond</vt:lpstr>
      <vt:lpstr>Times New Roman</vt:lpstr>
      <vt:lpstr>Wingdings</vt:lpstr>
      <vt:lpstr>Натуральные материалы</vt:lpstr>
      <vt:lpstr>Технология «Дебаты»       на уроках истории и обществознания</vt:lpstr>
      <vt:lpstr>Что такое дебаты?</vt:lpstr>
      <vt:lpstr>Из истории дебатов</vt:lpstr>
      <vt:lpstr>Цель технологии «Дебаты»</vt:lpstr>
      <vt:lpstr>Принципы дебатов</vt:lpstr>
      <vt:lpstr>Презентация PowerPoint</vt:lpstr>
      <vt:lpstr>Презентация PowerPoint</vt:lpstr>
      <vt:lpstr>Презентация PowerPoint</vt:lpstr>
      <vt:lpstr>Презентация PowerPoint</vt:lpstr>
      <vt:lpstr>Участники дебатов</vt:lpstr>
      <vt:lpstr>Разработка кейса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ПЕРЕКРЕСТНЫЕ ВОПРОСЫ</vt:lpstr>
      <vt:lpstr>Презентация PowerPoint</vt:lpstr>
      <vt:lpstr>Презентация PowerPoint</vt:lpstr>
      <vt:lpstr>Виды дебатов на уроках истории: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Технология дебатов на уроках истории</dc:title>
  <dc:creator>m</dc:creator>
  <cp:lastModifiedBy>m</cp:lastModifiedBy>
  <cp:revision>41</cp:revision>
  <dcterms:created xsi:type="dcterms:W3CDTF">2017-12-19T16:48:24Z</dcterms:created>
  <dcterms:modified xsi:type="dcterms:W3CDTF">2017-12-21T20:31:07Z</dcterms:modified>
</cp:coreProperties>
</file>