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1479D6B-A60B-4B5D-8461-057ABA7DBB5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80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53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55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153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84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9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25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60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058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51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23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343B5-5DEF-4D61-BB6C-A54E62F6C793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53E73-DE16-48B5-95A6-C67C851113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94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371594/a87d3709aa01857b67d2d04477b1d8458572e62e/#dst10004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501541"/>
            <a:ext cx="9144000" cy="2008422"/>
          </a:xfrm>
        </p:spPr>
        <p:txBody>
          <a:bodyPr>
            <a:noAutofit/>
          </a:bodyPr>
          <a:lstStyle/>
          <a:p>
            <a:r>
              <a:rPr lang="ru-RU" sz="4500" dirty="0"/>
              <a:t>Дидактическая игра для автоматизации звуков «Забавная рыбалка» для детей дошкольного возраста (5-6) лет.</a:t>
            </a:r>
            <a:br>
              <a:rPr lang="ru-RU" sz="4500" dirty="0"/>
            </a:br>
            <a:endParaRPr lang="ru-RU" sz="4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06164" y="3602038"/>
            <a:ext cx="4661836" cy="1655762"/>
          </a:xfrm>
        </p:spPr>
        <p:txBody>
          <a:bodyPr/>
          <a:lstStyle/>
          <a:p>
            <a:r>
              <a:rPr lang="ru-RU" dirty="0" smtClean="0"/>
              <a:t>Выполнила педагог дополнительного образования </a:t>
            </a:r>
            <a:r>
              <a:rPr lang="ru-RU" dirty="0" err="1" smtClean="0"/>
              <a:t>Е.В.Филькина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494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Нормативно-правовая база.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Федеральный Закон «Об образовании в Российской Федерации» от 29.12.2012 № 273-ФЗ (ред. от 14.07.2022);</a:t>
            </a:r>
          </a:p>
          <a:p>
            <a:pPr lvl="0"/>
            <a:r>
              <a:rPr lang="ru-RU" dirty="0"/>
              <a:t>Распоряжение Правительства РФ от 31.03.2022 № 678-р «Об утверждении Концепции развития дополнительного образования детей до 2030 г. и плана мероприятий по ее реализации».</a:t>
            </a:r>
          </a:p>
          <a:p>
            <a:pPr lvl="0"/>
            <a:r>
              <a:rPr lang="ru-RU" dirty="0"/>
              <a:t>Постановление Главного государственного санитарного врача РФ от 28.09.2020 № 28. </a:t>
            </a:r>
            <a:r>
              <a:rPr lang="ru-RU" dirty="0">
                <a:hlinkClick r:id="rId2"/>
              </a:rPr>
              <a:t>СП 2.4.3648-20</a:t>
            </a:r>
            <a:r>
              <a:rPr lang="ru-RU" dirty="0"/>
              <a:t> «Санитарно-эпидемиологические требования к организациям воспитания и обучения, отдыха и оздоровления детей и молодежи».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88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6646" y="355499"/>
            <a:ext cx="10515600" cy="1325563"/>
          </a:xfrm>
        </p:spPr>
        <p:txBody>
          <a:bodyPr/>
          <a:lstStyle/>
          <a:p>
            <a:r>
              <a:rPr lang="ru-RU" dirty="0" smtClean="0"/>
              <a:t>Коррекционные 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6646" y="1469490"/>
            <a:ext cx="8507931" cy="431529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Автоматизировать поставленные звуки.                                      </a:t>
            </a:r>
          </a:p>
          <a:p>
            <a:r>
              <a:rPr lang="ru-RU" dirty="0" smtClean="0"/>
              <a:t>Формировать фонетико-фонематические представления и слоговую структуру слова. </a:t>
            </a:r>
          </a:p>
          <a:p>
            <a:r>
              <a:rPr lang="ru-RU" dirty="0" smtClean="0"/>
              <a:t>Развивать лексико-грамматический строй речи, связную речь.    </a:t>
            </a:r>
          </a:p>
          <a:p>
            <a:r>
              <a:rPr lang="ru-RU" dirty="0" smtClean="0"/>
              <a:t>                                                                                       Стимулировать развитие психических и познавательных процессов.                                                                                           </a:t>
            </a:r>
          </a:p>
          <a:p>
            <a:r>
              <a:rPr lang="ru-RU" dirty="0" smtClean="0"/>
              <a:t>Поддерживать эмоционально-положительный комфорт.       </a:t>
            </a:r>
          </a:p>
          <a:p>
            <a:r>
              <a:rPr lang="ru-RU" dirty="0" smtClean="0"/>
              <a:t>                                                                                        Способствовать развитию общения детей, коммуникативных навыков.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43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0104" y="365125"/>
            <a:ext cx="7503695" cy="47227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Описание игры: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5213" y="837398"/>
            <a:ext cx="8518357" cy="5339565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dirty="0"/>
              <a:t>Д</a:t>
            </a:r>
            <a:r>
              <a:rPr lang="ru-RU" dirty="0" smtClean="0"/>
              <a:t>анная игра состоит из набора рыбок с картинками , в названии которых включены слова со звуками С, </a:t>
            </a:r>
            <a:r>
              <a:rPr lang="ru-RU" dirty="0" err="1" smtClean="0"/>
              <a:t>Сь</a:t>
            </a:r>
            <a:r>
              <a:rPr lang="ru-RU" dirty="0" smtClean="0"/>
              <a:t>, З, </a:t>
            </a:r>
            <a:r>
              <a:rPr lang="ru-RU" dirty="0" err="1" smtClean="0"/>
              <a:t>Зь</a:t>
            </a:r>
            <a:r>
              <a:rPr lang="ru-RU" dirty="0" smtClean="0"/>
              <a:t>, Ц, Ч, Щ , Ш, Ж, Л, Ль, Р, </a:t>
            </a:r>
            <a:r>
              <a:rPr lang="ru-RU" dirty="0" err="1" smtClean="0"/>
              <a:t>Рь</a:t>
            </a:r>
            <a:r>
              <a:rPr lang="ru-RU" dirty="0" smtClean="0"/>
              <a:t>; “аквариума”,2 удочек,2 </a:t>
            </a:r>
            <a:r>
              <a:rPr lang="ru-RU" dirty="0" err="1" smtClean="0"/>
              <a:t>ведѐрок</a:t>
            </a:r>
            <a:r>
              <a:rPr lang="ru-RU" dirty="0" smtClean="0"/>
              <a:t>, каталог картинок. Количество игроков: 1-2 человека. </a:t>
            </a:r>
          </a:p>
          <a:p>
            <a:r>
              <a:rPr lang="ru-RU" dirty="0" smtClean="0"/>
              <a:t>    Данная игра может быть использована как на индивидуальной, так и на подгрупповой, </a:t>
            </a:r>
            <a:r>
              <a:rPr lang="ru-RU" dirty="0" smtClean="0"/>
              <a:t> </a:t>
            </a:r>
            <a:r>
              <a:rPr lang="ru-RU" dirty="0" smtClean="0"/>
              <a:t>коррекционной деятельности(как элемент). Можно использовать рыбки с картинками как с одной группой звуков, так и разные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59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Руководство игрой: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578" y="1825625"/>
            <a:ext cx="1038422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 smtClean="0"/>
              <a:t>        1 </a:t>
            </a:r>
            <a:r>
              <a:rPr lang="ru-RU" sz="2000" i="1" dirty="0" smtClean="0"/>
              <a:t>группа игр.                                                                                                                                          Коррекционная задача</a:t>
            </a:r>
            <a:r>
              <a:rPr lang="ru-RU" sz="2000" dirty="0" smtClean="0"/>
              <a:t>: автоматизировать поставленные звуки ( в слове, предложении (</a:t>
            </a:r>
            <a:r>
              <a:rPr lang="ru-RU" sz="2000" dirty="0" err="1" smtClean="0"/>
              <a:t>чистоговорке</a:t>
            </a:r>
            <a:r>
              <a:rPr lang="ru-RU" sz="2000" dirty="0" smtClean="0"/>
              <a:t>).                                                                                                                   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«Скажи правильно».                                                                                                                                   </a:t>
            </a:r>
            <a:r>
              <a:rPr lang="ru-RU" sz="2000" dirty="0" smtClean="0"/>
              <a:t>Ребенок </a:t>
            </a:r>
            <a:r>
              <a:rPr lang="ru-RU" sz="2000" dirty="0" err="1" smtClean="0"/>
              <a:t>берѐт</a:t>
            </a:r>
            <a:r>
              <a:rPr lang="ru-RU" sz="2000" dirty="0" smtClean="0"/>
              <a:t> удочку и начинает “рыбачить”. Ловит рыбку с картинкой, называет </a:t>
            </a:r>
            <a:r>
              <a:rPr lang="ru-RU" sz="2000" dirty="0" err="1" smtClean="0"/>
              <a:t>еѐ</a:t>
            </a:r>
            <a:r>
              <a:rPr lang="ru-RU" sz="2000" dirty="0" smtClean="0"/>
              <a:t>, правильно произнося поставленный звук в слове. .За каждое правильно выполненное задание </a:t>
            </a:r>
            <a:r>
              <a:rPr lang="ru-RU" sz="2000" dirty="0" err="1" smtClean="0"/>
              <a:t>кладѐт</a:t>
            </a:r>
            <a:r>
              <a:rPr lang="ru-RU" sz="2000" dirty="0" smtClean="0"/>
              <a:t> рыбку в </a:t>
            </a:r>
            <a:r>
              <a:rPr lang="ru-RU" sz="2000" dirty="0" err="1" smtClean="0"/>
              <a:t>своѐ</a:t>
            </a:r>
            <a:r>
              <a:rPr lang="ru-RU" sz="2000" dirty="0" smtClean="0"/>
              <a:t> </a:t>
            </a:r>
            <a:r>
              <a:rPr lang="ru-RU" sz="2000" dirty="0" err="1" smtClean="0"/>
              <a:t>ведѐрко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«Скажи </a:t>
            </a:r>
            <a:r>
              <a:rPr lang="ru-RU" sz="2000" dirty="0" err="1" smtClean="0">
                <a:solidFill>
                  <a:srgbClr val="FF0000"/>
                </a:solidFill>
              </a:rPr>
              <a:t>чистоговорку</a:t>
            </a:r>
            <a:r>
              <a:rPr lang="ru-RU" sz="2000" dirty="0" smtClean="0">
                <a:solidFill>
                  <a:srgbClr val="FF0000"/>
                </a:solidFill>
              </a:rPr>
              <a:t>». </a:t>
            </a:r>
            <a:r>
              <a:rPr lang="ru-RU" sz="2000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</a:t>
            </a:r>
            <a:r>
              <a:rPr lang="ru-RU" sz="2000" dirty="0"/>
              <a:t> </a:t>
            </a:r>
            <a:r>
              <a:rPr lang="ru-RU" sz="2000" dirty="0" smtClean="0"/>
              <a:t>                  </a:t>
            </a:r>
            <a:r>
              <a:rPr lang="ru-RU" sz="2000" dirty="0" smtClean="0"/>
              <a:t>    </a:t>
            </a:r>
            <a:r>
              <a:rPr lang="ru-RU" sz="2000" dirty="0" smtClean="0"/>
              <a:t>Р</a:t>
            </a:r>
            <a:r>
              <a:rPr lang="ru-RU" sz="2000" dirty="0" smtClean="0"/>
              <a:t>ебенок </a:t>
            </a:r>
            <a:r>
              <a:rPr lang="ru-RU" sz="2000" dirty="0" err="1" smtClean="0"/>
              <a:t>берѐт</a:t>
            </a:r>
            <a:r>
              <a:rPr lang="ru-RU" sz="2000" dirty="0" smtClean="0"/>
              <a:t> удочку и начинает “рыбачить”. Ловит рыбку с картинкой, называет </a:t>
            </a:r>
            <a:r>
              <a:rPr lang="ru-RU" sz="2000" dirty="0" err="1" smtClean="0"/>
              <a:t>еѐ</a:t>
            </a:r>
            <a:r>
              <a:rPr lang="ru-RU" sz="2000" dirty="0" smtClean="0"/>
              <a:t>, правильно произнося поставленный звук в слове. Затем повторяет за логопедом </a:t>
            </a:r>
            <a:r>
              <a:rPr lang="ru-RU" sz="2000" dirty="0" err="1" smtClean="0"/>
              <a:t>чистоговорку</a:t>
            </a:r>
            <a:r>
              <a:rPr lang="ru-RU" sz="2000" dirty="0" smtClean="0"/>
              <a:t>. За каждое правильно выполненное задание </a:t>
            </a:r>
            <a:r>
              <a:rPr lang="ru-RU" sz="2000" dirty="0" err="1" smtClean="0"/>
              <a:t>кладѐт</a:t>
            </a:r>
            <a:r>
              <a:rPr lang="ru-RU" sz="2000" dirty="0" smtClean="0"/>
              <a:t> рыбку в </a:t>
            </a:r>
            <a:r>
              <a:rPr lang="ru-RU" sz="2000" dirty="0" err="1" smtClean="0"/>
              <a:t>своѐ</a:t>
            </a:r>
            <a:r>
              <a:rPr lang="ru-RU" sz="2000" dirty="0" smtClean="0"/>
              <a:t> </a:t>
            </a:r>
            <a:r>
              <a:rPr lang="ru-RU" sz="2000" dirty="0" err="1" smtClean="0"/>
              <a:t>ведѐрко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010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938" y="365126"/>
            <a:ext cx="10273861" cy="289144"/>
          </a:xfrm>
        </p:spPr>
        <p:txBody>
          <a:bodyPr>
            <a:noAutofit/>
          </a:bodyPr>
          <a:lstStyle/>
          <a:p>
            <a:r>
              <a:rPr lang="ru-RU" sz="2000" i="1" dirty="0"/>
              <a:t>2 группа игр.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0979"/>
            <a:ext cx="10515600" cy="5435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/>
              <a:t>Коррекционная задача: </a:t>
            </a:r>
            <a:r>
              <a:rPr lang="ru-RU" sz="2000" i="1" dirty="0" smtClean="0"/>
              <a:t>                                                                                                                           </a:t>
            </a:r>
            <a:r>
              <a:rPr lang="ru-RU" sz="2000" dirty="0" smtClean="0"/>
              <a:t>Формировать </a:t>
            </a:r>
            <a:r>
              <a:rPr lang="ru-RU" sz="2000" dirty="0"/>
              <a:t>фонетико-фонематические представления и слоговой структуры слова (закреплять умение определять положение звука в слове; делить слова на слоги; совершенствовать навыки звукового анализа) </a:t>
            </a:r>
            <a:r>
              <a:rPr lang="ru-RU" sz="2000" dirty="0" smtClean="0"/>
              <a:t>                                                           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«Определи </a:t>
            </a:r>
            <a:r>
              <a:rPr lang="ru-RU" sz="2000" dirty="0">
                <a:solidFill>
                  <a:srgbClr val="FF0000"/>
                </a:solidFill>
              </a:rPr>
              <a:t>первый звук в слове</a:t>
            </a:r>
            <a:r>
              <a:rPr lang="ru-RU" sz="2000" dirty="0" smtClean="0">
                <a:solidFill>
                  <a:srgbClr val="FF0000"/>
                </a:solidFill>
              </a:rPr>
              <a:t>.»                                                                                                                      </a:t>
            </a:r>
            <a:r>
              <a:rPr lang="ru-RU" sz="2000" dirty="0" smtClean="0"/>
              <a:t>Ребенок </a:t>
            </a:r>
            <a:r>
              <a:rPr lang="ru-RU" sz="2000" dirty="0" err="1"/>
              <a:t>берѐт</a:t>
            </a:r>
            <a:r>
              <a:rPr lang="ru-RU" sz="2000" dirty="0"/>
              <a:t> удочку и начинает “рыбачить”. Ловит рыбку с картинкой, называет </a:t>
            </a:r>
            <a:r>
              <a:rPr lang="ru-RU" sz="2000" dirty="0" err="1"/>
              <a:t>еѐ</a:t>
            </a:r>
            <a:r>
              <a:rPr lang="ru-RU" sz="2000" dirty="0"/>
              <a:t>. Затем выделяет первый звук в названии картинки .За каждое правильно выполненное задание </a:t>
            </a:r>
            <a:r>
              <a:rPr lang="ru-RU" sz="2000" dirty="0" err="1"/>
              <a:t>кладѐт</a:t>
            </a:r>
            <a:r>
              <a:rPr lang="ru-RU" sz="2000" dirty="0"/>
              <a:t> 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. Далее, он </a:t>
            </a:r>
            <a:r>
              <a:rPr lang="ru-RU" sz="2000" dirty="0" err="1"/>
              <a:t>передаѐт</a:t>
            </a:r>
            <a:r>
              <a:rPr lang="ru-RU" sz="2000" dirty="0"/>
              <a:t> ход следующему игроку. </a:t>
            </a:r>
            <a:r>
              <a:rPr lang="ru-RU" sz="2000" dirty="0" smtClean="0"/>
              <a:t>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«Назови </a:t>
            </a:r>
            <a:r>
              <a:rPr lang="ru-RU" sz="2000" dirty="0">
                <a:solidFill>
                  <a:srgbClr val="FF0000"/>
                </a:solidFill>
              </a:rPr>
              <a:t>последний звук в </a:t>
            </a:r>
            <a:r>
              <a:rPr lang="ru-RU" sz="2000" dirty="0" smtClean="0">
                <a:solidFill>
                  <a:srgbClr val="FF0000"/>
                </a:solidFill>
              </a:rPr>
              <a:t>слове».                                                                                                                   </a:t>
            </a:r>
            <a:r>
              <a:rPr lang="ru-RU" sz="2000" dirty="0" smtClean="0"/>
              <a:t>Ребенок </a:t>
            </a:r>
            <a:r>
              <a:rPr lang="ru-RU" sz="2000" dirty="0" err="1"/>
              <a:t>берѐт</a:t>
            </a:r>
            <a:r>
              <a:rPr lang="ru-RU" sz="2000" dirty="0"/>
              <a:t> удочку и начинает “рыбачить”. Ловит рыбку с картинкой, называет </a:t>
            </a:r>
            <a:r>
              <a:rPr lang="ru-RU" sz="2000" dirty="0" err="1"/>
              <a:t>еѐ</a:t>
            </a:r>
            <a:r>
              <a:rPr lang="ru-RU" sz="2000" dirty="0"/>
              <a:t>. Затем выделяет последний звук в названии картинки. За каждое правильно выполненное задание </a:t>
            </a:r>
            <a:r>
              <a:rPr lang="ru-RU" sz="2000" dirty="0" err="1"/>
              <a:t>кладѐт</a:t>
            </a:r>
            <a:r>
              <a:rPr lang="ru-RU" sz="2000" dirty="0"/>
              <a:t> 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. Далее, он </a:t>
            </a:r>
            <a:r>
              <a:rPr lang="ru-RU" sz="2000" dirty="0" err="1"/>
              <a:t>передаѐт</a:t>
            </a:r>
            <a:r>
              <a:rPr lang="ru-RU" sz="2000" dirty="0"/>
              <a:t> ход следующему игроку. </a:t>
            </a:r>
            <a:r>
              <a:rPr lang="ru-RU" sz="2000" dirty="0" smtClean="0"/>
              <a:t>              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«Определи</a:t>
            </a:r>
            <a:r>
              <a:rPr lang="ru-RU" sz="2000" dirty="0">
                <a:solidFill>
                  <a:srgbClr val="FF0000"/>
                </a:solidFill>
              </a:rPr>
              <a:t>, какие гласные звуки спрятались в слове</a:t>
            </a:r>
            <a:r>
              <a:rPr lang="ru-RU" sz="2000" dirty="0" smtClean="0">
                <a:solidFill>
                  <a:srgbClr val="FF0000"/>
                </a:solidFill>
              </a:rPr>
              <a:t>?»                                                                                </a:t>
            </a:r>
            <a:r>
              <a:rPr lang="ru-RU" sz="2000" dirty="0"/>
              <a:t>ребенок </a:t>
            </a:r>
            <a:r>
              <a:rPr lang="ru-RU" sz="2000" dirty="0" err="1"/>
              <a:t>берѐт</a:t>
            </a:r>
            <a:r>
              <a:rPr lang="ru-RU" sz="2000" dirty="0"/>
              <a:t> удочку и начинает “рыбачить”. Ловит рыбку с картинкой, называет </a:t>
            </a:r>
            <a:r>
              <a:rPr lang="ru-RU" sz="2000" dirty="0" err="1"/>
              <a:t>еѐ</a:t>
            </a:r>
            <a:r>
              <a:rPr lang="ru-RU" sz="2000" dirty="0"/>
              <a:t>. Затем выделяет гласные звуки в названии картинки. За каждое правильно выполненное задание </a:t>
            </a:r>
            <a:r>
              <a:rPr lang="ru-RU" sz="2000" dirty="0" err="1"/>
              <a:t>кладѐт</a:t>
            </a:r>
            <a:r>
              <a:rPr lang="ru-RU" sz="2000" dirty="0"/>
              <a:t> 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 Далее, он </a:t>
            </a:r>
            <a:r>
              <a:rPr lang="ru-RU" sz="2000" dirty="0" err="1"/>
              <a:t>передаѐт</a:t>
            </a:r>
            <a:r>
              <a:rPr lang="ru-RU" sz="2000" dirty="0"/>
              <a:t> ход следующему игроку. </a:t>
            </a:r>
          </a:p>
        </p:txBody>
      </p:sp>
    </p:spTree>
    <p:extLst>
      <p:ext uri="{BB962C8B-B14F-4D97-AF65-F5344CB8AC3E}">
        <p14:creationId xmlns:p14="http://schemas.microsoft.com/office/powerpoint/2010/main" val="2623477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/>
              <a:t>3 группа игр.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1241"/>
            <a:ext cx="10515600" cy="49157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/>
              <a:t>Коррекционная задача: Развивать лексико-грамматический строй речи. (закреплять умение: образовывать слова с </a:t>
            </a:r>
            <a:r>
              <a:rPr lang="ru-RU" sz="2000" dirty="0" err="1"/>
              <a:t>уменьшительноласкательными</a:t>
            </a:r>
            <a:r>
              <a:rPr lang="ru-RU" sz="2000" dirty="0"/>
              <a:t> суффиксами; согласовывать существительные с прилагательными и числительными; составлять предложения с заданным словом; различать одушевленные и </a:t>
            </a:r>
            <a:r>
              <a:rPr lang="ru-RU" sz="2000" dirty="0" err="1"/>
              <a:t>неодушевлѐнные</a:t>
            </a:r>
            <a:r>
              <a:rPr lang="ru-RU" sz="2000" dirty="0"/>
              <a:t> предметы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«Кто </a:t>
            </a:r>
            <a:r>
              <a:rPr lang="ru-RU" sz="2000" dirty="0">
                <a:solidFill>
                  <a:srgbClr val="FF0000"/>
                </a:solidFill>
              </a:rPr>
              <a:t>это или что это</a:t>
            </a:r>
            <a:r>
              <a:rPr lang="ru-RU" sz="2000" dirty="0" smtClean="0">
                <a:solidFill>
                  <a:srgbClr val="FF0000"/>
                </a:solidFill>
              </a:rPr>
              <a:t>?»                                                                                                                                                                                  </a:t>
            </a:r>
            <a:r>
              <a:rPr lang="ru-RU" sz="2000" dirty="0" smtClean="0"/>
              <a:t>Каждый </a:t>
            </a:r>
            <a:r>
              <a:rPr lang="ru-RU" sz="2000" dirty="0"/>
              <a:t>ребенок </a:t>
            </a:r>
            <a:r>
              <a:rPr lang="ru-RU" sz="2000" dirty="0" err="1"/>
              <a:t>берѐт</a:t>
            </a:r>
            <a:r>
              <a:rPr lang="ru-RU" sz="2000" dirty="0"/>
              <a:t> удочку и начинает “рыбачить”. Ловит рыбку с картинкой, называет </a:t>
            </a:r>
            <a:r>
              <a:rPr lang="ru-RU" sz="2000" dirty="0" err="1"/>
              <a:t>еѐ</a:t>
            </a:r>
            <a:r>
              <a:rPr lang="ru-RU" sz="2000" dirty="0"/>
              <a:t>. Затем ставит вопрос “Кто это?” или “Что это?”, определяя </a:t>
            </a:r>
            <a:r>
              <a:rPr lang="ru-RU" sz="2000" dirty="0" err="1"/>
              <a:t>живоенеживое</a:t>
            </a:r>
            <a:r>
              <a:rPr lang="ru-RU" sz="2000" dirty="0"/>
              <a:t> . За каждое правильно выполненное задание </a:t>
            </a:r>
            <a:r>
              <a:rPr lang="ru-RU" sz="2000" dirty="0" err="1"/>
              <a:t>кладѐт</a:t>
            </a:r>
            <a:r>
              <a:rPr lang="ru-RU" sz="2000" dirty="0"/>
              <a:t> 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.  </a:t>
            </a:r>
            <a:r>
              <a:rPr lang="ru-RU" sz="2000" dirty="0" smtClean="0"/>
              <a:t>                                                               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«Какой</a:t>
            </a:r>
            <a:r>
              <a:rPr lang="ru-RU" sz="2000" dirty="0">
                <a:solidFill>
                  <a:srgbClr val="FF0000"/>
                </a:solidFill>
              </a:rPr>
              <a:t>? Какая? Какое</a:t>
            </a:r>
            <a:r>
              <a:rPr lang="ru-RU" sz="2000" dirty="0" smtClean="0">
                <a:solidFill>
                  <a:srgbClr val="FF0000"/>
                </a:solidFill>
              </a:rPr>
              <a:t>?»                                                                                                                                                     </a:t>
            </a:r>
            <a:r>
              <a:rPr lang="ru-RU" sz="2000" dirty="0" smtClean="0"/>
              <a:t>Ребенок берет </a:t>
            </a:r>
            <a:r>
              <a:rPr lang="ru-RU" sz="2000" dirty="0"/>
              <a:t>удочку и </a:t>
            </a:r>
            <a:r>
              <a:rPr lang="ru-RU" sz="2000" dirty="0" smtClean="0"/>
              <a:t>начинает </a:t>
            </a:r>
            <a:r>
              <a:rPr lang="ru-RU" sz="2000" dirty="0"/>
              <a:t>“рыбачить”. Ловит рыбку с картинкой, называет </a:t>
            </a:r>
            <a:r>
              <a:rPr lang="ru-RU" sz="2000" dirty="0" err="1"/>
              <a:t>еѐ</a:t>
            </a:r>
            <a:r>
              <a:rPr lang="ru-RU" sz="2000" dirty="0"/>
              <a:t>. Затем подбирает признаки в соответствии с тем, к какому роду относится предмет (мужскому, женскому или среднему). За каждое правильно выполненное задание </a:t>
            </a:r>
            <a:r>
              <a:rPr lang="ru-RU" sz="2000" dirty="0" err="1"/>
              <a:t>кладѐт</a:t>
            </a:r>
            <a:r>
              <a:rPr lang="ru-RU" sz="2000" dirty="0"/>
              <a:t> 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. </a:t>
            </a:r>
            <a:r>
              <a:rPr lang="ru-RU" sz="2000" dirty="0" smtClean="0"/>
              <a:t>     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«Скажи </a:t>
            </a:r>
            <a:r>
              <a:rPr lang="ru-RU" sz="2000" dirty="0">
                <a:solidFill>
                  <a:srgbClr val="FF0000"/>
                </a:solidFill>
              </a:rPr>
              <a:t>ласково</a:t>
            </a:r>
            <a:r>
              <a:rPr lang="ru-RU" sz="2000" dirty="0" smtClean="0">
                <a:solidFill>
                  <a:srgbClr val="FF0000"/>
                </a:solidFill>
              </a:rPr>
              <a:t>.»                                                                                                                                                           </a:t>
            </a:r>
            <a:r>
              <a:rPr lang="ru-RU" sz="2000" dirty="0" smtClean="0"/>
              <a:t>Ребенок  берет </a:t>
            </a:r>
            <a:r>
              <a:rPr lang="ru-RU" sz="2000" dirty="0"/>
              <a:t>удочку и начинает “рыбачить”. Ловит рыбку с картинкой, называет </a:t>
            </a:r>
            <a:r>
              <a:rPr lang="ru-RU" sz="2000" dirty="0" err="1"/>
              <a:t>еѐ</a:t>
            </a:r>
            <a:r>
              <a:rPr lang="ru-RU" sz="2000" dirty="0"/>
              <a:t>, а затем преобразует слова с помощью уменьшительно-ласкательных суффиксов . За каждое правильно выполненное задание </a:t>
            </a:r>
            <a:r>
              <a:rPr lang="ru-RU" sz="2000" dirty="0" smtClean="0"/>
              <a:t>кладет </a:t>
            </a:r>
            <a:r>
              <a:rPr lang="ru-RU" sz="2000" dirty="0"/>
              <a:t>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 и </a:t>
            </a:r>
            <a:r>
              <a:rPr lang="ru-RU" sz="2000" dirty="0" err="1"/>
              <a:t>передаѐт</a:t>
            </a:r>
            <a:r>
              <a:rPr lang="ru-RU" sz="2000" dirty="0"/>
              <a:t> ход следующему игроку.  </a:t>
            </a:r>
            <a:r>
              <a:rPr lang="ru-RU" sz="2000" dirty="0" smtClean="0"/>
              <a:t>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«Посчитай.»                                                                                                                                                                              </a:t>
            </a:r>
            <a:r>
              <a:rPr lang="ru-RU" sz="2000" dirty="0" smtClean="0"/>
              <a:t>После </a:t>
            </a:r>
            <a:r>
              <a:rPr lang="ru-RU" sz="2000" dirty="0"/>
              <a:t>того, как игрок “поймал” рыбку, назвал картинку, он считает предмет от одного до пяти, </a:t>
            </a:r>
            <a:r>
              <a:rPr lang="ru-RU" sz="2000" dirty="0" err="1"/>
              <a:t>согласуя</a:t>
            </a:r>
            <a:r>
              <a:rPr lang="ru-RU" sz="2000" dirty="0"/>
              <a:t> окончания. За каждое правильно выполненное задание </a:t>
            </a:r>
            <a:r>
              <a:rPr lang="ru-RU" sz="2000" dirty="0" smtClean="0"/>
              <a:t>кладет </a:t>
            </a:r>
            <a:r>
              <a:rPr lang="ru-RU" sz="2000" dirty="0"/>
              <a:t>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 и </a:t>
            </a:r>
            <a:r>
              <a:rPr lang="ru-RU" sz="2000" dirty="0" err="1"/>
              <a:t>передаѐт</a:t>
            </a:r>
            <a:r>
              <a:rPr lang="ru-RU" sz="2000" dirty="0"/>
              <a:t> ход</a:t>
            </a:r>
          </a:p>
        </p:txBody>
      </p:sp>
    </p:spTree>
    <p:extLst>
      <p:ext uri="{BB962C8B-B14F-4D97-AF65-F5344CB8AC3E}">
        <p14:creationId xmlns:p14="http://schemas.microsoft.com/office/powerpoint/2010/main" val="3482483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/>
              <a:t>4 группа игр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Коррекционная задача: Развивать связную речь. </a:t>
            </a:r>
            <a:r>
              <a:rPr lang="ru-RU" sz="2000" dirty="0" smtClean="0"/>
              <a:t>                                                        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«Составь </a:t>
            </a:r>
            <a:r>
              <a:rPr lang="ru-RU" sz="2000" dirty="0">
                <a:solidFill>
                  <a:srgbClr val="FF0000"/>
                </a:solidFill>
              </a:rPr>
              <a:t>предложение с данным словом</a:t>
            </a:r>
            <a:r>
              <a:rPr lang="ru-RU" sz="2000" dirty="0" smtClean="0">
                <a:solidFill>
                  <a:srgbClr val="FF0000"/>
                </a:solidFill>
              </a:rPr>
              <a:t>.»                                                                                                    </a:t>
            </a:r>
            <a:r>
              <a:rPr lang="ru-RU" sz="2000" dirty="0"/>
              <a:t>После того, как игрок “поймал” рыбку, назвал картинку, он составляет предложение любой сложности . За каждое правильно выполненное задание кладут рыбку в </a:t>
            </a:r>
            <a:r>
              <a:rPr lang="ru-RU" sz="2000" dirty="0" err="1"/>
              <a:t>своѐ</a:t>
            </a:r>
            <a:r>
              <a:rPr lang="ru-RU" sz="2000" dirty="0"/>
              <a:t> </a:t>
            </a:r>
            <a:r>
              <a:rPr lang="ru-RU" sz="2000" dirty="0" err="1"/>
              <a:t>ведѐрко</a:t>
            </a:r>
            <a:r>
              <a:rPr lang="ru-RU" sz="2000" dirty="0"/>
              <a:t> и </a:t>
            </a:r>
            <a:r>
              <a:rPr lang="ru-RU" sz="2000" dirty="0" err="1"/>
              <a:t>передаѐт</a:t>
            </a:r>
            <a:r>
              <a:rPr lang="ru-RU" sz="2000" dirty="0"/>
              <a:t> ход следующему игроку. </a:t>
            </a:r>
            <a:r>
              <a:rPr lang="ru-RU" sz="2000" dirty="0" smtClean="0"/>
              <a:t>                                                                                                                   </a:t>
            </a:r>
            <a:r>
              <a:rPr lang="ru-RU" sz="2000" dirty="0" smtClean="0">
                <a:solidFill>
                  <a:srgbClr val="FF0000"/>
                </a:solidFill>
              </a:rPr>
              <a:t>«Придумай </a:t>
            </a:r>
            <a:r>
              <a:rPr lang="ru-RU" sz="2000" dirty="0">
                <a:solidFill>
                  <a:srgbClr val="FF0000"/>
                </a:solidFill>
              </a:rPr>
              <a:t>загадку</a:t>
            </a:r>
            <a:r>
              <a:rPr lang="ru-RU" sz="2000" dirty="0" smtClean="0">
                <a:solidFill>
                  <a:srgbClr val="FF0000"/>
                </a:solidFill>
              </a:rPr>
              <a:t>.»                                                                                                                                               </a:t>
            </a:r>
            <a:r>
              <a:rPr lang="ru-RU" sz="2000" dirty="0" smtClean="0"/>
              <a:t>Ребенок  берет </a:t>
            </a:r>
            <a:r>
              <a:rPr lang="ru-RU" sz="2000" dirty="0"/>
              <a:t>удочку и </a:t>
            </a:r>
            <a:r>
              <a:rPr lang="ru-RU" sz="2000" dirty="0" smtClean="0"/>
              <a:t>начинает </a:t>
            </a:r>
            <a:r>
              <a:rPr lang="ru-RU" sz="2000" dirty="0"/>
              <a:t>“рыбачить”. Первый игрок ловит рыбку с картинкой, но ее не называет. Затем он описывает характерные признаки </a:t>
            </a:r>
            <a:r>
              <a:rPr lang="ru-RU" sz="2000" dirty="0" err="1"/>
              <a:t>изображѐнного</a:t>
            </a:r>
            <a:r>
              <a:rPr lang="ru-RU" sz="2000" dirty="0"/>
              <a:t> предмета: форму, цвет, вкус, действия, которые может совершать сам предмет, и действия, которые можно совершать с ним. Остальной игрок (игроки) пытаются угадать, о каком предмете идет речь.</a:t>
            </a:r>
          </a:p>
        </p:txBody>
      </p:sp>
    </p:spTree>
    <p:extLst>
      <p:ext uri="{BB962C8B-B14F-4D97-AF65-F5344CB8AC3E}">
        <p14:creationId xmlns:p14="http://schemas.microsoft.com/office/powerpoint/2010/main" val="278479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1227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844</Words>
  <Application>Microsoft Office PowerPoint</Application>
  <PresentationFormat>Широкоэкранный</PresentationFormat>
  <Paragraphs>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Дидактическая игра для автоматизации звуков «Забавная рыбалка» для детей дошкольного возраста (5-6) лет. </vt:lpstr>
      <vt:lpstr>Нормативно-правовая база. </vt:lpstr>
      <vt:lpstr>Коррекционные задачи:</vt:lpstr>
      <vt:lpstr>Описание игры:</vt:lpstr>
      <vt:lpstr>Руководство игрой:</vt:lpstr>
      <vt:lpstr>2 группа игр.</vt:lpstr>
      <vt:lpstr>3 группа игр. </vt:lpstr>
      <vt:lpstr>4 группа игр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 для автоматизации звуков «Забавная рыбалка» для детей дошкольного возраста (5-6) лет. </dc:title>
  <dc:creator>Mkln</dc:creator>
  <cp:lastModifiedBy>Mkln</cp:lastModifiedBy>
  <cp:revision>6</cp:revision>
  <dcterms:created xsi:type="dcterms:W3CDTF">2022-11-01T14:32:14Z</dcterms:created>
  <dcterms:modified xsi:type="dcterms:W3CDTF">2022-11-01T15:27:32Z</dcterms:modified>
</cp:coreProperties>
</file>